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2" r:id="rId3"/>
    <p:sldId id="364" r:id="rId4"/>
    <p:sldId id="365" r:id="rId5"/>
    <p:sldId id="340" r:id="rId6"/>
    <p:sldId id="351" r:id="rId7"/>
    <p:sldId id="363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533400" y="-55880"/>
                <a:ext cx="7417435" cy="2044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b="1"/>
                  <a:t>Method 0:</a:t>
                </a:r>
                <a:endParaRPr lang="en-US" altLang="zh-CN" b="1"/>
              </a:p>
              <a:p>
                <a:pPr algn="l"/>
                <a:r>
                  <a:rPr lang="en-US" altLang="zh-CN" b="1"/>
                  <a:t>1</a:t>
                </a:r>
                <a:r>
                  <a:rPr lang="zh-CN" altLang="en-US" b="1"/>
                  <a:t>、</a:t>
                </a:r>
                <a:r>
                  <a:rPr lang="en-US" altLang="zh-CN" b="1"/>
                  <a:t>exclude SAA data</a:t>
                </a:r>
                <a:endParaRPr lang="zh-CN" altLang="en-US" b="1"/>
              </a:p>
              <a:p>
                <a:pPr algn="l"/>
                <a:r>
                  <a:rPr lang="en-US" altLang="zh-CN" b="1"/>
                  <a:t>2</a:t>
                </a:r>
                <a:r>
                  <a:rPr lang="zh-CN" altLang="en-US" b="1"/>
                  <a:t>、</a:t>
                </a:r>
                <a:r>
                  <a:rPr lang="en-US" altLang="zh-CN" b="1">
                    <a:sym typeface="+mn-ea"/>
                  </a:rPr>
                  <a:t>HE trigger</a:t>
                </a:r>
                <a:endParaRPr lang="zh-CN" altLang="en-US" b="1"/>
              </a:p>
              <a:p>
                <a:pPr algn="l"/>
                <a:r>
                  <a:rPr lang="en-US" altLang="zh-CN" b="1"/>
                  <a:t>3</a:t>
                </a:r>
                <a:r>
                  <a:rPr lang="zh-CN" altLang="en-US" b="1"/>
                  <a:t>、</a:t>
                </a:r>
                <a:r>
                  <a:rPr lang="en-US" altLang="zh-CN" b="1"/>
                  <a:t>glob track &amp;&amp; getNhitXY()&gt;=4 &amp;&amp; GetTrackType(1)</a:t>
                </a:r>
                <a:endParaRPr lang="zh-CN" altLang="en-US" b="1"/>
              </a:p>
              <a:p>
                <a:pPr algn="l"/>
                <a:r>
                  <a:rPr lang="en-US" altLang="zh-CN" b="1"/>
                  <a:t>4</a:t>
                </a:r>
                <a:r>
                  <a:rPr lang="zh-CN" altLang="en-US" b="1"/>
                  <a:t>、</a:t>
                </a:r>
                <a:r>
                  <a:rPr lang="en-US" altLang="zh-CN" b="1"/>
                  <a:t>PsdEmax Match &amp;&amp;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</a:rPr>
                      <m:t>𝐌𝐚𝐱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𝑺𝒕𝒌𝑨𝑫𝑪</m:t>
                        </m:r>
                      </m:e>
                    </m:nary>
                  </m:oMath>
                </a14:m>
                <a:r>
                  <a:rPr lang="en-US" altLang="zh-CN" b="1"/>
                  <a:t> &amp;&amp;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</a:rPr>
                      <m:t>𝐌𝐚𝐱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𝑺𝒕𝒌𝑨𝑫𝑪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𝒑𝒍𝒂𝒏𝒆</m:t>
                            </m:r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𝟎</m:t>
                            </m:r>
                          </m:sub>
                        </m:sSub>
                      </m:e>
                    </m:nary>
                  </m:oMath>
                </a14:m>
                <a:endParaRPr lang="zh-CN" altLang="en-US" b="1"/>
              </a:p>
              <a:p>
                <a:pPr algn="l"/>
                <a:r>
                  <a:rPr lang="en-US" altLang="zh-CN" b="1"/>
                  <a:t>5</a:t>
                </a:r>
                <a:r>
                  <a:rPr lang="zh-CN" altLang="en-US" b="1"/>
                  <a:t>、</a:t>
                </a:r>
                <a:r>
                  <a:rPr lang="en-US" altLang="zh-CN" b="1"/>
                  <a:t>Psd alignment &amp;&amp; Light attenuation correction &amp;&amp; Pathlength correction</a:t>
                </a:r>
                <a:endParaRPr lang="zh-CN" altLang="en-US" b="1"/>
              </a:p>
              <a:p>
                <a:pPr algn="l"/>
                <a:r>
                  <a:rPr lang="en-US" altLang="zh-CN" b="1"/>
                  <a:t>6</a:t>
                </a:r>
                <a:r>
                  <a:rPr lang="zh-CN" altLang="en-US" b="1"/>
                  <a:t>、</a:t>
                </a:r>
                <a:r>
                  <a:rPr lang="en-US" altLang="zh-CN" b="1"/>
                  <a:t>Quenching correction &amp;&amp; hitnum &gt;= 3</a:t>
                </a:r>
                <a:endParaRPr lang="en-US" altLang="zh-CN" b="1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-55880"/>
                <a:ext cx="7417435" cy="20440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533400" y="1988185"/>
                <a:ext cx="7417435" cy="2044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b="1"/>
                  <a:t>Method 1:</a:t>
                </a:r>
                <a:endParaRPr lang="en-US" altLang="zh-CN" b="1"/>
              </a:p>
              <a:p>
                <a:pPr algn="l"/>
                <a:r>
                  <a:rPr lang="en-US" altLang="zh-CN" b="1"/>
                  <a:t>1</a:t>
                </a:r>
                <a:r>
                  <a:rPr lang="zh-CN" altLang="en-US" b="1"/>
                  <a:t>、</a:t>
                </a:r>
                <a:r>
                  <a:rPr lang="en-US" altLang="zh-CN" b="1"/>
                  <a:t>exclude SAA data</a:t>
                </a:r>
                <a:endParaRPr lang="zh-CN" altLang="en-US" b="1"/>
              </a:p>
              <a:p>
                <a:pPr algn="l"/>
                <a:r>
                  <a:rPr lang="en-US" altLang="zh-CN" b="1"/>
                  <a:t>2</a:t>
                </a:r>
                <a:r>
                  <a:rPr lang="zh-CN" altLang="en-US" b="1"/>
                  <a:t>、</a:t>
                </a:r>
                <a:r>
                  <a:rPr lang="en-US" altLang="zh-CN" b="1">
                    <a:sym typeface="+mn-ea"/>
                  </a:rPr>
                  <a:t>HE trigger</a:t>
                </a:r>
                <a:endParaRPr lang="zh-CN" altLang="en-US" b="1"/>
              </a:p>
              <a:p>
                <a:pPr algn="l"/>
                <a:r>
                  <a:rPr lang="en-US" altLang="zh-CN" b="1"/>
                  <a:t>3</a:t>
                </a:r>
                <a:r>
                  <a:rPr lang="zh-CN" altLang="en-US" b="1"/>
                  <a:t>、</a:t>
                </a:r>
                <a:r>
                  <a:rPr lang="en-US" altLang="zh-CN" b="1"/>
                  <a:t>glob track &amp;&amp; getNhitXY()&gt;=4 &amp;&amp; GetTrackType(1)</a:t>
                </a:r>
                <a:endParaRPr lang="zh-CN" altLang="en-US" b="1"/>
              </a:p>
              <a:p>
                <a:pPr algn="l"/>
                <a:r>
                  <a:rPr lang="en-US" altLang="zh-CN" b="1"/>
                  <a:t>4</a:t>
                </a:r>
                <a:r>
                  <a:rPr lang="zh-CN" altLang="en-US" b="1"/>
                  <a:t>、</a:t>
                </a:r>
                <a:r>
                  <a:rPr lang="en-US" altLang="zh-CN" b="1"/>
                  <a:t>PsdEmax Match &amp;&amp;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</a:rPr>
                      <m:t>𝐌𝐚𝐱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𝑺𝒕𝒌𝑨𝑫𝑪</m:t>
                        </m:r>
                      </m:e>
                    </m:nary>
                  </m:oMath>
                </a14:m>
                <a:r>
                  <a:rPr lang="en-US" altLang="zh-CN" b="1"/>
                  <a:t> &amp;&amp;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</a:rPr>
                      <m:t>𝐌𝐚𝐱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𝑺𝒕𝒌𝑨𝑫𝑪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𝒑𝒍𝒂𝒏𝒆</m:t>
                            </m:r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𝟎</m:t>
                            </m:r>
                          </m:sub>
                        </m:sSub>
                      </m:e>
                    </m:nary>
                  </m:oMath>
                </a14:m>
                <a:endParaRPr lang="zh-CN" altLang="en-US" b="1"/>
              </a:p>
              <a:p>
                <a:pPr algn="l"/>
                <a:r>
                  <a:rPr lang="en-US" altLang="zh-CN" b="1"/>
                  <a:t>5</a:t>
                </a:r>
                <a:r>
                  <a:rPr lang="zh-CN" altLang="en-US" b="1"/>
                  <a:t>、</a:t>
                </a:r>
                <a:r>
                  <a:rPr lang="en-US" altLang="zh-CN" b="1"/>
                  <a:t>Psd alignment &amp;&amp; Light attenuation correction &amp;&amp; Pathlength correction</a:t>
                </a:r>
                <a:endParaRPr lang="zh-CN" altLang="en-US" b="1"/>
              </a:p>
              <a:p>
                <a:pPr algn="l"/>
                <a:r>
                  <a:rPr lang="en-US" altLang="zh-CN" b="1"/>
                  <a:t>6</a:t>
                </a:r>
                <a:r>
                  <a:rPr lang="zh-CN" altLang="en-US" b="1"/>
                  <a:t>、</a:t>
                </a:r>
                <a:r>
                  <a:rPr lang="en-US" altLang="zh-CN" b="1"/>
                  <a:t>Quenching correction &amp;&amp; </a:t>
                </a:r>
                <a:r>
                  <a:rPr lang="en-US" altLang="zh-CN" b="1">
                    <a:solidFill>
                      <a:srgbClr val="FF0000"/>
                    </a:solidFill>
                  </a:rPr>
                  <a:t>GetPosCorrectedCharge</a:t>
                </a:r>
                <a:r>
                  <a:rPr lang="en-US" altLang="zh-CN" b="1"/>
                  <a:t> &amp;&amp; hitnum &gt;= 3</a:t>
                </a:r>
                <a:endParaRPr lang="en-US" altLang="zh-CN" b="1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8185"/>
                <a:ext cx="7417435" cy="20440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68960" y="4032250"/>
                <a:ext cx="11233785" cy="2875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b="1"/>
                  <a:t>Method 2:</a:t>
                </a:r>
                <a:endParaRPr lang="en-US" altLang="zh-CN" b="1"/>
              </a:p>
              <a:p>
                <a:pPr algn="l"/>
                <a:r>
                  <a:rPr lang="en-US" altLang="zh-CN" b="1"/>
                  <a:t>1</a:t>
                </a:r>
                <a:r>
                  <a:rPr lang="zh-CN" altLang="en-US" b="1"/>
                  <a:t>、</a:t>
                </a:r>
                <a:r>
                  <a:rPr lang="en-US" altLang="zh-CN" b="1"/>
                  <a:t>exclude SAA data</a:t>
                </a:r>
                <a:endParaRPr lang="zh-CN" altLang="en-US" b="1"/>
              </a:p>
              <a:p>
                <a:pPr algn="l"/>
                <a:r>
                  <a:rPr lang="en-US" altLang="zh-CN" b="1"/>
                  <a:t>2</a:t>
                </a:r>
                <a:r>
                  <a:rPr lang="zh-CN" altLang="en-US" b="1"/>
                  <a:t>、</a:t>
                </a:r>
                <a:r>
                  <a:rPr lang="en-US" altLang="zh-CN" b="1">
                    <a:sym typeface="+mn-ea"/>
                  </a:rPr>
                  <a:t>HE trigger</a:t>
                </a:r>
                <a:endParaRPr lang="zh-CN" altLang="en-US" b="1"/>
              </a:p>
              <a:p>
                <a:pPr algn="l"/>
                <a:r>
                  <a:rPr lang="en-US" altLang="zh-CN" b="1"/>
                  <a:t>3</a:t>
                </a:r>
                <a:r>
                  <a:rPr lang="zh-CN" altLang="en-US" b="1"/>
                  <a:t>、</a:t>
                </a:r>
                <a:r>
                  <a:rPr lang="en-US" altLang="zh-CN" b="1"/>
                  <a:t>{NhitXY()==6 &amp;&amp;</a:t>
                </a:r>
                <a:r>
                  <a:rPr lang="en-US" altLang="zh-CN" b="1">
                    <a:solidFill>
                      <a:srgbClr val="1F17C3"/>
                    </a:solidFill>
                    <a:sym typeface="+mn-ea"/>
                  </a:rPr>
                  <a:t> (st_adcx - st_adcy)/(st_adcx + st_adcy) &lt; 0.5 &amp;&amp; st_adcx &gt; 20 &amp;&amp; st_adcy &gt;20 &amp;&amp;</a:t>
                </a:r>
                <a:endParaRPr lang="en-US" altLang="zh-CN" b="1"/>
              </a:p>
              <a:p>
                <a:pPr algn="l"/>
                <a:r>
                  <a:rPr lang="en-US" altLang="zh-CN" b="1"/>
                  <a:t>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</a:rPr>
                      <m:t>𝐌𝐚𝐱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𝑺𝒕𝒌𝑨𝑫𝑪</m:t>
                        </m:r>
                      </m:e>
                    </m:nary>
                  </m:oMath>
                </a14:m>
                <a:r>
                  <a:rPr lang="en-US" altLang="zh-CN" b="1"/>
                  <a:t> }</a:t>
                </a:r>
                <a:r>
                  <a:rPr lang="en-US" altLang="zh-CN" b="1"/>
                  <a:t> || { </a:t>
                </a:r>
                <a:r>
                  <a:rPr lang="en-US" altLang="zh-CN" b="1">
                    <a:sym typeface="+mn-ea"/>
                  </a:rPr>
                  <a:t>NhitXY()==5 &amp;&amp; </a:t>
                </a:r>
                <a:r>
                  <a:rPr lang="en-US" altLang="zh-CN" b="1">
                    <a:solidFill>
                      <a:srgbClr val="1F17C3"/>
                    </a:solidFill>
                    <a:sym typeface="+mn-ea"/>
                  </a:rPr>
                  <a:t> (st_adcx - st_adcy)/(st_adcx + st_adcy) &lt; 0.5 &amp;&amp; st_adcx &gt; 20 &amp;&amp; st_adcy &gt;20</a:t>
                </a:r>
                <a:endParaRPr lang="en-US" altLang="zh-CN" b="1"/>
              </a:p>
              <a:p>
                <a:pPr algn="l"/>
                <a:r>
                  <a:rPr lang="en-US" altLang="zh-CN" b="1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</a:rPr>
                      <m:t>𝐌𝐚𝐱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𝑺𝒕𝒌𝑨𝑫𝑪</m:t>
                        </m:r>
                      </m:e>
                    </m:nary>
                  </m:oMath>
                </a14:m>
                <a:r>
                  <a:rPr lang="en-US" altLang="zh-CN" b="1">
                    <a:sym typeface="+mn-ea"/>
                  </a:rPr>
                  <a:t> }</a:t>
                </a:r>
                <a:r>
                  <a:rPr lang="en-US" altLang="zh-CN" b="1">
                    <a:sym typeface="+mn-ea"/>
                  </a:rPr>
                  <a:t> || { NhitXY()==4 &amp;&amp;</a:t>
                </a:r>
                <a:r>
                  <a:rPr lang="en-US" altLang="zh-CN" b="1">
                    <a:solidFill>
                      <a:srgbClr val="1F17C3"/>
                    </a:solidFill>
                    <a:sym typeface="+mn-ea"/>
                  </a:rPr>
                  <a:t> (st_adcx - st_adcy)/(st_adcx + st_adcy) &lt; 0.5 &amp;&amp; st_adcx &gt; 20 &amp;&amp; st_adcy &gt;20</a:t>
                </a:r>
                <a:endParaRPr lang="en-US" altLang="zh-CN" b="1"/>
              </a:p>
              <a:p>
                <a:pPr algn="l"/>
                <a:r>
                  <a:rPr lang="en-US" altLang="zh-CN" b="1">
                    <a:sym typeface="+mn-ea"/>
                  </a:rPr>
                  <a:t>&amp;&amp;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</a:rPr>
                      <m:t>𝐌𝐚𝐱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𝑺𝒕𝒌𝑨𝑫𝑪</m:t>
                        </m:r>
                      </m:e>
                    </m:nary>
                  </m:oMath>
                </a14:m>
                <a:r>
                  <a:rPr lang="en-US" altLang="zh-CN" b="1">
                    <a:sym typeface="+mn-ea"/>
                  </a:rPr>
                  <a:t> </a:t>
                </a:r>
                <a:r>
                  <a:rPr lang="en-US" altLang="zh-CN" b="1">
                    <a:sym typeface="+mn-ea"/>
                  </a:rPr>
                  <a:t>}</a:t>
                </a:r>
                <a:endParaRPr lang="en-US" altLang="zh-CN" b="1">
                  <a:sym typeface="+mn-ea"/>
                </a:endParaRPr>
              </a:p>
              <a:p>
                <a:pPr algn="l"/>
                <a:r>
                  <a:rPr lang="en-US" altLang="zh-CN" b="1"/>
                  <a:t>4</a:t>
                </a:r>
                <a:r>
                  <a:rPr lang="zh-CN" altLang="en-US" b="1"/>
                  <a:t>、</a:t>
                </a:r>
                <a:r>
                  <a:rPr lang="en-US" altLang="zh-CN" b="1"/>
                  <a:t>PsdEmax Match &amp;&amp;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</a:rPr>
                      <m:t>𝐌𝐚𝐱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𝑺𝒕𝒌𝑨𝑫𝑪</m:t>
                        </m:r>
                      </m:e>
                    </m:nary>
                  </m:oMath>
                </a14:m>
                <a:r>
                  <a:rPr lang="en-US" altLang="zh-CN" b="1"/>
                  <a:t> &amp;&amp;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</a:rPr>
                      <m:t>𝐌𝐚𝐱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𝑺𝒕𝒌𝑨𝑫𝑪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𝒑𝒍𝒂𝒏𝒆</m:t>
                            </m:r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𝟎</m:t>
                            </m:r>
                          </m:sub>
                        </m:sSub>
                      </m:e>
                    </m:nary>
                  </m:oMath>
                </a14:m>
                <a:endParaRPr lang="zh-CN" altLang="en-US" b="1"/>
              </a:p>
              <a:p>
                <a:pPr algn="l"/>
                <a:r>
                  <a:rPr lang="en-US" altLang="zh-CN" b="1"/>
                  <a:t>5</a:t>
                </a:r>
                <a:r>
                  <a:rPr lang="zh-CN" altLang="en-US" b="1"/>
                  <a:t>、</a:t>
                </a:r>
                <a:r>
                  <a:rPr lang="en-US" altLang="zh-CN" b="1"/>
                  <a:t>Psd alignment &amp;&amp; Light attenuation correction &amp;&amp; Pathlength correction</a:t>
                </a:r>
                <a:endParaRPr lang="zh-CN" altLang="en-US" b="1"/>
              </a:p>
              <a:p>
                <a:pPr algn="l"/>
                <a:r>
                  <a:rPr lang="en-US" altLang="zh-CN" b="1"/>
                  <a:t>6</a:t>
                </a:r>
                <a:r>
                  <a:rPr lang="zh-CN" altLang="en-US" b="1"/>
                  <a:t>、</a:t>
                </a:r>
                <a:r>
                  <a:rPr lang="en-US" altLang="zh-CN" b="1"/>
                  <a:t>Quenching correction &amp;&amp; </a:t>
                </a:r>
                <a:r>
                  <a:rPr lang="en-US" altLang="zh-CN" b="1">
                    <a:solidFill>
                      <a:srgbClr val="FF0000"/>
                    </a:solidFill>
                  </a:rPr>
                  <a:t>GetPosCorrectedCharge</a:t>
                </a:r>
                <a:r>
                  <a:rPr lang="en-US" altLang="zh-CN" b="1"/>
                  <a:t> &amp;&amp; hitnum &gt;= 3</a:t>
                </a:r>
                <a:endParaRPr lang="en-US" altLang="zh-CN" b="1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" y="4032250"/>
                <a:ext cx="11233785" cy="28752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638175" y="3260725"/>
                <a:ext cx="7417435" cy="1753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b="1"/>
                  <a:t>Method 4:</a:t>
                </a:r>
                <a:endParaRPr lang="en-US" altLang="zh-CN" b="1"/>
              </a:p>
              <a:p>
                <a:pPr algn="l"/>
                <a:r>
                  <a:rPr lang="en-US" altLang="zh-CN" b="1"/>
                  <a:t>1</a:t>
                </a:r>
                <a:r>
                  <a:rPr lang="zh-CN" altLang="en-US" b="1"/>
                  <a:t>、</a:t>
                </a:r>
                <a:r>
                  <a:rPr lang="en-US" altLang="zh-CN" b="1"/>
                  <a:t>exclude SAA data</a:t>
                </a:r>
                <a:endParaRPr lang="zh-CN" altLang="en-US" b="1"/>
              </a:p>
              <a:p>
                <a:pPr algn="l"/>
                <a:r>
                  <a:rPr lang="en-US" altLang="zh-CN" b="1"/>
                  <a:t>2</a:t>
                </a:r>
                <a:r>
                  <a:rPr lang="zh-CN" altLang="en-US" b="1"/>
                  <a:t>、</a:t>
                </a:r>
                <a:r>
                  <a:rPr lang="en-US" altLang="zh-CN" b="1"/>
                  <a:t>HE trigger</a:t>
                </a:r>
                <a:endParaRPr lang="zh-CN" altLang="en-US" b="1"/>
              </a:p>
              <a:p>
                <a:pPr algn="l"/>
                <a:r>
                  <a:rPr lang="en-US" altLang="zh-CN" b="1"/>
                  <a:t>3</a:t>
                </a:r>
                <a:r>
                  <a:rPr lang="zh-CN" altLang="en-US" b="1"/>
                  <a:t>、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</a:rPr>
                      <m:t>𝐌𝐚𝐱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𝑺𝒕𝒌𝑨𝑫𝑪</m:t>
                        </m:r>
                      </m:e>
                    </m:nary>
                  </m:oMath>
                </a14:m>
                <a:r>
                  <a:rPr lang="en-US" altLang="zh-CN" b="1"/>
                  <a:t> </a:t>
                </a:r>
                <a:r>
                  <a:rPr lang="zh-CN" altLang="en-US" b="1">
                    <a:solidFill>
                      <a:srgbClr val="FF0000"/>
                    </a:solidFill>
                  </a:rPr>
                  <a:t>每个事件至少保留一个</a:t>
                </a:r>
                <a:r>
                  <a:rPr lang="en-US" altLang="zh-CN" b="1">
                    <a:solidFill>
                      <a:srgbClr val="FF0000"/>
                    </a:solidFill>
                  </a:rPr>
                  <a:t>Track</a:t>
                </a:r>
                <a:endParaRPr lang="zh-CN" altLang="en-US" b="1"/>
              </a:p>
              <a:p>
                <a:pPr algn="l"/>
                <a:r>
                  <a:rPr lang="en-US" altLang="zh-CN" b="1"/>
                  <a:t>4</a:t>
                </a:r>
                <a:r>
                  <a:rPr lang="zh-CN" altLang="en-US" b="1"/>
                  <a:t>、</a:t>
                </a:r>
                <a:r>
                  <a:rPr lang="en-US" altLang="zh-CN" b="1">
                    <a:sym typeface="+mn-ea"/>
                  </a:rPr>
                  <a:t>Psd alignment &amp;&amp; Light attenuation correction &amp;&amp; Pathlength correction</a:t>
                </a:r>
                <a:endParaRPr lang="zh-CN" altLang="en-US" b="1"/>
              </a:p>
              <a:p>
                <a:pPr algn="l"/>
                <a:r>
                  <a:rPr lang="en-US" altLang="zh-CN" b="1"/>
                  <a:t>5</a:t>
                </a:r>
                <a:r>
                  <a:rPr lang="zh-CN" altLang="en-US" b="1"/>
                  <a:t>、</a:t>
                </a:r>
                <a:r>
                  <a:rPr lang="en-US" altLang="zh-CN" b="1">
                    <a:sym typeface="+mn-ea"/>
                  </a:rPr>
                  <a:t>Quenching correction &amp;&amp; </a:t>
                </a:r>
                <a:r>
                  <a:rPr lang="en-US" altLang="zh-CN" b="1">
                    <a:solidFill>
                      <a:srgbClr val="FF0000"/>
                    </a:solidFill>
                    <a:sym typeface="+mn-ea"/>
                  </a:rPr>
                  <a:t>GetPosCorrectedCharge</a:t>
                </a:r>
                <a:r>
                  <a:rPr lang="en-US" altLang="zh-CN" b="1">
                    <a:sym typeface="+mn-ea"/>
                  </a:rPr>
                  <a:t> &amp;&amp; hitnum &gt;= 3</a:t>
                </a:r>
                <a:endParaRPr lang="zh-CN" altLang="en-US" b="1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3260725"/>
                <a:ext cx="7417435" cy="175323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38175" y="476250"/>
                <a:ext cx="7417435" cy="232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b="1"/>
                  <a:t>Method 3:</a:t>
                </a:r>
                <a:endParaRPr lang="en-US" altLang="zh-CN" b="1"/>
              </a:p>
              <a:p>
                <a:pPr algn="l"/>
                <a:r>
                  <a:rPr lang="en-US" altLang="zh-CN" b="1"/>
                  <a:t>1</a:t>
                </a:r>
                <a:r>
                  <a:rPr lang="zh-CN" altLang="en-US" b="1"/>
                  <a:t>、</a:t>
                </a:r>
                <a:r>
                  <a:rPr lang="en-US" altLang="zh-CN" b="1"/>
                  <a:t>exclude SAA data</a:t>
                </a:r>
                <a:endParaRPr lang="zh-CN" altLang="en-US" b="1"/>
              </a:p>
              <a:p>
                <a:pPr algn="l"/>
                <a:r>
                  <a:rPr lang="en-US" altLang="zh-CN" b="1"/>
                  <a:t>2</a:t>
                </a:r>
                <a:r>
                  <a:rPr lang="zh-CN" altLang="en-US" b="1"/>
                  <a:t>、</a:t>
                </a:r>
                <a:r>
                  <a:rPr lang="en-US" altLang="zh-CN" b="1">
                    <a:sym typeface="+mn-ea"/>
                  </a:rPr>
                  <a:t>HE trigger</a:t>
                </a:r>
                <a:endParaRPr lang="en-US" altLang="zh-CN" b="1">
                  <a:sym typeface="+mn-ea"/>
                </a:endParaRPr>
              </a:p>
              <a:p>
                <a:pPr algn="l"/>
                <a:r>
                  <a:rPr lang="en-US" altLang="zh-CN" b="1">
                    <a:sym typeface="+mn-ea"/>
                  </a:rPr>
                  <a:t>3</a:t>
                </a:r>
                <a:r>
                  <a:rPr lang="zh-CN" altLang="en-US" b="1">
                    <a:sym typeface="+mn-ea"/>
                  </a:rPr>
                  <a:t>、</a:t>
                </a:r>
                <a:r>
                  <a:rPr lang="en-US" altLang="zh-CN" b="1">
                    <a:sym typeface="+mn-ea"/>
                  </a:rPr>
                  <a:t>has BgoTrack</a:t>
                </a:r>
                <a:endParaRPr lang="zh-CN" altLang="en-US" b="1"/>
              </a:p>
              <a:p>
                <a:pPr algn="l"/>
                <a:r>
                  <a:rPr lang="en-US" altLang="zh-CN" b="1"/>
                  <a:t>4</a:t>
                </a:r>
                <a:r>
                  <a:rPr lang="zh-CN" altLang="en-US" b="1"/>
                  <a:t>、</a:t>
                </a:r>
                <a:r>
                  <a:rPr lang="en-US" altLang="zh-CN" b="1"/>
                  <a:t>PsdEmax Match &amp;&amp; StkTrkBgoTrkMatch</a:t>
                </a:r>
                <a:endParaRPr lang="zh-CN" altLang="en-US" b="1"/>
              </a:p>
              <a:p>
                <a:pPr algn="l"/>
                <a:r>
                  <a:rPr lang="en-US" altLang="zh-CN" b="1"/>
                  <a:t>4</a:t>
                </a:r>
                <a:r>
                  <a:rPr lang="zh-CN" altLang="en-US" b="1"/>
                  <a:t>、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</a:rPr>
                      <m:t>𝐌𝐚𝐱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𝑺𝒕𝒌𝑨𝑫𝑪</m:t>
                        </m:r>
                      </m:e>
                    </m:nary>
                  </m:oMath>
                </a14:m>
                <a:r>
                  <a:rPr lang="en-US" altLang="zh-CN" b="1"/>
                  <a:t> &amp;&amp;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</a:rPr>
                      <m:t>𝐌𝐚𝐱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𝑺𝒕𝒌𝑨𝑫𝑪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𝒑𝒍𝒂𝒏𝒆</m:t>
                            </m:r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𝟎</m:t>
                            </m:r>
                          </m:sub>
                        </m:sSub>
                      </m:e>
                    </m:nary>
                  </m:oMath>
                </a14:m>
                <a:endParaRPr lang="zh-CN" altLang="en-US" b="1"/>
              </a:p>
              <a:p>
                <a:pPr algn="l"/>
                <a:r>
                  <a:rPr lang="en-US" altLang="zh-CN" b="1"/>
                  <a:t>5</a:t>
                </a:r>
                <a:r>
                  <a:rPr lang="zh-CN" altLang="en-US" b="1"/>
                  <a:t>、</a:t>
                </a:r>
                <a:r>
                  <a:rPr lang="en-US" altLang="zh-CN" b="1"/>
                  <a:t>Psd alignment &amp;&amp; Light attenuation correction &amp;&amp; Pathlength correction</a:t>
                </a:r>
                <a:endParaRPr lang="zh-CN" altLang="en-US" b="1"/>
              </a:p>
              <a:p>
                <a:pPr algn="l"/>
                <a:r>
                  <a:rPr lang="en-US" altLang="zh-CN" b="1"/>
                  <a:t>6</a:t>
                </a:r>
                <a:r>
                  <a:rPr lang="zh-CN" altLang="en-US" b="1"/>
                  <a:t>、</a:t>
                </a:r>
                <a:r>
                  <a:rPr lang="en-US" altLang="zh-CN" b="1"/>
                  <a:t>Quenching correction &amp;&amp; </a:t>
                </a:r>
                <a:r>
                  <a:rPr lang="en-US" altLang="zh-CN" b="1">
                    <a:solidFill>
                      <a:srgbClr val="FF0000"/>
                    </a:solidFill>
                  </a:rPr>
                  <a:t>GetPosCorrectedCharge</a:t>
                </a:r>
                <a:r>
                  <a:rPr lang="en-US" altLang="zh-CN" b="1"/>
                  <a:t> &amp;&amp; hitnum &gt;= 3</a:t>
                </a:r>
                <a:endParaRPr lang="en-US" altLang="zh-CN" b="1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476250"/>
                <a:ext cx="7417435" cy="23215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69035" y="391160"/>
            <a:ext cx="19640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/>
              <a:t>Psd Hitnum</a:t>
            </a:r>
            <a:r>
              <a:rPr lang="zh-CN" altLang="en-US" b="1"/>
              <a:t>定义：</a:t>
            </a:r>
            <a:endParaRPr lang="zh-CN" altLang="en-US" b="1"/>
          </a:p>
          <a:p>
            <a:endParaRPr lang="zh-CN" altLang="en-US" b="1"/>
          </a:p>
        </p:txBody>
      </p:sp>
      <p:sp>
        <p:nvSpPr>
          <p:cNvPr id="5" name="矩形 4"/>
          <p:cNvSpPr/>
          <p:nvPr/>
        </p:nvSpPr>
        <p:spPr>
          <a:xfrm>
            <a:off x="3038475" y="1638300"/>
            <a:ext cx="92837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59965" y="2077085"/>
            <a:ext cx="92837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53180" y="2077085"/>
            <a:ext cx="92837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10100" y="1638300"/>
            <a:ext cx="92837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46395" y="2077085"/>
            <a:ext cx="92837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31255" y="1638300"/>
            <a:ext cx="92837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039610" y="2077085"/>
            <a:ext cx="92837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813040" y="1638300"/>
            <a:ext cx="92837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632825" y="2077085"/>
            <a:ext cx="92837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259965" y="2712085"/>
            <a:ext cx="730123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259965" y="3221990"/>
            <a:ext cx="730123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5117465" y="771525"/>
            <a:ext cx="1061720" cy="32270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76885" y="4366895"/>
            <a:ext cx="1123886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/>
              <a:t>对于一个</a:t>
            </a:r>
            <a:r>
              <a:rPr lang="en-US" altLang="zh-CN" b="1"/>
              <a:t>Track</a:t>
            </a:r>
            <a:r>
              <a:rPr lang="zh-CN" altLang="en-US" b="1"/>
              <a:t>，</a:t>
            </a:r>
            <a:endParaRPr lang="zh-CN" altLang="en-US" b="1"/>
          </a:p>
          <a:p>
            <a:pPr algn="l"/>
            <a:r>
              <a:rPr lang="zh-CN" altLang="en-US" b="1"/>
              <a:t>首先对</a:t>
            </a:r>
            <a:r>
              <a:rPr lang="en-US" altLang="zh-CN" b="1"/>
              <a:t>4</a:t>
            </a:r>
            <a:r>
              <a:rPr lang="zh-CN" altLang="en-US" b="1"/>
              <a:t>根</a:t>
            </a:r>
            <a:r>
              <a:rPr lang="en-US" altLang="zh-CN" b="1"/>
              <a:t>Psd Bar</a:t>
            </a:r>
            <a:r>
              <a:rPr lang="zh-CN" altLang="en-US" b="1"/>
              <a:t>的电荷进行两两比较，电荷相差不超过</a:t>
            </a:r>
            <a:r>
              <a:rPr lang="en-US" altLang="zh-CN" b="1"/>
              <a:t> 1.5</a:t>
            </a:r>
            <a:r>
              <a:rPr lang="zh-CN" altLang="en-US" b="1"/>
              <a:t>个</a:t>
            </a:r>
            <a:r>
              <a:rPr lang="en-US" altLang="zh-CN" b="1"/>
              <a:t>charge unit</a:t>
            </a:r>
            <a:r>
              <a:rPr lang="zh-CN" altLang="en-US" b="1"/>
              <a:t>则认为</a:t>
            </a:r>
            <a:r>
              <a:rPr lang="en-US" altLang="zh-CN" b="1"/>
              <a:t>Hitnum</a:t>
            </a:r>
            <a:r>
              <a:rPr lang="zh-CN" altLang="en-US" b="1"/>
              <a:t>等于</a:t>
            </a:r>
            <a:r>
              <a:rPr lang="en-US" altLang="zh-CN" b="1"/>
              <a:t>4</a:t>
            </a:r>
            <a:r>
              <a:rPr lang="zh-CN" altLang="en-US" b="1"/>
              <a:t>；</a:t>
            </a:r>
            <a:endParaRPr lang="zh-CN" altLang="en-US" b="1"/>
          </a:p>
          <a:p>
            <a:pPr algn="l"/>
            <a:r>
              <a:rPr lang="zh-CN" altLang="en-US" b="1"/>
              <a:t>其次，第一个条件不满足，</a:t>
            </a:r>
            <a:r>
              <a:rPr lang="en-US" altLang="zh-CN" b="1"/>
              <a:t>3</a:t>
            </a:r>
            <a:r>
              <a:rPr lang="zh-CN" altLang="en-US" b="1"/>
              <a:t>根</a:t>
            </a:r>
            <a:r>
              <a:rPr lang="en-US" altLang="zh-CN" b="1"/>
              <a:t>Psd Bar</a:t>
            </a:r>
            <a:r>
              <a:rPr lang="zh-CN" altLang="en-US" b="1"/>
              <a:t>的电荷两两比较，</a:t>
            </a:r>
            <a:r>
              <a:rPr lang="zh-CN" altLang="en-US" b="1">
                <a:sym typeface="+mn-ea"/>
              </a:rPr>
              <a:t>电荷相差不超过</a:t>
            </a:r>
            <a:r>
              <a:rPr lang="en-US" altLang="zh-CN" b="1">
                <a:sym typeface="+mn-ea"/>
              </a:rPr>
              <a:t> 1.5</a:t>
            </a:r>
            <a:r>
              <a:rPr lang="zh-CN" altLang="en-US" b="1">
                <a:sym typeface="+mn-ea"/>
              </a:rPr>
              <a:t>个</a:t>
            </a:r>
            <a:r>
              <a:rPr lang="en-US" altLang="zh-CN" b="1">
                <a:sym typeface="+mn-ea"/>
              </a:rPr>
              <a:t>charge unit</a:t>
            </a:r>
            <a:r>
              <a:rPr lang="zh-CN" altLang="en-US" b="1">
                <a:sym typeface="+mn-ea"/>
              </a:rPr>
              <a:t>则认为</a:t>
            </a:r>
            <a:r>
              <a:rPr lang="en-US" altLang="zh-CN" b="1">
                <a:sym typeface="+mn-ea"/>
              </a:rPr>
              <a:t>Hitnum</a:t>
            </a:r>
            <a:r>
              <a:rPr lang="zh-CN" altLang="en-US" b="1">
                <a:sym typeface="+mn-ea"/>
              </a:rPr>
              <a:t>等于</a:t>
            </a:r>
            <a:r>
              <a:rPr lang="en-US" altLang="zh-CN" b="1">
                <a:sym typeface="+mn-ea"/>
              </a:rPr>
              <a:t>3</a:t>
            </a:r>
            <a:r>
              <a:rPr lang="zh-CN" altLang="en-US" b="1">
                <a:sym typeface="+mn-ea"/>
              </a:rPr>
              <a:t>；</a:t>
            </a:r>
            <a:endParaRPr lang="zh-CN" altLang="en-US" b="1">
              <a:sym typeface="+mn-ea"/>
            </a:endParaRPr>
          </a:p>
          <a:p>
            <a:pPr algn="l"/>
            <a:r>
              <a:rPr lang="zh-CN" altLang="en-US" b="1">
                <a:sym typeface="+mn-ea"/>
              </a:rPr>
              <a:t>最后，第二个条件不满足，</a:t>
            </a:r>
            <a:r>
              <a:rPr lang="en-US" altLang="zh-CN" b="1">
                <a:sym typeface="+mn-ea"/>
              </a:rPr>
              <a:t>2</a:t>
            </a:r>
            <a:r>
              <a:rPr lang="zh-CN" altLang="en-US" b="1">
                <a:sym typeface="+mn-ea"/>
              </a:rPr>
              <a:t>根</a:t>
            </a:r>
            <a:r>
              <a:rPr lang="en-US" altLang="zh-CN" b="1">
                <a:sym typeface="+mn-ea"/>
              </a:rPr>
              <a:t>Psd Bar</a:t>
            </a:r>
            <a:r>
              <a:rPr lang="zh-CN" altLang="en-US" b="1">
                <a:sym typeface="+mn-ea"/>
              </a:rPr>
              <a:t>的电荷两两比较，</a:t>
            </a:r>
            <a:r>
              <a:rPr lang="zh-CN" altLang="en-US" b="1">
                <a:sym typeface="+mn-ea"/>
              </a:rPr>
              <a:t>电荷相差不超过</a:t>
            </a:r>
            <a:r>
              <a:rPr lang="en-US" altLang="zh-CN" b="1">
                <a:sym typeface="+mn-ea"/>
              </a:rPr>
              <a:t> 1.5</a:t>
            </a:r>
            <a:r>
              <a:rPr lang="zh-CN" altLang="en-US" b="1">
                <a:sym typeface="+mn-ea"/>
              </a:rPr>
              <a:t>个</a:t>
            </a:r>
            <a:r>
              <a:rPr lang="en-US" altLang="zh-CN" b="1">
                <a:sym typeface="+mn-ea"/>
              </a:rPr>
              <a:t>charge unit</a:t>
            </a:r>
            <a:r>
              <a:rPr lang="zh-CN" altLang="en-US" b="1">
                <a:sym typeface="+mn-ea"/>
              </a:rPr>
              <a:t>则认为</a:t>
            </a:r>
            <a:r>
              <a:rPr lang="en-US" altLang="zh-CN" b="1">
                <a:sym typeface="+mn-ea"/>
              </a:rPr>
              <a:t>Hitnum</a:t>
            </a:r>
            <a:r>
              <a:rPr lang="zh-CN" altLang="en-US" b="1">
                <a:sym typeface="+mn-ea"/>
              </a:rPr>
              <a:t>等于</a:t>
            </a:r>
            <a:r>
              <a:rPr lang="en-US" altLang="zh-CN" b="1">
                <a:sym typeface="+mn-ea"/>
              </a:rPr>
              <a:t>2</a:t>
            </a:r>
            <a:r>
              <a:rPr lang="zh-CN" altLang="en-US" b="1">
                <a:sym typeface="+mn-ea"/>
              </a:rPr>
              <a:t>；</a:t>
            </a:r>
            <a:endParaRPr lang="zh-CN" altLang="en-US" b="1"/>
          </a:p>
          <a:p>
            <a:pPr algn="l"/>
            <a:endParaRPr lang="zh-CN" alt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4385" y="933450"/>
            <a:ext cx="8062595" cy="55930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0880" y="462280"/>
            <a:ext cx="21412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201601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一个月数据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48205" y="1151255"/>
            <a:ext cx="7895590" cy="53219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0880" y="462280"/>
            <a:ext cx="21412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201601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一个月数据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5020" y="1144270"/>
            <a:ext cx="7781925" cy="54178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0880" y="462280"/>
            <a:ext cx="21412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201601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一个月数据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390,&quot;width&quot;:9480}"/>
</p:tagLst>
</file>

<file path=ppt/tags/tag2.xml><?xml version="1.0" encoding="utf-8"?>
<p:tagLst xmlns:p="http://schemas.openxmlformats.org/presentationml/2006/main">
  <p:tag name="COMMONDATA" val="eyJoZGlkIjoiMTI4MDU5Njc3NDY2MDA1NzY3NDcyZTE2Y2YzMzQ5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1955</Words>
  <Application>WPS 演示</Application>
  <PresentationFormat>宽屏</PresentationFormat>
  <Paragraphs>58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微软雅黑</vt:lpstr>
      <vt:lpstr>Arial Unicode MS</vt:lpstr>
      <vt:lpstr>Cambria Math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zhang</dc:creator>
  <cp:lastModifiedBy>KKDad</cp:lastModifiedBy>
  <cp:revision>149</cp:revision>
  <dcterms:created xsi:type="dcterms:W3CDTF">2025-06-25T06:53:00Z</dcterms:created>
  <dcterms:modified xsi:type="dcterms:W3CDTF">2025-09-18T01:54:56Z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4ADEED73E88A4C2FBFA8A83AC5409CBF</vt:lpwstr>
  </property>
  <property fmtid="{D5CDD505-2E9C-101B-9397-08002B2CF9AE}" pid="3" name="KSOProductBuildVer">
    <vt:lpwstr>2052-11.1.0.12165</vt:lpwstr>
  </property>
</Properties>
</file>