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9"/>
  </p:notesMasterIdLst>
  <p:handoutMasterIdLst>
    <p:handoutMasterId r:id="rId20"/>
  </p:handoutMasterIdLst>
  <p:sldIdLst>
    <p:sldId id="612" r:id="rId3"/>
    <p:sldId id="750" r:id="rId4"/>
    <p:sldId id="1064" r:id="rId5"/>
    <p:sldId id="1059" r:id="rId6"/>
    <p:sldId id="1060" r:id="rId7"/>
    <p:sldId id="1062" r:id="rId8"/>
    <p:sldId id="1063" r:id="rId9"/>
    <p:sldId id="1039" r:id="rId10"/>
    <p:sldId id="1041" r:id="rId11"/>
    <p:sldId id="1042" r:id="rId12"/>
    <p:sldId id="855" r:id="rId13"/>
    <p:sldId id="1066" r:id="rId14"/>
    <p:sldId id="1065" r:id="rId15"/>
    <p:sldId id="858" r:id="rId16"/>
    <p:sldId id="856" r:id="rId17"/>
    <p:sldId id="1047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4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Liu" initials="Y" lastIdx="1" clrIdx="0"/>
  <p:cmAuthor id="2" name="xlguo" initials="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300F5"/>
    <a:srgbClr val="6AE7FF"/>
    <a:srgbClr val="000000"/>
    <a:srgbClr val="FF0000"/>
    <a:srgbClr val="FFFFFF"/>
    <a:srgbClr val="D10C3B"/>
    <a:srgbClr val="9600B7"/>
    <a:srgbClr val="04497D"/>
    <a:srgbClr val="0C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3121" autoAdjust="0"/>
  </p:normalViewPr>
  <p:slideViewPr>
    <p:cSldViewPr snapToGrid="0" showGuides="1">
      <p:cViewPr varScale="1">
        <p:scale>
          <a:sx n="89" d="100"/>
          <a:sy n="89" d="100"/>
        </p:scale>
        <p:origin x="291" y="54"/>
      </p:cViewPr>
      <p:guideLst>
        <p:guide orient="horz" pos="2524"/>
        <p:guide pos="3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have carried out the simulations for the performance of VLAST. The left panel shows the acceptance. From GeV to TeV, the acceptance is about five times that of Fermi-LAT, while in the sub-GeV band, the</a:t>
            </a:r>
            <a:r>
              <a:rPr lang="zh-CN" altLang="en-US" dirty="0"/>
              <a:t> </a:t>
            </a:r>
            <a:r>
              <a:rPr lang="en-US" altLang="zh-CN" dirty="0"/>
              <a:t>enhancement</a:t>
            </a:r>
            <a:r>
              <a:rPr lang="zh-CN" altLang="en-US" dirty="0"/>
              <a:t> </a:t>
            </a:r>
            <a:r>
              <a:rPr lang="en-US" altLang="zh-CN" dirty="0"/>
              <a:t>is even larger. The right panel is for the energy resolution.  VLAST has a thick calorimeter, so its energy resolution is better than Fermi-LAT. This is in particular the case in the high energy band.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Such a powerful instrument will contribute greatly to gamma-ray astronomy. </a:t>
            </a:r>
            <a:r>
              <a:rPr lang="en-US" altLang="zh-CN"/>
              <a:t>Thousands </a:t>
            </a:r>
            <a:r>
              <a:rPr lang="en-US" altLang="zh-CN" dirty="0"/>
              <a:t>of GeV sources will be detected and many exciting discoveries are anticipated. Here I just show one example on dark matter indirect detection. In the directions of some nearby galaxy clusters, we have found tentative evidence for a 43 GeV line in the Fermi-LAT data. Look, there is a hard spike in the spectrum. No astrophysical process can yield such a peculiar signal. If confirmed, it would point towards the new physics. VLSAT can robustly detect this signal, if intrinsic,  in two years.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0" u="none" dirty="0">
              <a:latin typeface="Calibri" panose="020F07020304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1" u="sng" dirty="0">
              <a:latin typeface="Calibri" panose="020F07020304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11E28E-8D29-409A-8F38-39A934621C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1" u="sng" dirty="0">
              <a:latin typeface="Calibri" panose="020F07020304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99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EAD6C1AD-0336-414A-BA26-D9E9E7ADB8F2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0" y="273061"/>
            <a:ext cx="4011199" cy="1162099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69" y="273063"/>
            <a:ext cx="6815861" cy="5853359"/>
          </a:xfrm>
        </p:spPr>
        <p:txBody>
          <a:bodyPr/>
          <a:lstStyle>
            <a:lvl1pPr>
              <a:defRPr sz="3335"/>
            </a:lvl1pPr>
            <a:lvl2pPr>
              <a:defRPr sz="2935"/>
            </a:lvl2pPr>
            <a:lvl3pPr>
              <a:defRPr sz="2535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20" y="1435161"/>
            <a:ext cx="4011199" cy="4691260"/>
          </a:xfrm>
        </p:spPr>
        <p:txBody>
          <a:bodyPr/>
          <a:lstStyle>
            <a:lvl1pPr marL="0" indent="0">
              <a:buNone/>
              <a:defRPr sz="1465"/>
            </a:lvl1pPr>
            <a:lvl2pPr marL="485140" indent="0">
              <a:buNone/>
              <a:defRPr sz="1335"/>
            </a:lvl2pPr>
            <a:lvl3pPr marL="970280" indent="0">
              <a:buNone/>
              <a:defRPr sz="1065"/>
            </a:lvl3pPr>
            <a:lvl4pPr marL="1455420" indent="0">
              <a:buNone/>
              <a:defRPr sz="1065"/>
            </a:lvl4pPr>
            <a:lvl5pPr marL="1941195" indent="0">
              <a:buNone/>
              <a:defRPr sz="1065"/>
            </a:lvl5pPr>
            <a:lvl6pPr marL="2425700" indent="0">
              <a:buNone/>
              <a:defRPr sz="1065"/>
            </a:lvl6pPr>
            <a:lvl7pPr marL="2910840" indent="0">
              <a:buNone/>
              <a:defRPr sz="1065"/>
            </a:lvl7pPr>
            <a:lvl8pPr marL="3396615" indent="0">
              <a:buNone/>
              <a:defRPr sz="1065"/>
            </a:lvl8pPr>
            <a:lvl9pPr marL="388112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1DB30A98-20EC-4963-80A6-E9296DD88EA7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87" y="4800804"/>
            <a:ext cx="7315409" cy="566763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87" y="612801"/>
            <a:ext cx="7315409" cy="4114973"/>
          </a:xfrm>
        </p:spPr>
        <p:txBody>
          <a:bodyPr rtlCol="0">
            <a:normAutofit/>
          </a:bodyPr>
          <a:lstStyle>
            <a:lvl1pPr marL="0" indent="0">
              <a:buNone/>
              <a:defRPr sz="3335"/>
            </a:lvl1pPr>
            <a:lvl2pPr marL="485140" indent="0">
              <a:buNone/>
              <a:defRPr sz="2935"/>
            </a:lvl2pPr>
            <a:lvl3pPr marL="970280" indent="0">
              <a:buNone/>
              <a:defRPr sz="2535"/>
            </a:lvl3pPr>
            <a:lvl4pPr marL="1455420" indent="0">
              <a:buNone/>
              <a:defRPr sz="2135"/>
            </a:lvl4pPr>
            <a:lvl5pPr marL="1941195" indent="0">
              <a:buNone/>
              <a:defRPr sz="2135"/>
            </a:lvl5pPr>
            <a:lvl6pPr marL="2425700" indent="0">
              <a:buNone/>
              <a:defRPr sz="2135"/>
            </a:lvl6pPr>
            <a:lvl7pPr marL="2910840" indent="0">
              <a:buNone/>
              <a:defRPr sz="2135"/>
            </a:lvl7pPr>
            <a:lvl8pPr marL="3396615" indent="0">
              <a:buNone/>
              <a:defRPr sz="2135"/>
            </a:lvl8pPr>
            <a:lvl9pPr marL="3881120" indent="0">
              <a:buNone/>
              <a:defRPr sz="213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87" y="5367564"/>
            <a:ext cx="7315409" cy="804896"/>
          </a:xfrm>
        </p:spPr>
        <p:txBody>
          <a:bodyPr/>
          <a:lstStyle>
            <a:lvl1pPr marL="0" indent="0">
              <a:buNone/>
              <a:defRPr sz="1465"/>
            </a:lvl1pPr>
            <a:lvl2pPr marL="485140" indent="0">
              <a:buNone/>
              <a:defRPr sz="1335"/>
            </a:lvl2pPr>
            <a:lvl3pPr marL="970280" indent="0">
              <a:buNone/>
              <a:defRPr sz="1065"/>
            </a:lvl3pPr>
            <a:lvl4pPr marL="1455420" indent="0">
              <a:buNone/>
              <a:defRPr sz="1065"/>
            </a:lvl4pPr>
            <a:lvl5pPr marL="1941195" indent="0">
              <a:buNone/>
              <a:defRPr sz="1065"/>
            </a:lvl5pPr>
            <a:lvl6pPr marL="2425700" indent="0">
              <a:buNone/>
              <a:defRPr sz="1065"/>
            </a:lvl6pPr>
            <a:lvl7pPr marL="2910840" indent="0">
              <a:buNone/>
              <a:defRPr sz="1065"/>
            </a:lvl7pPr>
            <a:lvl8pPr marL="3396615" indent="0">
              <a:buNone/>
              <a:defRPr sz="1065"/>
            </a:lvl8pPr>
            <a:lvl9pPr marL="388112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00DB6324-91B4-4199-92E5-E33066B572B2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21" y="139464"/>
            <a:ext cx="6366523" cy="59205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691BB689-DBF6-4EC2-B167-A9018203A652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52" y="274651"/>
            <a:ext cx="2743279" cy="58517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9" y="274651"/>
            <a:ext cx="8026629" cy="58517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89AACFCD-A945-4B47-968A-EEBE5D49B4F3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0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9" name="标题 5"/>
          <p:cNvSpPr>
            <a:spLocks noGrp="1"/>
          </p:cNvSpPr>
          <p:nvPr>
            <p:ph type="title"/>
          </p:nvPr>
        </p:nvSpPr>
        <p:spPr>
          <a:xfrm>
            <a:off x="669925" y="147023"/>
            <a:ext cx="10850563" cy="720000"/>
          </a:xfrm>
        </p:spPr>
        <p:txBody>
          <a:bodyPr lIns="0" tIns="45720" rIns="91440" bIns="0">
            <a:normAutofit/>
          </a:bodyPr>
          <a:lstStyle>
            <a:lvl1pPr>
              <a:defRPr sz="32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69925" y="147023"/>
            <a:ext cx="10850563" cy="720000"/>
          </a:xfrm>
        </p:spPr>
        <p:txBody>
          <a:bodyPr lIns="0" tIns="45720" rIns="91440" bIns="0">
            <a:normAutofit/>
          </a:bodyPr>
          <a:lstStyle>
            <a:lvl1pPr>
              <a:defRPr sz="32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868" y="836712"/>
            <a:ext cx="11664784" cy="5400600"/>
          </a:xfrm>
        </p:spPr>
        <p:txBody>
          <a:bodyPr/>
          <a:lstStyle>
            <a:lvl1pPr>
              <a:defRPr b="1" baseline="0">
                <a:latin typeface="Times New Roman" panose="02020703060505090304" pitchFamily="18" charset="0"/>
                <a:ea typeface="黑体" panose="02010609060101010101" pitchFamily="49" charset="-122"/>
              </a:defRPr>
            </a:lvl1pPr>
            <a:lvl2pPr>
              <a:defRPr b="1" baseline="0">
                <a:latin typeface="Times New Roman" panose="02020703060505090304" pitchFamily="18" charset="0"/>
                <a:ea typeface="黑体" panose="02010609060101010101" pitchFamily="49" charset="-122"/>
              </a:defRPr>
            </a:lvl2pPr>
            <a:lvl3pPr>
              <a:defRPr b="1" baseline="0">
                <a:latin typeface="Times New Roman" panose="02020703060505090304" pitchFamily="18" charset="0"/>
                <a:ea typeface="黑体" panose="02010609060101010101" pitchFamily="49" charset="-122"/>
              </a:defRPr>
            </a:lvl3pPr>
            <a:lvl4pPr>
              <a:defRPr b="1" baseline="0">
                <a:latin typeface="Times New Roman" panose="02020703060505090304" pitchFamily="18" charset="0"/>
                <a:ea typeface="黑体" panose="02010609060101010101" pitchFamily="49" charset="-122"/>
              </a:defRPr>
            </a:lvl4pPr>
            <a:lvl5pPr>
              <a:defRPr b="1" baseline="0">
                <a:latin typeface="Times New Roman" panose="0202070306050509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264352" y="6363659"/>
            <a:ext cx="2743200" cy="365125"/>
          </a:xfrm>
        </p:spPr>
        <p:txBody>
          <a:bodyPr/>
          <a:lstStyle>
            <a:lvl1pPr>
              <a:defRPr sz="2000" b="1" i="0" baseline="0">
                <a:solidFill>
                  <a:srgbClr val="2B2B83"/>
                </a:solidFill>
                <a:ea typeface="黑体" panose="02010609060101010101" pitchFamily="49" charset="-122"/>
              </a:defRPr>
            </a:lvl1pPr>
          </a:lstStyle>
          <a:p>
            <a:fld id="{F00DEF08-CB92-45F9-99F2-620C4DF325D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457200" indent="-182880">
              <a:buFont typeface="Symbol" panose="05050102010706020507" charset="2"/>
              <a:buChar char="-"/>
              <a:defRPr sz="2400"/>
            </a:lvl2pPr>
            <a:lvl3pPr marL="731520" indent="-182880">
              <a:buFont typeface="Symbol" panose="05050102010706020507" charset="2"/>
              <a:buChar char="-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1517890"/>
            <a:ext cx="10972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紫台-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5989" y="258888"/>
            <a:ext cx="7053941" cy="490067"/>
          </a:xfrm>
        </p:spPr>
        <p:txBody>
          <a:bodyPr/>
          <a:lstStyle>
            <a:lvl1pPr algn="l">
              <a:defRPr sz="4265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980729"/>
            <a:ext cx="10971212" cy="5145435"/>
          </a:xfrm>
        </p:spPr>
        <p:txBody>
          <a:bodyPr/>
          <a:lstStyle>
            <a:lvl1pPr>
              <a:defRPr sz="2665" b="1">
                <a:solidFill>
                  <a:srgbClr val="002060"/>
                </a:solidFill>
                <a:latin typeface="+mj-ea"/>
                <a:ea typeface="+mj-ea"/>
              </a:defRPr>
            </a:lvl1pPr>
            <a:lvl2pPr>
              <a:defRPr sz="2665" b="1">
                <a:solidFill>
                  <a:srgbClr val="002060"/>
                </a:solidFill>
                <a:latin typeface="+mj-ea"/>
                <a:ea typeface="+mj-ea"/>
              </a:defRPr>
            </a:lvl2pPr>
            <a:lvl3pPr>
              <a:defRPr sz="2400" b="1">
                <a:solidFill>
                  <a:srgbClr val="002060"/>
                </a:solidFill>
                <a:latin typeface="+mj-ea"/>
                <a:ea typeface="+mj-ea"/>
              </a:defRPr>
            </a:lvl3pPr>
            <a:lvl4pPr>
              <a:defRPr sz="1865" b="1">
                <a:solidFill>
                  <a:srgbClr val="002060"/>
                </a:solidFill>
                <a:latin typeface="+mj-ea"/>
                <a:ea typeface="+mj-ea"/>
              </a:defRPr>
            </a:lvl4pPr>
            <a:lvl5pPr>
              <a:defRPr sz="1865" b="1">
                <a:solidFill>
                  <a:srgbClr val="002060"/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1188" y="6357939"/>
            <a:ext cx="2843212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7939"/>
            <a:ext cx="386080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7939"/>
            <a:ext cx="2844800" cy="363537"/>
          </a:xfrm>
        </p:spPr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紫台-台标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8" y="2130517"/>
            <a:ext cx="10363495" cy="1470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52" y="3886365"/>
            <a:ext cx="8534643" cy="1752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0EF14D9F-0879-4A7B-ADD3-6447E80FE939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紫台-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74637"/>
            <a:ext cx="6696744" cy="490067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980729"/>
            <a:ext cx="10971212" cy="514543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53E5B9BA-C77F-4255-A7A3-D6738906901F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12" y="4407088"/>
            <a:ext cx="10363495" cy="1362132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12" y="2906835"/>
            <a:ext cx="10363495" cy="1500251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514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2pPr>
            <a:lvl3pPr marL="970280" indent="0">
              <a:buNone/>
              <a:defRPr sz="1735">
                <a:solidFill>
                  <a:schemeClr val="tx1">
                    <a:tint val="75000"/>
                  </a:schemeClr>
                </a:solidFill>
              </a:defRPr>
            </a:lvl3pPr>
            <a:lvl4pPr marL="145542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4pPr>
            <a:lvl5pPr marL="194119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5pPr>
            <a:lvl6pPr marL="242570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6pPr>
            <a:lvl7pPr marL="291084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7pPr>
            <a:lvl8pPr marL="339661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8pPr>
            <a:lvl9pPr marL="388112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A27BAB89-F6E7-4757-94A0-CE12689954CA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紫台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4637"/>
            <a:ext cx="7415212" cy="490067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7" y="1124744"/>
            <a:ext cx="5384955" cy="5001677"/>
          </a:xfrm>
        </p:spPr>
        <p:txBody>
          <a:bodyPr/>
          <a:lstStyle>
            <a:lvl1pPr>
              <a:defRPr sz="2935"/>
            </a:lvl1pPr>
            <a:lvl2pPr>
              <a:defRPr sz="2535"/>
            </a:lvl2pPr>
            <a:lvl3pPr>
              <a:defRPr sz="2135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77" y="1124744"/>
            <a:ext cx="5384955" cy="5001677"/>
          </a:xfrm>
        </p:spPr>
        <p:txBody>
          <a:bodyPr/>
          <a:lstStyle>
            <a:lvl1pPr>
              <a:defRPr sz="2935"/>
            </a:lvl1pPr>
            <a:lvl2pPr>
              <a:defRPr sz="2535"/>
            </a:lvl2pPr>
            <a:lvl3pPr>
              <a:defRPr sz="2135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F9A00FB7-C94F-4BA9-9B1F-32A4D41D0186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紫台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274637"/>
            <a:ext cx="6552728" cy="418059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0" y="917003"/>
            <a:ext cx="5387071" cy="639789"/>
          </a:xfrm>
        </p:spPr>
        <p:txBody>
          <a:bodyPr anchor="b"/>
          <a:lstStyle>
            <a:lvl1pPr marL="0" indent="0">
              <a:buNone/>
              <a:defRPr sz="2535" b="1"/>
            </a:lvl1pPr>
            <a:lvl2pPr marL="485140" indent="0">
              <a:buNone/>
              <a:defRPr sz="2135" b="1"/>
            </a:lvl2pPr>
            <a:lvl3pPr marL="970280" indent="0">
              <a:buNone/>
              <a:defRPr sz="1865" b="1"/>
            </a:lvl3pPr>
            <a:lvl4pPr marL="1455420" indent="0">
              <a:buNone/>
              <a:defRPr sz="1735" b="1"/>
            </a:lvl4pPr>
            <a:lvl5pPr marL="1941195" indent="0">
              <a:buNone/>
              <a:defRPr sz="1735" b="1"/>
            </a:lvl5pPr>
            <a:lvl6pPr marL="2425700" indent="0">
              <a:buNone/>
              <a:defRPr sz="1735" b="1"/>
            </a:lvl6pPr>
            <a:lvl7pPr marL="2910840" indent="0">
              <a:buNone/>
              <a:defRPr sz="1735" b="1"/>
            </a:lvl7pPr>
            <a:lvl8pPr marL="3396615" indent="0">
              <a:buNone/>
              <a:defRPr sz="1735" b="1"/>
            </a:lvl8pPr>
            <a:lvl9pPr marL="3881120" indent="0">
              <a:buNone/>
              <a:defRPr sz="17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20" y="1628800"/>
            <a:ext cx="5387071" cy="4497621"/>
          </a:xfrm>
        </p:spPr>
        <p:txBody>
          <a:bodyPr/>
          <a:lstStyle>
            <a:lvl1pPr>
              <a:defRPr sz="2535"/>
            </a:lvl1pPr>
            <a:lvl2pPr>
              <a:defRPr sz="2135"/>
            </a:lvl2pPr>
            <a:lvl3pPr>
              <a:defRPr sz="1865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45" y="917003"/>
            <a:ext cx="5389187" cy="639789"/>
          </a:xfrm>
        </p:spPr>
        <p:txBody>
          <a:bodyPr anchor="b"/>
          <a:lstStyle>
            <a:lvl1pPr marL="0" indent="0">
              <a:buNone/>
              <a:defRPr sz="2535" b="1"/>
            </a:lvl1pPr>
            <a:lvl2pPr marL="485140" indent="0">
              <a:buNone/>
              <a:defRPr sz="2135" b="1"/>
            </a:lvl2pPr>
            <a:lvl3pPr marL="970280" indent="0">
              <a:buNone/>
              <a:defRPr sz="1865" b="1"/>
            </a:lvl3pPr>
            <a:lvl4pPr marL="1455420" indent="0">
              <a:buNone/>
              <a:defRPr sz="1735" b="1"/>
            </a:lvl4pPr>
            <a:lvl5pPr marL="1941195" indent="0">
              <a:buNone/>
              <a:defRPr sz="1735" b="1"/>
            </a:lvl5pPr>
            <a:lvl6pPr marL="2425700" indent="0">
              <a:buNone/>
              <a:defRPr sz="1735" b="1"/>
            </a:lvl6pPr>
            <a:lvl7pPr marL="2910840" indent="0">
              <a:buNone/>
              <a:defRPr sz="1735" b="1"/>
            </a:lvl7pPr>
            <a:lvl8pPr marL="3396615" indent="0">
              <a:buNone/>
              <a:defRPr sz="1735" b="1"/>
            </a:lvl8pPr>
            <a:lvl9pPr marL="3881120" indent="0">
              <a:buNone/>
              <a:defRPr sz="17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45" y="1628800"/>
            <a:ext cx="5389187" cy="4497621"/>
          </a:xfrm>
        </p:spPr>
        <p:txBody>
          <a:bodyPr/>
          <a:lstStyle>
            <a:lvl1pPr>
              <a:defRPr sz="2535"/>
            </a:lvl1pPr>
            <a:lvl2pPr>
              <a:defRPr sz="2135"/>
            </a:lvl2pPr>
            <a:lvl3pPr>
              <a:defRPr sz="1865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6A37C611-C2E9-472A-9ECF-4D4FDEE69FD9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紫台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60648"/>
            <a:ext cx="6192688" cy="418059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310B0534-16C6-440E-AC05-A8D1C0ABD8DD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5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0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11188" y="274637"/>
            <a:ext cx="10971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39" tIns="40119" rIns="80239" bIns="4011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1188" y="1600201"/>
            <a:ext cx="109712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239" tIns="40119" rIns="80239" bIns="4011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1188" y="6357939"/>
            <a:ext cx="2843212" cy="363537"/>
          </a:xfrm>
          <a:prstGeom prst="rect">
            <a:avLst/>
          </a:prstGeom>
        </p:spPr>
        <p:txBody>
          <a:bodyPr vert="horz" lIns="80239" tIns="40119" rIns="80239" bIns="40119" rtlCol="0" anchor="ctr"/>
          <a:lstStyle>
            <a:lvl1pPr algn="l" defTabSz="802005" eaLnBrk="1" fontAlgn="auto" hangingPunct="1">
              <a:spcBef>
                <a:spcPts val="0"/>
              </a:spcBef>
              <a:spcAft>
                <a:spcPts val="0"/>
              </a:spcAft>
              <a:defRPr sz="146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7939"/>
            <a:ext cx="3860800" cy="363537"/>
          </a:xfrm>
          <a:prstGeom prst="rect">
            <a:avLst/>
          </a:prstGeom>
        </p:spPr>
        <p:txBody>
          <a:bodyPr vert="horz" lIns="80239" tIns="40119" rIns="80239" bIns="40119" rtlCol="0" anchor="ctr"/>
          <a:lstStyle>
            <a:lvl1pPr algn="ctr" defTabSz="802005" eaLnBrk="1" fontAlgn="auto" hangingPunct="1">
              <a:spcBef>
                <a:spcPts val="0"/>
              </a:spcBef>
              <a:spcAft>
                <a:spcPts val="0"/>
              </a:spcAft>
              <a:defRPr sz="146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7020304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7939"/>
            <a:ext cx="2844800" cy="363537"/>
          </a:xfrm>
          <a:prstGeom prst="rect">
            <a:avLst/>
          </a:prstGeom>
        </p:spPr>
        <p:txBody>
          <a:bodyPr vert="horz" wrap="square" lIns="80239" tIns="40119" rIns="80239" bIns="40119" numCol="1" anchor="ctr" anchorCtr="0" compatLnSpc="1"/>
          <a:lstStyle>
            <a:lvl1pPr algn="r" eaLnBrk="1" hangingPunct="1">
              <a:defRPr sz="1465">
                <a:solidFill>
                  <a:srgbClr val="898989"/>
                </a:solidFill>
                <a:latin typeface="Calibri" panose="020F0702030404030204" charset="0"/>
              </a:defRPr>
            </a:lvl1pPr>
          </a:lstStyle>
          <a:p>
            <a:pPr defTabSz="801370" fontAlgn="base">
              <a:spcBef>
                <a:spcPct val="0"/>
              </a:spcBef>
              <a:spcAft>
                <a:spcPct val="0"/>
              </a:spcAft>
              <a:defRPr/>
            </a:pPr>
            <a:fld id="{BB9F11ED-B2DD-47AE-94F8-48514D467CA2}" type="slidenum">
              <a:rPr lang="zh-CN" altLang="en-US" smtClean="0">
                <a:ea typeface="宋体" panose="02010600030101010101" pitchFamily="2" charset="-122"/>
              </a:rPr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2443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0964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839789" y="841375"/>
            <a:ext cx="11304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/>
  <p:hf hdr="0" ftr="0" dt="0"/>
  <p:txStyles>
    <p:titleStyle>
      <a:lvl1pPr algn="ctr" defTabSz="968375" rtl="0" eaLnBrk="0" fontAlgn="base" hangingPunct="0">
        <a:spcBef>
          <a:spcPct val="0"/>
        </a:spcBef>
        <a:spcAft>
          <a:spcPct val="0"/>
        </a:spcAft>
        <a:defRPr sz="46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2644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2pPr>
      <a:lvl3pPr algn="ctr" defTabSz="72644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3pPr>
      <a:lvl4pPr algn="ctr" defTabSz="72644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4pPr>
      <a:lvl5pPr algn="ctr" defTabSz="72644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5pPr>
      <a:lvl6pPr marL="342900" algn="ctr" defTabSz="80137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6pPr>
      <a:lvl7pPr marL="685800" algn="ctr" defTabSz="80137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7pPr>
      <a:lvl8pPr marL="1028700" algn="ctr" defTabSz="80137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8pPr>
      <a:lvl9pPr marL="1371600" algn="ctr" defTabSz="80137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anose="020F0702030404030204" charset="0"/>
          <a:ea typeface="宋体" panose="02010600030101010101" pitchFamily="2" charset="-122"/>
        </a:defRPr>
      </a:lvl9pPr>
    </p:titleStyle>
    <p:bodyStyle>
      <a:lvl1pPr marL="362585" indent="-362585" algn="l" defTabSz="968375" rtl="0" eaLnBrk="0" fontAlgn="base" hangingPunct="0">
        <a:spcBef>
          <a:spcPct val="24000"/>
        </a:spcBef>
        <a:spcAft>
          <a:spcPct val="0"/>
        </a:spcAft>
        <a:buFont typeface="Arial" panose="020B0604020202090204" pitchFamily="34" charset="0"/>
        <a:buChar char="•"/>
        <a:defRPr sz="3335" kern="12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1625" algn="l" defTabSz="968375" rtl="0" eaLnBrk="0" fontAlgn="base" hangingPunct="0">
        <a:spcBef>
          <a:spcPct val="24000"/>
        </a:spcBef>
        <a:spcAft>
          <a:spcPct val="0"/>
        </a:spcAft>
        <a:buFont typeface="Arial" panose="020B0604020202090204" pitchFamily="34" charset="0"/>
        <a:buChar char="–"/>
        <a:defRPr sz="2935" kern="1200">
          <a:solidFill>
            <a:schemeClr val="tx1"/>
          </a:solidFill>
          <a:latin typeface="+mn-lt"/>
          <a:ea typeface="+mn-ea"/>
          <a:cs typeface="+mn-cs"/>
        </a:defRPr>
      </a:lvl2pPr>
      <a:lvl3pPr marL="1211580" indent="-241300" algn="l" defTabSz="968375" rtl="0" eaLnBrk="0" fontAlgn="base" hangingPunct="0">
        <a:spcBef>
          <a:spcPct val="24000"/>
        </a:spcBef>
        <a:spcAft>
          <a:spcPct val="0"/>
        </a:spcAft>
        <a:buFont typeface="Arial" panose="020B0604020202090204" pitchFamily="34" charset="0"/>
        <a:buChar char="•"/>
        <a:defRPr sz="2535" kern="1200">
          <a:solidFill>
            <a:schemeClr val="tx1"/>
          </a:solidFill>
          <a:latin typeface="+mn-lt"/>
          <a:ea typeface="+mn-ea"/>
          <a:cs typeface="+mn-cs"/>
        </a:defRPr>
      </a:lvl3pPr>
      <a:lvl4pPr marL="1696720" indent="-241300" algn="l" defTabSz="968375" rtl="0" eaLnBrk="0" fontAlgn="base" hangingPunct="0">
        <a:spcBef>
          <a:spcPct val="24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82495" indent="-241300" algn="l" defTabSz="968375" rtl="0" eaLnBrk="0" fontAlgn="base" hangingPunct="0">
        <a:spcBef>
          <a:spcPct val="24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8905" indent="-243205" algn="l" defTabSz="969645" rtl="0" eaLnBrk="1" latinLnBrk="0" hangingPunct="1">
        <a:spcBef>
          <a:spcPct val="24000"/>
        </a:spcBef>
        <a:buFont typeface="Arial" panose="020B060402020209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54045" indent="-243205" algn="l" defTabSz="969645" rtl="0" eaLnBrk="1" latinLnBrk="0" hangingPunct="1">
        <a:spcBef>
          <a:spcPct val="24000"/>
        </a:spcBef>
        <a:buFont typeface="Arial" panose="020B060402020209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39185" indent="-243205" algn="l" defTabSz="969645" rtl="0" eaLnBrk="1" latinLnBrk="0" hangingPunct="1">
        <a:spcBef>
          <a:spcPct val="24000"/>
        </a:spcBef>
        <a:buFont typeface="Arial" panose="020B060402020209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124325" indent="-243205" algn="l" defTabSz="969645" rtl="0" eaLnBrk="1" latinLnBrk="0" hangingPunct="1">
        <a:spcBef>
          <a:spcPct val="24000"/>
        </a:spcBef>
        <a:buFont typeface="Arial" panose="020B060402020209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8514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7028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45542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941195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42570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1084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396615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1120" algn="l" defTabSz="96964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AM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35" y="-5379"/>
            <a:ext cx="12319635" cy="6858000"/>
          </a:xfrm>
          <a:prstGeom prst="rect">
            <a:avLst/>
          </a:prstGeom>
        </p:spPr>
      </p:pic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0" y="994410"/>
            <a:ext cx="1248664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C000"/>
                </a:solidFill>
                <a:latin typeface="方正公文黑体" panose="02000500000000000000" charset="-122"/>
                <a:ea typeface="方正公文黑体" panose="02000500000000000000" charset="-122"/>
              </a:rPr>
              <a:t>DAMPE </a:t>
            </a:r>
            <a:r>
              <a:rPr lang="en-US" altLang="zh-CN" sz="6000" b="1" dirty="0">
                <a:solidFill>
                  <a:srgbClr val="FFFF00"/>
                </a:solidFill>
                <a:latin typeface="方正公文黑体" panose="02000500000000000000" charset="-122"/>
                <a:ea typeface="方正公文黑体" panose="02000500000000000000" charset="-122"/>
              </a:rPr>
              <a:t>and VLAST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92075" y="4524507"/>
            <a:ext cx="1200785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Yi-Zhong Fan (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范一中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Purple Mountain Observatory</a:t>
            </a:r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pPr algn="ctr"/>
            <a:r>
              <a:rPr lang="en-US" altLang="zh-CN" sz="36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2025.12.17</a:t>
            </a:r>
            <a:endParaRPr lang="zh-CN" altLang="en-US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1693"/>
          <a:stretch>
            <a:fillRect/>
          </a:stretch>
        </p:blipFill>
        <p:spPr>
          <a:xfrm>
            <a:off x="299802" y="1052926"/>
            <a:ext cx="11622447" cy="5536604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309360" y="5726274"/>
            <a:ext cx="547526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300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Each sub-detector contains four units,  each &gt;1.2m×1.2m; Total weight~17 tons</a:t>
            </a:r>
            <a:endParaRPr lang="zh-CN" altLang="en-US" sz="2000" b="1" dirty="0">
              <a:solidFill>
                <a:srgbClr val="1300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4625" y="5688965"/>
            <a:ext cx="118618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comparison with Fermi-LAT, VLAST has larger acceptance and higher energy resolution (Fan et al. 2022)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1712" r="50436"/>
          <a:stretch>
            <a:fillRect/>
          </a:stretch>
        </p:blipFill>
        <p:spPr>
          <a:xfrm>
            <a:off x="781593" y="1423014"/>
            <a:ext cx="4882607" cy="4161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50423" r="1397"/>
          <a:stretch>
            <a:fillRect/>
          </a:stretch>
        </p:blipFill>
        <p:spPr>
          <a:xfrm>
            <a:off x="6406607" y="1420592"/>
            <a:ext cx="4982754" cy="414153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-18415" y="959839"/>
            <a:ext cx="120923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Acceptance                                           Energy resolution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1525" y="5808011"/>
            <a:ext cx="120923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VLAST has a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good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angular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resolution and  a high sensitivity (Fan et al. 2022)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513"/>
          <a:stretch>
            <a:fillRect/>
          </a:stretch>
        </p:blipFill>
        <p:spPr>
          <a:xfrm>
            <a:off x="179764" y="1472935"/>
            <a:ext cx="5801314" cy="4222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131" y="1469265"/>
            <a:ext cx="5860574" cy="4226115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18415" y="959839"/>
            <a:ext cx="120923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Angular resolution                                        Sensitivity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Expected performance of VLAST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3"/>
          <p:cNvGraphicFramePr>
            <a:graphicFrameLocks noGrp="1"/>
          </p:cNvGraphicFramePr>
          <p:nvPr/>
        </p:nvGraphicFramePr>
        <p:xfrm>
          <a:off x="569626" y="1521502"/>
          <a:ext cx="10942821" cy="4489556"/>
        </p:xfrm>
        <a:graphic>
          <a:graphicData uri="http://schemas.openxmlformats.org/drawingml/2006/table">
            <a:tbl>
              <a:tblPr/>
              <a:tblGrid>
                <a:gridCol w="234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4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Some space-based gamma-ray missions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facility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acceptance</a:t>
                      </a: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sr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energy range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energy resolution</a:t>
                      </a:r>
                      <a:b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(@10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GeV)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angular resolution</a:t>
                      </a:r>
                      <a:b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(@50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GeV)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Fermi-LAT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～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2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20 MeV-300 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GeV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~6.0%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0.10 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DAMPE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～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0.2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5 GeV-10 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TeV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0.10 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AMS-100 (concept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~30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0.1 GeV-10 TeV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0.03 deg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APT (in proposal)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~20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1 MeV-10 TeV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～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20%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 0.10 deg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HERD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0.5 GeV-10 TeV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VLAST (in proposal)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~12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1 MeV-10 TeV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70203040403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～0.10 </a:t>
                      </a:r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18415" y="5364099"/>
            <a:ext cx="1217485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There is tentative evidence for a 43GeV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line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some nearby galaxy clusters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which can be clarified with VLAST</a:t>
            </a:r>
            <a:r>
              <a:rPr lang="zh-CN" altLang="en-US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2 yrs (Fan et al. arXiv:2407.11737)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" y="1772217"/>
            <a:ext cx="4259945" cy="3288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52082" r="1032" b="5205"/>
          <a:stretch>
            <a:fillRect/>
          </a:stretch>
        </p:blipFill>
        <p:spPr>
          <a:xfrm>
            <a:off x="4321678" y="1772216"/>
            <a:ext cx="3799840" cy="32888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2653" t="1057" b="1"/>
          <a:stretch>
            <a:fillRect/>
          </a:stretch>
        </p:blipFill>
        <p:spPr>
          <a:xfrm>
            <a:off x="8172846" y="1772216"/>
            <a:ext cx="4004442" cy="3288824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1159021"/>
            <a:ext cx="1186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GeV line signal of Fermi-LAT                            Expected VLAST check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, 工程绘图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6" y="1619773"/>
            <a:ext cx="3867945" cy="34573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38" y="1629821"/>
            <a:ext cx="5266337" cy="34548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1295" y="5606748"/>
            <a:ext cx="1004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Arial" panose="020B0604020202090204"/>
                <a:ea typeface="微软雅黑" panose="020B0503020204020204" charset="-122"/>
              </a:rPr>
              <a:t>VLAST pathfinder: 50MeV-5GeV </a:t>
            </a:r>
            <a:r>
              <a:rPr lang="zh-CN" altLang="en-US" sz="2400" b="1" dirty="0">
                <a:solidFill>
                  <a:srgbClr val="6AE7FF"/>
                </a:solidFill>
                <a:latin typeface="Arial" panose="020B0604020202090204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6AE7FF"/>
                </a:solidFill>
                <a:latin typeface="Arial" panose="020B0604020202090204"/>
                <a:ea typeface="微软雅黑" panose="020B0503020204020204" charset="-122"/>
              </a:rPr>
              <a:t>To launch in 2026</a:t>
            </a:r>
            <a:r>
              <a:rPr lang="zh-CN" altLang="en-US" sz="2400" b="1" dirty="0">
                <a:solidFill>
                  <a:srgbClr val="6AE7FF"/>
                </a:solidFill>
                <a:latin typeface="Arial" panose="020B0604020202090204"/>
                <a:ea typeface="微软雅黑" panose="020B0503020204020204" charset="-122"/>
              </a:rPr>
              <a:t>）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4625" y="1095375"/>
            <a:ext cx="11697970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  <a:sym typeface="+mn-ea"/>
              </a:rPr>
              <a:t>DAMPE works well in the orbit and has discovered some new intriguing features in the cosmic ray spectra. However, as a gamma-ray detector, the effective aera is too small</a:t>
            </a:r>
          </a:p>
          <a:p>
            <a:pPr marL="457200" indent="-457200" algn="just">
              <a:buFont typeface="Wingdings" panose="05000000000000000000" charset="0"/>
              <a:buChar char="Ø"/>
            </a:pPr>
            <a:endParaRPr lang="en-US" altLang="zh-CN" sz="3200" b="1" dirty="0">
              <a:solidFill>
                <a:srgbClr val="6AE7FF"/>
              </a:solidFill>
              <a:latin typeface="Times New Roman Bold" panose="02020703060505090304" charset="0"/>
              <a:ea typeface="微软雅黑" panose="020B0503020204020204" charset="-122"/>
              <a:cs typeface="Times New Roman Bold" panose="02020703060505090304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  <a:sym typeface="+mn-ea"/>
              </a:rPr>
              <a:t>A much more sensitive gamma-ray space detector is needed to advance the knowledge of dark matter as well as high energy astronomy</a:t>
            </a:r>
          </a:p>
          <a:p>
            <a:pPr indent="0" algn="just">
              <a:buFont typeface="Wingdings" panose="05000000000000000000" charset="0"/>
              <a:buNone/>
            </a:pPr>
            <a:endParaRPr lang="en-US" altLang="zh-CN" sz="3200" b="1" dirty="0">
              <a:solidFill>
                <a:srgbClr val="6AE7FF"/>
              </a:solidFill>
              <a:latin typeface="Times New Roman Bold" panose="02020703060505090304" charset="0"/>
              <a:ea typeface="微软雅黑" panose="020B0503020204020204" charset="-122"/>
              <a:cs typeface="Times New Roman Bold" panose="02020703060505090304" charset="0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VLAST is distinguished by an  acceptance of </a:t>
            </a:r>
            <a:r>
              <a:rPr lang="zh-CN" altLang="en-US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～</a:t>
            </a: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12 m</a:t>
            </a:r>
            <a:r>
              <a:rPr lang="en-US" altLang="zh-CN" sz="3200" b="1" baseline="30000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2</a:t>
            </a: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 </a:t>
            </a:r>
            <a:r>
              <a:rPr lang="en-US" altLang="zh-CN" sz="3200" b="1" dirty="0" err="1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sr</a:t>
            </a:r>
            <a:r>
              <a:rPr lang="en-US" altLang="zh-CN" sz="3200" b="1" dirty="0">
                <a:solidFill>
                  <a:srgbClr val="6AE7FF"/>
                </a:solidFill>
                <a:latin typeface="Times New Roman Bold" panose="02020703060505090304" charset="0"/>
                <a:ea typeface="微软雅黑" panose="020B0503020204020204" charset="-122"/>
                <a:cs typeface="Times New Roman Bold" panose="02020703060505090304" charset="0"/>
              </a:rPr>
              <a:t> and an extremely wide energy range (1MeV-10TeV). R&amp;D is ongoing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3" y="1161091"/>
            <a:ext cx="6888129" cy="4070507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Dark Matter Particle Explorer (DAMPE)</a:t>
            </a:r>
            <a:endParaRPr lang="zh-CN" altLang="en-US" sz="4000" b="1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1975" y="5298354"/>
            <a:ext cx="1111081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Launched on 2015.12.17</a:t>
            </a:r>
            <a:r>
              <a:rPr lang="zh-CN" altLang="en-US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，</a:t>
            </a:r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design life ~3</a:t>
            </a:r>
            <a:r>
              <a:rPr lang="zh-CN" altLang="en-US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yrs</a:t>
            </a:r>
            <a:r>
              <a:rPr lang="zh-CN" altLang="en-US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，</a:t>
            </a:r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on-orbit 10</a:t>
            </a:r>
            <a:r>
              <a:rPr lang="zh-CN" altLang="en-US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 </a:t>
            </a:r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yrs</a:t>
            </a:r>
          </a:p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DAMPE, the first Chinese astronomical satellite, is a GeV-sub </a:t>
            </a:r>
            <a:r>
              <a:rPr lang="en-US" altLang="zh-CN" sz="2400" b="1" dirty="0" err="1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PeV</a:t>
            </a:r>
            <a:r>
              <a:rPr lang="en-US" altLang="zh-CN" sz="24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 cosmic ray and GeV-TeV gamma-ray detector </a:t>
            </a:r>
            <a:endParaRPr lang="zh-CN" altLang="en-US" sz="24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</p:txBody>
      </p:sp>
      <p:pic>
        <p:nvPicPr>
          <p:cNvPr id="31746" name="图片 1761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31" y="1152420"/>
            <a:ext cx="1218382" cy="126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792122" y="1441736"/>
            <a:ext cx="2819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702030404030204" charset="0"/>
                <a:ea typeface="+mn-ea"/>
                <a:cs typeface="Arial" panose="020B0604020202090204" pitchFamily="34" charset="0"/>
                <a:sym typeface="Arial" panose="020B0604020202090204" pitchFamily="34" charset="0"/>
              </a:rPr>
              <a:t>Plastic Scintillator Detector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82622" y="2336284"/>
            <a:ext cx="255905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US" altLang="zh-CN" sz="1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70203040403020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rPr>
              <a:t>Silicon-Tungsten Tracker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0122" y="3244334"/>
            <a:ext cx="197485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70203040403020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rPr>
              <a:t>BGO Calorimeter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65197" y="4186553"/>
            <a:ext cx="2028825" cy="36933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702030404030204" charset="0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rPr>
              <a:t>Neutron Detector</a:t>
            </a:r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>
          <a:blip r:embed="rId6"/>
          <a:srcRect r="3671"/>
          <a:stretch>
            <a:fillRect/>
          </a:stretch>
        </p:blipFill>
        <p:spPr>
          <a:xfrm>
            <a:off x="7326159" y="1109273"/>
            <a:ext cx="4477921" cy="34702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Shape 87"/>
          <p:cNvSpPr/>
          <p:nvPr/>
        </p:nvSpPr>
        <p:spPr>
          <a:xfrm>
            <a:off x="7393614" y="4579495"/>
            <a:ext cx="4410466" cy="656526"/>
          </a:xfrm>
          <a:prstGeom prst="rect">
            <a:avLst/>
          </a:prstGeom>
          <a:solidFill>
            <a:srgbClr val="8F8F8F">
              <a:lumOff val="21999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Weight: 1.4 tons in total</a:t>
            </a:r>
          </a:p>
          <a:p>
            <a:pPr marL="0" marR="0" lvl="0" indent="0" defTabSz="91440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1"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Power: ~400 W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6AE7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Scientific objectives of DAMPE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AE7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5388227" y="1528347"/>
            <a:ext cx="6206659" cy="2185384"/>
            <a:chOff x="0" y="-11285"/>
            <a:chExt cx="4515347" cy="2041319"/>
          </a:xfrm>
        </p:grpSpPr>
        <p:pic>
          <p:nvPicPr>
            <p:cNvPr id="4" name="Fig-1-9b.png"/>
            <p:cNvPicPr>
              <a:picLocks noChangeAspect="1"/>
            </p:cNvPicPr>
            <p:nvPr/>
          </p:nvPicPr>
          <p:blipFill>
            <a:blip r:embed="rId4"/>
            <a:srcRect r="46486"/>
            <a:stretch>
              <a:fillRect/>
            </a:stretch>
          </p:blipFill>
          <p:spPr>
            <a:xfrm>
              <a:off x="2051728" y="-11285"/>
              <a:ext cx="2463619" cy="204131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968"/>
              <a:ext cx="2032000" cy="203200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9" name="屏幕快照 2023-07-04 上午12.29.32.png"/>
          <p:cNvPicPr>
            <a:picLocks noChangeAspect="1"/>
          </p:cNvPicPr>
          <p:nvPr/>
        </p:nvPicPr>
        <p:blipFill>
          <a:blip r:embed="rId6"/>
          <a:srcRect t="59793"/>
          <a:stretch>
            <a:fillRect/>
          </a:stretch>
        </p:blipFill>
        <p:spPr>
          <a:xfrm>
            <a:off x="5404534" y="4140826"/>
            <a:ext cx="6190351" cy="21972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" name="Screen Shot 2022-03-05 at 3.32.30 PM.png"/>
          <p:cNvPicPr>
            <a:picLocks noChangeAspect="1"/>
          </p:cNvPicPr>
          <p:nvPr/>
        </p:nvPicPr>
        <p:blipFill>
          <a:blip r:embed="rId7"/>
          <a:srcRect l="764" t="715" r="764" b="508"/>
          <a:stretch>
            <a:fillRect/>
          </a:stretch>
        </p:blipFill>
        <p:spPr>
          <a:xfrm>
            <a:off x="596359" y="1553431"/>
            <a:ext cx="4316182" cy="478464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79"/>
          <p:cNvSpPr/>
          <p:nvPr/>
        </p:nvSpPr>
        <p:spPr>
          <a:xfrm>
            <a:off x="1107090" y="1091277"/>
            <a:ext cx="3222996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C80A0A"/>
                </a:solidFill>
              </a:defRPr>
            </a:lvl1pPr>
          </a:lstStyle>
          <a:p>
            <a:pPr hangingPunct="0"/>
            <a:r>
              <a:rPr kern="0" dirty="0">
                <a:solidFill>
                  <a:srgbClr val="6AE7FF"/>
                </a:solidFill>
                <a:latin typeface="Arial" panose="020B0604020202090204"/>
                <a:cs typeface="Arial" panose="020B0604020202090204"/>
                <a:sym typeface="Arial" panose="020B0604020202090204"/>
              </a:rPr>
              <a:t>Cosmic-ray detection</a:t>
            </a:r>
          </a:p>
        </p:txBody>
      </p:sp>
      <p:sp>
        <p:nvSpPr>
          <p:cNvPr id="15" name="Shape 80"/>
          <p:cNvSpPr/>
          <p:nvPr/>
        </p:nvSpPr>
        <p:spPr>
          <a:xfrm>
            <a:off x="6732325" y="1076657"/>
            <a:ext cx="3219790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C80A0A"/>
                </a:solidFill>
              </a:defRPr>
            </a:lvl1pPr>
          </a:lstStyle>
          <a:p>
            <a:pPr hangingPunct="0"/>
            <a:r>
              <a:rPr kern="0" dirty="0">
                <a:solidFill>
                  <a:srgbClr val="6AE7FF"/>
                </a:solidFill>
                <a:latin typeface="Arial" panose="020B0604020202090204"/>
                <a:cs typeface="Arial" panose="020B0604020202090204"/>
                <a:sym typeface="Arial" panose="020B0604020202090204"/>
              </a:rPr>
              <a:t>Indirect DM detection</a:t>
            </a:r>
          </a:p>
        </p:txBody>
      </p:sp>
      <p:sp>
        <p:nvSpPr>
          <p:cNvPr id="16" name="Shape 81"/>
          <p:cNvSpPr/>
          <p:nvPr/>
        </p:nvSpPr>
        <p:spPr>
          <a:xfrm>
            <a:off x="6731690" y="3727259"/>
            <a:ext cx="3447417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C80A0A"/>
                </a:solidFill>
              </a:defRPr>
            </a:lvl1pPr>
          </a:lstStyle>
          <a:p>
            <a:pPr hangingPunct="0"/>
            <a:r>
              <a:rPr kern="0" dirty="0">
                <a:solidFill>
                  <a:srgbClr val="6AE7FF"/>
                </a:solidFill>
                <a:latin typeface="Arial" panose="020B0604020202090204"/>
                <a:cs typeface="Arial" panose="020B0604020202090204"/>
                <a:sym typeface="Arial" panose="020B0604020202090204"/>
              </a:rPr>
              <a:t>Gamma-ray astronomy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DAMPE works very stably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rcRect t="446" b="1"/>
          <a:stretch>
            <a:fillRect/>
          </a:stretch>
        </p:blipFill>
        <p:spPr>
          <a:xfrm>
            <a:off x="902104" y="1044376"/>
            <a:ext cx="10261196" cy="56952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274" y="231775"/>
            <a:ext cx="1215008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DAMPE: cosmic ray measurement results (1/2) </a:t>
            </a:r>
          </a:p>
        </p:txBody>
      </p:sp>
      <p:sp>
        <p:nvSpPr>
          <p:cNvPr id="20483" name="矩形 176137"/>
          <p:cNvSpPr/>
          <p:nvPr/>
        </p:nvSpPr>
        <p:spPr>
          <a:xfrm>
            <a:off x="347980" y="1024890"/>
            <a:ext cx="2370455" cy="64516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 wrap="square" anchor="t" anchorCtr="0">
            <a:spAutoFit/>
          </a:bodyPr>
          <a:lstStyle/>
          <a:p>
            <a:pPr>
              <a:buClr>
                <a:sysClr val="window" lastClr="FFFFFF"/>
              </a:buClr>
            </a:pP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2015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17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日发射</a:t>
            </a:r>
          </a:p>
          <a:p>
            <a:pPr>
              <a:buClr>
                <a:sysClr val="window" lastClr="FFFFFF"/>
              </a:buClr>
            </a:pP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已平稳运行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年时间</a:t>
            </a:r>
          </a:p>
        </p:txBody>
      </p:sp>
      <p:pic>
        <p:nvPicPr>
          <p:cNvPr id="4813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" y="1454673"/>
            <a:ext cx="3975100" cy="3091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170" y="1454673"/>
            <a:ext cx="4311650" cy="3091815"/>
          </a:xfrm>
          <a:prstGeom prst="rect">
            <a:avLst/>
          </a:prstGeom>
        </p:spPr>
      </p:pic>
      <p:sp>
        <p:nvSpPr>
          <p:cNvPr id="8" name="矩形 16"/>
          <p:cNvSpPr/>
          <p:nvPr/>
        </p:nvSpPr>
        <p:spPr>
          <a:xfrm>
            <a:off x="41275" y="4862441"/>
            <a:ext cx="12150090" cy="15170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algn="just" defTabSz="457200">
              <a:spcBef>
                <a:spcPct val="20000"/>
              </a:spcBef>
              <a:buFont typeface="Wingdings" panose="05000000000000000000" charset="0"/>
              <a:buChar char=""/>
            </a:pP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Left: the measurement of total electron spectrum up to ~5 TeV</a:t>
            </a:r>
            <a:r>
              <a:rPr lang="zh-CN" altLang="en-US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，</a:t>
            </a: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resolving a sharp break (2017)</a:t>
            </a:r>
            <a:endParaRPr lang="zh-CN" altLang="en-US" sz="20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Middle: detection of the spectral softening of proton cosmic rays (2019)</a:t>
            </a:r>
            <a:endParaRPr lang="zh-CN" altLang="zh-CN" sz="20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Right: detecting the hardening of B/C ratio</a:t>
            </a:r>
            <a:r>
              <a:rPr lang="zh-CN" altLang="en-US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，</a:t>
            </a: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which challenges the canonical CR propagation model proposed by Kolmogorov in 1941 (2022)</a:t>
            </a:r>
            <a:endParaRPr lang="zh-CN" altLang="en-US" sz="20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205" y="1454673"/>
            <a:ext cx="3975100" cy="309118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145689" y="2295867"/>
            <a:ext cx="2228882" cy="15725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07201" y="2295867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excess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57910" y="3499067"/>
            <a:ext cx="177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1300F5"/>
                </a:solidFill>
              </a:rPr>
              <a:t>Canonical model</a:t>
            </a:r>
            <a:endParaRPr lang="zh-CN" altLang="en-US" b="1" dirty="0">
              <a:solidFill>
                <a:srgbClr val="1300F5"/>
              </a:solidFill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18415" y="959839"/>
            <a:ext cx="120923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Electron spectrum                 Proton spectrum            Boron-to-Carbon ratio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275" y="231775"/>
            <a:ext cx="12084773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DAMPE: cosmic ray measurement results (2/2) </a:t>
            </a:r>
          </a:p>
        </p:txBody>
      </p:sp>
      <p:sp>
        <p:nvSpPr>
          <p:cNvPr id="20483" name="矩形 176137"/>
          <p:cNvSpPr/>
          <p:nvPr/>
        </p:nvSpPr>
        <p:spPr>
          <a:xfrm>
            <a:off x="347980" y="1024890"/>
            <a:ext cx="2370455" cy="64516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 wrap="square" anchor="t" anchorCtr="0">
            <a:spAutoFit/>
          </a:bodyPr>
          <a:lstStyle/>
          <a:p>
            <a:pPr>
              <a:buClr>
                <a:sysClr val="window" lastClr="FFFFFF"/>
              </a:buClr>
            </a:pP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2015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17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日发射</a:t>
            </a:r>
          </a:p>
          <a:p>
            <a:pPr>
              <a:buClr>
                <a:sysClr val="window" lastClr="FFFFFF"/>
              </a:buClr>
            </a:pP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已平稳运行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年时间</a:t>
            </a:r>
          </a:p>
        </p:txBody>
      </p:sp>
      <p:sp>
        <p:nvSpPr>
          <p:cNvPr id="8" name="矩形 16"/>
          <p:cNvSpPr/>
          <p:nvPr/>
        </p:nvSpPr>
        <p:spPr>
          <a:xfrm>
            <a:off x="9047181" y="4089281"/>
            <a:ext cx="3078867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6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DAMPE provides observational verification of the charge-dependent energy limit of the cosmic ray acceleration, a long-standing theoretical prediction since 1962 (DAMPE Coll. arXiv:2511.05409)</a:t>
            </a:r>
            <a:endParaRPr lang="zh-CN" altLang="en-US" sz="16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" y="992232"/>
            <a:ext cx="4523961" cy="58167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664" y="985795"/>
            <a:ext cx="7615335" cy="26083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74" y="3703037"/>
            <a:ext cx="4362261" cy="3105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8343" y="3741741"/>
            <a:ext cx="2462162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Spectra: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algebraic sum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703060505090304" pitchFamily="18" charset="0"/>
              <a:ea typeface="黑体" panose="02010609060101010101" pitchFamily="49" charset="-122"/>
              <a:cs typeface="Times New Roman" panose="0202070306050509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9256" y="6283363"/>
            <a:ext cx="2618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A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nisotropy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: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703060505090304" pitchFamily="18" charset="0"/>
                <a:ea typeface="黑体" panose="02010609060101010101" pitchFamily="49" charset="-122"/>
                <a:cs typeface="Times New Roman" panose="02020703060505090304" pitchFamily="18" charset="0"/>
                <a:sym typeface="+mn-ea"/>
              </a:rPr>
              <a:t>vector sum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1275" y="231775"/>
            <a:ext cx="1206328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DAMPE: gamma ray measurement results</a:t>
            </a:r>
          </a:p>
        </p:txBody>
      </p:sp>
      <p:sp>
        <p:nvSpPr>
          <p:cNvPr id="20483" name="矩形 176137"/>
          <p:cNvSpPr/>
          <p:nvPr/>
        </p:nvSpPr>
        <p:spPr>
          <a:xfrm>
            <a:off x="347980" y="1304589"/>
            <a:ext cx="2370455" cy="64516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 wrap="square" anchor="t" anchorCtr="0">
            <a:spAutoFit/>
          </a:bodyPr>
          <a:lstStyle/>
          <a:p>
            <a:pPr>
              <a:buClr>
                <a:sysClr val="window" lastClr="FFFFFF"/>
              </a:buClr>
            </a:pP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2015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月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17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日发射</a:t>
            </a:r>
          </a:p>
          <a:p>
            <a:pPr>
              <a:buClr>
                <a:sysClr val="window" lastClr="FFFFFF"/>
              </a:buClr>
            </a:pP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已平稳运行</a:t>
            </a:r>
            <a:r>
              <a:rPr lang="en-US" altLang="zh-CN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ysClr val="windowText" lastClr="000000"/>
                </a:solidFill>
                <a:latin typeface="Trebuchet MS" panose="020B0603020202020204" pitchFamily="34" charset="0"/>
                <a:ea typeface="黑体" panose="02010609060101010101" pitchFamily="49" charset="-122"/>
              </a:rPr>
              <a:t>年时间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07" y="1484887"/>
            <a:ext cx="5372494" cy="3687005"/>
          </a:xfrm>
          <a:prstGeom prst="rect">
            <a:avLst/>
          </a:prstGeom>
        </p:spPr>
      </p:pic>
      <p:sp>
        <p:nvSpPr>
          <p:cNvPr id="4" name="矩形 16"/>
          <p:cNvSpPr/>
          <p:nvPr/>
        </p:nvSpPr>
        <p:spPr>
          <a:xfrm>
            <a:off x="79909" y="5284072"/>
            <a:ext cx="12150090" cy="14400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algn="just" defTabSz="457200">
              <a:spcBef>
                <a:spcPct val="20000"/>
              </a:spcBef>
              <a:buFont typeface="Wingdings" panose="05000000000000000000" charset="0"/>
              <a:buChar char=""/>
            </a:pP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Left: benefited from a very high energy resolution</a:t>
            </a:r>
            <a:r>
              <a:rPr lang="zh-CN" altLang="en-US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，</a:t>
            </a: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sym typeface="Arial" panose="020B0604020202090204" pitchFamily="34" charset="0"/>
              </a:rPr>
              <a:t>it can achieve a better constraint on the dark matter annihilation/decay line emission than Fermi-LAT (DAMPE Coll. 2022 Sci. Bull.)</a:t>
            </a:r>
            <a:endParaRPr lang="zh-CN" altLang="en-US" sz="20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en-US" altLang="zh-CN" sz="2000" b="1" dirty="0">
                <a:solidFill>
                  <a:srgbClr val="6AE7FF"/>
                </a:solidFill>
                <a:latin typeface="Trebuchet MS" panose="020B0603020202020204" pitchFamily="34" charset="0"/>
                <a:ea typeface="黑体" panose="02010609060101010101" pitchFamily="49" charset="-122"/>
                <a:cs typeface="Trebuchet MS" panose="020B0603020202020204" pitchFamily="34" charset="0"/>
              </a:rPr>
              <a:t>Right: We confirm the presence of a GeV excess in the Galactic center, which may be generated by the annihilation of ~50 GeV dark matter particles (2025 in prep.)</a:t>
            </a:r>
            <a:endParaRPr lang="zh-CN" altLang="zh-CN" sz="2000" b="1" dirty="0">
              <a:solidFill>
                <a:srgbClr val="6AE7FF"/>
              </a:solidFill>
              <a:latin typeface="Trebuchet MS" panose="020B0603020202020204" pitchFamily="34" charset="0"/>
              <a:ea typeface="黑体" panose="02010609060101010101" pitchFamily="49" charset="-122"/>
              <a:cs typeface="Trebuchet MS" panose="020B0603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474" y="1484887"/>
            <a:ext cx="6448530" cy="3687005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18415" y="959839"/>
            <a:ext cx="120923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GeV line search                         GeV excess in the Galactic center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58164"/>
          <a:stretch>
            <a:fillRect/>
          </a:stretch>
        </p:blipFill>
        <p:spPr>
          <a:xfrm>
            <a:off x="501650" y="908050"/>
            <a:ext cx="11188700" cy="2300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547" b="3734"/>
          <a:stretch>
            <a:fillRect/>
          </a:stretch>
        </p:blipFill>
        <p:spPr>
          <a:xfrm>
            <a:off x="501650" y="3140710"/>
            <a:ext cx="11188700" cy="35731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6990" y="3401695"/>
            <a:ext cx="5230495" cy="276479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10644" y="3064248"/>
            <a:ext cx="517010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very broad energy range: ~1MeV-10TeV</a:t>
            </a:r>
            <a:endParaRPr lang="zh-CN" altLang="en-US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5146F4-AA66-F10A-EC07-B6240B1FDEA0}"/>
              </a:ext>
            </a:extLst>
          </p:cNvPr>
          <p:cNvSpPr txBox="1"/>
          <p:nvPr/>
        </p:nvSpPr>
        <p:spPr>
          <a:xfrm>
            <a:off x="650838" y="1726081"/>
            <a:ext cx="1088135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Different from the </a:t>
            </a:r>
            <a:r>
              <a:rPr lang="en-US" altLang="zh-CN" b="1" dirty="0">
                <a:solidFill>
                  <a:srgbClr val="0000FF"/>
                </a:solidFill>
                <a:latin typeface="等线"/>
                <a:ea typeface="等线" panose="02010600030101010101" pitchFamily="2" charset="-122"/>
              </a:rPr>
              <a:t>CR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s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losing almost all information of initial direction,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the </a:t>
            </a:r>
            <a:r>
              <a:rPr kumimoji="0" lang="el-GR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-ray observation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can resolve spatial distribution of the signal.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The spectral + spatial information offer a much more robust clarification on the possible dark matter origin. 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70" y="1064895"/>
            <a:ext cx="6281420" cy="4673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1070610"/>
            <a:ext cx="5792470" cy="466788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18415" y="5902960"/>
            <a:ext cx="1209230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Key design: replacing the tungsten layer in the silicon-strip detector by </a:t>
            </a:r>
            <a:r>
              <a:rPr lang="en-US" altLang="zh-CN" sz="2400" b="1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CsI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with which the MeV </a:t>
            </a:r>
            <a:r>
              <a:rPr lang="el-GR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γ</a:t>
            </a:r>
            <a:r>
              <a:rPr lang="en-US" altLang="zh-CN" sz="24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-rays can be measured via the Compton scattering</a:t>
            </a:r>
            <a:endParaRPr lang="zh-CN" altLang="en-US" sz="24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74625" y="231775"/>
            <a:ext cx="11861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Very Large Area gamma-ray Space Telescope</a:t>
            </a:r>
            <a:endParaRPr lang="zh-CN" altLang="en-US" sz="4000" b="1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963</Words>
  <Application>Microsoft Office PowerPoint</Application>
  <PresentationFormat>宽屏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等线</vt:lpstr>
      <vt:lpstr>方正公文黑体</vt:lpstr>
      <vt:lpstr>黑体</vt:lpstr>
      <vt:lpstr>宋体</vt:lpstr>
      <vt:lpstr>微软雅黑</vt:lpstr>
      <vt:lpstr>微软雅黑</vt:lpstr>
      <vt:lpstr>Arial</vt:lpstr>
      <vt:lpstr>Arial Black</vt:lpstr>
      <vt:lpstr>Calibri</vt:lpstr>
      <vt:lpstr>Symbol</vt:lpstr>
      <vt:lpstr>Times New Roman</vt:lpstr>
      <vt:lpstr>Times New Roman Bold</vt:lpstr>
      <vt:lpstr>Trebuchet MS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Yizhong Fan</cp:lastModifiedBy>
  <cp:revision>1189</cp:revision>
  <dcterms:created xsi:type="dcterms:W3CDTF">2025-11-15T10:03:48Z</dcterms:created>
  <dcterms:modified xsi:type="dcterms:W3CDTF">2025-12-16T13:56:11Z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2052-12.1.23540.23540</vt:lpwstr>
  </property>
  <property fmtid="{D5CDD505-2E9C-101B-9397-08002B2CF9AE}" pid="3" name="ICV">
    <vt:lpwstr>CDFD18C7F1ED414CA4AF37CAFD31010C</vt:lpwstr>
  </property>
</Properties>
</file>