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32" r:id="rId6"/>
  </p:sldMasterIdLst>
  <p:notesMasterIdLst>
    <p:notesMasterId r:id="rId37"/>
  </p:notesMasterIdLst>
  <p:handoutMasterIdLst>
    <p:handoutMasterId r:id="rId38"/>
  </p:handoutMasterIdLst>
  <p:sldIdLst>
    <p:sldId id="293" r:id="rId7"/>
    <p:sldId id="438" r:id="rId8"/>
    <p:sldId id="314" r:id="rId9"/>
    <p:sldId id="284" r:id="rId10"/>
    <p:sldId id="383" r:id="rId11"/>
    <p:sldId id="408" r:id="rId12"/>
    <p:sldId id="409" r:id="rId13"/>
    <p:sldId id="410" r:id="rId14"/>
    <p:sldId id="411" r:id="rId15"/>
    <p:sldId id="292" r:id="rId16"/>
    <p:sldId id="414" r:id="rId17"/>
    <p:sldId id="386" r:id="rId18"/>
    <p:sldId id="323" r:id="rId19"/>
    <p:sldId id="325" r:id="rId20"/>
    <p:sldId id="332" r:id="rId21"/>
    <p:sldId id="298" r:id="rId22"/>
    <p:sldId id="415" r:id="rId23"/>
    <p:sldId id="440" r:id="rId24"/>
    <p:sldId id="291" r:id="rId25"/>
    <p:sldId id="327" r:id="rId26"/>
    <p:sldId id="416" r:id="rId27"/>
    <p:sldId id="391" r:id="rId28"/>
    <p:sldId id="329" r:id="rId29"/>
    <p:sldId id="348" r:id="rId30"/>
    <p:sldId id="441" r:id="rId31"/>
    <p:sldId id="442" r:id="rId32"/>
    <p:sldId id="392" r:id="rId33"/>
    <p:sldId id="469" r:id="rId34"/>
    <p:sldId id="385" r:id="rId35"/>
    <p:sldId id="468" r:id="rId36"/>
  </p:sldIdLst>
  <p:sldSz cx="12192000" cy="6858000"/>
  <p:notesSz cx="6858000" cy="9144000"/>
  <p:custDataLst>
    <p:tags r:id="rId39"/>
  </p:custDataLst>
  <p:defaultTextStyle>
    <a:defPPr>
      <a:defRPr lang="en-GB"/>
    </a:defPPr>
    <a:lvl1pPr marL="0" lvl="0" indent="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57200" rtl="0" eaLnBrk="1" fontAlgn="base" latinLnBrk="0" hangingPunct="1">
      <a:lnSpc>
        <a:spcPct val="93000"/>
      </a:lnSpc>
      <a:spcBef>
        <a:spcPct val="0"/>
      </a:spcBef>
      <a:spcAft>
        <a:spcPct val="0"/>
      </a:spcAft>
      <a:buClrTx/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6" userDrawn="1">
          <p15:clr>
            <a:srgbClr val="A4A3A4"/>
          </p15:clr>
        </p15:guide>
        <p15:guide id="2" pos="3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u" initials="l" lastIdx="4" clrIdx="0"/>
  <p:cmAuthor id="1" name="public" initials="p" lastIdx="1" clrIdx="0"/>
  <p:cmAuthor id="2" name="ASUS" initials="A" lastIdx="1" clrIdx="1"/>
  <p:cmAuthor id="3" name="zhuwl" initials="z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BDE"/>
    <a:srgbClr val="BB0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66" autoAdjust="0"/>
  </p:normalViewPr>
  <p:slideViewPr>
    <p:cSldViewPr showGuides="1">
      <p:cViewPr varScale="1">
        <p:scale>
          <a:sx n="59" d="100"/>
          <a:sy n="59" d="100"/>
        </p:scale>
        <p:origin x="28" y="100"/>
      </p:cViewPr>
      <p:guideLst>
        <p:guide orient="horz" pos="2006"/>
        <p:guide pos="3494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45003" cy="4500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2025/12/18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204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4700" cy="40068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8195" name="文本占位符 204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/>
          <a:p>
            <a:pPr lvl="0"/>
            <a:endParaRPr lang="zh-CN" altLang="zh-CN"/>
          </a:p>
        </p:txBody>
      </p:sp>
      <p:sp>
        <p:nvSpPr>
          <p:cNvPr id="2" name="页眉占位符 2050"/>
          <p:cNvSpPr>
            <a:spLocks noGrp="1"/>
          </p:cNvSpPr>
          <p:nvPr>
            <p:ph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2" name="日期占位符 2051"/>
          <p:cNvSpPr>
            <a:spLocks noGrp="1"/>
          </p:cNvSpPr>
          <p:nvPr>
            <p:ph type="dt"/>
          </p:nvPr>
        </p:nvSpPr>
        <p:spPr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lvl="0" algn="r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lvl="0" algn="r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‹#›</a:t>
            </a:fld>
            <a:endParaRPr lang="en-US" altLang="zh-CN" sz="1400" dirty="0" err="1">
              <a:latin typeface="Times New Roman" panose="02020603050405020304" pitchFamily="16" charset="0"/>
              <a:ea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Focusing on the Galactic Diffuse Emission, it mainly comes from three mechanisms</a:t>
            </a:r>
          </a:p>
          <a:p>
            <a:r>
              <a:rPr lang="it-IT" altLang="zh-CN" dirty="0"/>
              <a:t>interstellar radiation field (ISRF) via Inverse Compton scattering.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2489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40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004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354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3795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 dirty="0">
              <a:ea typeface="Arial" panose="020B0604020202020204" pitchFamily="34" charset="0"/>
            </a:endParaRPr>
          </a:p>
        </p:txBody>
      </p:sp>
      <p:sp>
        <p:nvSpPr>
          <p:cNvPr id="33796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17</a:t>
            </a:fld>
            <a:endParaRPr lang="en-US" altLang="zh-CN" sz="1400" dirty="0" err="1"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3795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 dirty="0">
              <a:ea typeface="Arial" panose="020B0604020202020204" pitchFamily="34" charset="0"/>
            </a:endParaRPr>
          </a:p>
        </p:txBody>
      </p:sp>
      <p:sp>
        <p:nvSpPr>
          <p:cNvPr id="33796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18</a:t>
            </a:fld>
            <a:endParaRPr lang="en-US" altLang="zh-CN" sz="1400" dirty="0" err="1"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29699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2970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20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39939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3994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23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41987" name="文本占位符 7169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</p:spPr>
        <p:txBody>
          <a:bodyPr wrap="none" lIns="0" tIns="0" rIns="0" bIns="0" anchor="ctr" anchorCtr="0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41988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lstStyle/>
          <a:p>
            <a:pPr lvl="0" algn="r" defTabSz="457200" hangingPunct="0">
              <a:buClrTx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fld id="{9A0DB2DC-4C9A-4742-B13C-FB6460FD3503}" type="slidenum">
              <a:rPr lang="en-US" altLang="zh-CN" sz="1400" dirty="0" err="1">
                <a:latin typeface="Times New Roman" panose="02020603050405020304" pitchFamily="16" charset="0"/>
              </a:rPr>
              <a:t>24</a:t>
            </a:fld>
            <a:endParaRPr lang="en-US" altLang="zh-CN" sz="1400" dirty="0" err="1">
              <a:latin typeface="Times New Roman" panose="02020603050405020304" pitchFamily="16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幻灯片图像占位符 1413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文本占位符 141314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zh-CN" dirty="0"/>
          </a:p>
        </p:txBody>
      </p:sp>
      <p:sp>
        <p:nvSpPr>
          <p:cNvPr id="13315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/>
              <a:t>30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kern="1200" baseline="0" dirty="0">
                <a:solidFill>
                  <a:srgbClr val="000000"/>
                </a:solidFill>
                <a:effectLst/>
                <a:latin typeface="Times New Roman" panose="02020603050405020304" pitchFamily="16" charset="0"/>
              </a:rPr>
              <a:t>Orbiting Solar Observatory-3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77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163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3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8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5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3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8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5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pPr fontAlgn="base"/>
            <a:r>
              <a:rPr lang="zh-CN" altLang="en-US" sz="1985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96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98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641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2809" y="1604328"/>
            <a:ext cx="5374791" cy="3976258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3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8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5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5360" y="273629"/>
            <a:ext cx="2742240" cy="5306958"/>
          </a:xfrm>
        </p:spPr>
        <p:txBody>
          <a:bodyPr vert="eaVert"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67749" cy="5306958"/>
          </a:xfrm>
        </p:spPr>
        <p:txBody>
          <a:bodyPr vert="eaVert"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95B51-8804-62FE-CC78-6CE1481CC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5CCBDE-A551-68A8-6E28-BA77026B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F90D5B-028A-5FBD-6C6A-1803A99E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4CF8E0-357F-2C6F-A098-DD12C2E0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194904-F9C7-73E3-5DD3-E22CA596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707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7D2A1-6F37-B90A-C1BD-208D08CF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B80001-1201-603F-C3D9-05EB8FF26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E0DB2B-F5C2-3190-0DBD-C3943E9C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CC22AD-BF2B-DAFE-C8D7-2005495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038D6-E5DE-A86C-9776-80CE6308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138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46A32-7617-2235-23BE-EB4263CF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FEF901-1284-3486-B8F5-780D94F08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735741-A4BB-80B6-CEB9-C49DB67D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1B343B-D38B-637B-6F10-92C4612A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93231-029D-A226-A59C-ACB008B1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472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14165C-9052-061D-0312-AFE48A1D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8C0298-8DA5-25F1-2707-2224D884B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5A2953-42E4-5BE4-D2D3-791B8553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A5C6AD-18EB-D091-B039-0F2EED63B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D29141-79E2-F932-BB87-69F81DE0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A6942F-BE9C-271D-4F24-853ECFC1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270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5CC4F-0136-8C03-D4D0-3B84647F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5E16AB-04E3-51A4-F989-73875766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486DCCD-5DB4-CBD8-4C7E-036E3C3C2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BC792A-858D-1A4E-8E85-1967CD0EF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3EDCFB0-11E7-E540-CD91-66DFE08F9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D230BBF-0947-9CEE-808D-6A8F84F8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D789A8-9ABA-24D7-394A-04C405F9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60302B-9ABF-A04D-D774-6202ECA6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49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5135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 fontAlgn="base"/>
            <a:r>
              <a:rPr lang="zh-CN" altLang="en-US" sz="231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z="290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54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17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81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81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82639-3515-C61E-05BD-6162C58D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F4857D1-EF38-8943-005C-CC857A26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676FE7-2232-8799-4DE7-E064A520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96E8F0-6587-017A-3752-9D524693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318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E7D37A-B785-D2AA-7744-4A68CD9B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7AE3E0-C0B8-F299-D407-AF2C3B12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BEDA95-52B4-496E-6763-D7464213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74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E60C2F-2380-85F0-DE9B-6C482209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0A68D2-7628-C54D-BDE7-0D02B222C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0A76D6-01AD-F7F0-C233-2EB16CCF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3C9C8B-D0D6-1CF6-ABBE-24BF92B4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4428A6-9F55-1491-98D4-F998809C0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EECF25-9EA0-8DA7-5100-4A24BB49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077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A006A-968C-1DE2-61D1-8FB23B45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E5617F-7E53-0703-D0A3-DD80FFD9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584DEF-FD42-15BB-BDF7-52855393F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4E49FA-723C-F4F0-5465-3C728B54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3584CD-7877-AD17-E589-DE538C8E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3BE88F-3445-8AB0-0DBB-CF87BDF0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995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0357FB-EDA3-BC4C-B308-85F1090F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FE16B1-A9D2-B942-9CF2-2066F518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F0C6CC-7207-2F9A-CE2B-56E23BAA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A0173-6E2F-4AB4-5E6A-BE6AF9C2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2BC965-3651-E6FE-3386-BF529921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59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9C4065-A745-4369-6102-28827BC5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A82AF3-1D10-22FA-6CF3-08936BCA3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E0354-DA25-6B74-2635-F1C8BDA4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6C4E1A-1585-393E-39DC-99188C75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402524-E27F-6131-AB6B-5AB8290E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4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紫台-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5990" y="258889"/>
            <a:ext cx="7053941" cy="490067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190" y="980730"/>
            <a:ext cx="10971212" cy="5145435"/>
          </a:xfr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8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53E5B9BA-C77F-4255-A7A3-D6738906901F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5713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紫台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745" y="196261"/>
            <a:ext cx="7415212" cy="490067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7" y="1124745"/>
            <a:ext cx="5384955" cy="5001677"/>
          </a:xfrm>
        </p:spPr>
        <p:txBody>
          <a:bodyPr/>
          <a:lstStyle>
            <a:lvl1pPr>
              <a:defRPr sz="22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777" y="1124745"/>
            <a:ext cx="5384955" cy="5001677"/>
          </a:xfrm>
        </p:spPr>
        <p:txBody>
          <a:bodyPr/>
          <a:lstStyle>
            <a:lvl1pPr>
              <a:defRPr sz="22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F9A00FB7-C94F-4BA9-9B1F-32A4D41D0186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2003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紫台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5440" y="139339"/>
            <a:ext cx="6834525" cy="553359"/>
          </a:xfrm>
        </p:spPr>
        <p:txBody>
          <a:bodyPr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2" y="917004"/>
            <a:ext cx="5387071" cy="63978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1pPr>
            <a:lvl2pPr marL="363855" indent="0">
              <a:buNone/>
              <a:defRPr sz="1600" b="1"/>
            </a:lvl2pPr>
            <a:lvl3pPr marL="727710" indent="0">
              <a:buNone/>
              <a:defRPr sz="1400" b="1"/>
            </a:lvl3pPr>
            <a:lvl4pPr marL="1091565" indent="0">
              <a:buNone/>
              <a:defRPr sz="1300" b="1"/>
            </a:lvl4pPr>
            <a:lvl5pPr marL="1456055" indent="0">
              <a:buNone/>
              <a:defRPr sz="1300" b="1"/>
            </a:lvl5pPr>
            <a:lvl6pPr marL="1819275" indent="0">
              <a:buNone/>
              <a:defRPr sz="1300" b="1"/>
            </a:lvl6pPr>
            <a:lvl7pPr marL="2183130" indent="0">
              <a:buNone/>
              <a:defRPr sz="1300" b="1"/>
            </a:lvl7pPr>
            <a:lvl8pPr marL="2547620" indent="0">
              <a:buNone/>
              <a:defRPr sz="1300" b="1"/>
            </a:lvl8pPr>
            <a:lvl9pPr marL="2910840" indent="0">
              <a:buNone/>
              <a:defRPr sz="13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22" y="1628801"/>
            <a:ext cx="5387071" cy="4497621"/>
          </a:xfrm>
        </p:spPr>
        <p:txBody>
          <a:bodyPr/>
          <a:lstStyle>
            <a:lvl1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45" y="917004"/>
            <a:ext cx="5389187" cy="639789"/>
          </a:xfrm>
        </p:spPr>
        <p:txBody>
          <a:bodyPr anchor="b"/>
          <a:lstStyle>
            <a:lvl1pPr marL="0" indent="0">
              <a:buNone/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 marL="363855" indent="0">
              <a:buNone/>
              <a:defRPr sz="1600" b="1"/>
            </a:lvl2pPr>
            <a:lvl3pPr marL="727710" indent="0">
              <a:buNone/>
              <a:defRPr sz="1400" b="1"/>
            </a:lvl3pPr>
            <a:lvl4pPr marL="1091565" indent="0">
              <a:buNone/>
              <a:defRPr sz="1300" b="1"/>
            </a:lvl4pPr>
            <a:lvl5pPr marL="1456055" indent="0">
              <a:buNone/>
              <a:defRPr sz="1300" b="1"/>
            </a:lvl5pPr>
            <a:lvl6pPr marL="1819275" indent="0">
              <a:buNone/>
              <a:defRPr sz="1300" b="1"/>
            </a:lvl6pPr>
            <a:lvl7pPr marL="2183130" indent="0">
              <a:buNone/>
              <a:defRPr sz="1300" b="1"/>
            </a:lvl7pPr>
            <a:lvl8pPr marL="2547620" indent="0">
              <a:buNone/>
              <a:defRPr sz="1300" b="1"/>
            </a:lvl8pPr>
            <a:lvl9pPr marL="2910840" indent="0">
              <a:buNone/>
              <a:defRPr sz="13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45" y="1628801"/>
            <a:ext cx="5389187" cy="4497621"/>
          </a:xfrm>
        </p:spPr>
        <p:txBody>
          <a:bodyPr/>
          <a:lstStyle>
            <a:lvl1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6A37C611-C2E9-472A-9ECF-4D4FDEE69FD9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04382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紫台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165463"/>
            <a:ext cx="6995309" cy="513244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8757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z="399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紫台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165463"/>
            <a:ext cx="6995309" cy="513244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307325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EAD6C1AD-0336-414A-BA26-D9E9E7ADB8F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31764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2" y="273062"/>
            <a:ext cx="4011199" cy="116209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70" y="273064"/>
            <a:ext cx="6815861" cy="585335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2" y="1435162"/>
            <a:ext cx="4011199" cy="4691260"/>
          </a:xfrm>
        </p:spPr>
        <p:txBody>
          <a:bodyPr/>
          <a:lstStyle>
            <a:lvl1pPr marL="0" indent="0">
              <a:buNone/>
              <a:defRPr sz="1100"/>
            </a:lvl1pPr>
            <a:lvl2pPr marL="363855" indent="0">
              <a:buNone/>
              <a:defRPr sz="1000"/>
            </a:lvl2pPr>
            <a:lvl3pPr marL="727710" indent="0">
              <a:buNone/>
              <a:defRPr sz="800"/>
            </a:lvl3pPr>
            <a:lvl4pPr marL="1091565" indent="0">
              <a:buNone/>
              <a:defRPr sz="800"/>
            </a:lvl4pPr>
            <a:lvl5pPr marL="1456055" indent="0">
              <a:buNone/>
              <a:defRPr sz="800"/>
            </a:lvl5pPr>
            <a:lvl6pPr marL="1819275" indent="0">
              <a:buNone/>
              <a:defRPr sz="800"/>
            </a:lvl6pPr>
            <a:lvl7pPr marL="2183130" indent="0">
              <a:buNone/>
              <a:defRPr sz="800"/>
            </a:lvl7pPr>
            <a:lvl8pPr marL="2547620" indent="0">
              <a:buNone/>
              <a:defRPr sz="800"/>
            </a:lvl8pPr>
            <a:lvl9pPr marL="291084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1DB30A98-20EC-4963-80A6-E9296DD88EA7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93105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89" y="4800805"/>
            <a:ext cx="7315409" cy="56676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89" y="612803"/>
            <a:ext cx="7315409" cy="4114973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63855" indent="0">
              <a:buNone/>
              <a:defRPr sz="2200"/>
            </a:lvl2pPr>
            <a:lvl3pPr marL="727710" indent="0">
              <a:buNone/>
              <a:defRPr sz="1900"/>
            </a:lvl3pPr>
            <a:lvl4pPr marL="1091565" indent="0">
              <a:buNone/>
              <a:defRPr sz="1600"/>
            </a:lvl4pPr>
            <a:lvl5pPr marL="1456055" indent="0">
              <a:buNone/>
              <a:defRPr sz="1600"/>
            </a:lvl5pPr>
            <a:lvl6pPr marL="1819275" indent="0">
              <a:buNone/>
              <a:defRPr sz="1600"/>
            </a:lvl6pPr>
            <a:lvl7pPr marL="2183130" indent="0">
              <a:buNone/>
              <a:defRPr sz="1600"/>
            </a:lvl7pPr>
            <a:lvl8pPr marL="2547620" indent="0">
              <a:buNone/>
              <a:defRPr sz="1600"/>
            </a:lvl8pPr>
            <a:lvl9pPr marL="2910840" indent="0">
              <a:buNone/>
              <a:defRPr sz="16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89" y="5367564"/>
            <a:ext cx="7315409" cy="804896"/>
          </a:xfrm>
        </p:spPr>
        <p:txBody>
          <a:bodyPr/>
          <a:lstStyle>
            <a:lvl1pPr marL="0" indent="0">
              <a:buNone/>
              <a:defRPr sz="1100"/>
            </a:lvl1pPr>
            <a:lvl2pPr marL="363855" indent="0">
              <a:buNone/>
              <a:defRPr sz="1000"/>
            </a:lvl2pPr>
            <a:lvl3pPr marL="727710" indent="0">
              <a:buNone/>
              <a:defRPr sz="800"/>
            </a:lvl3pPr>
            <a:lvl4pPr marL="1091565" indent="0">
              <a:buNone/>
              <a:defRPr sz="800"/>
            </a:lvl4pPr>
            <a:lvl5pPr marL="1456055" indent="0">
              <a:buNone/>
              <a:defRPr sz="800"/>
            </a:lvl5pPr>
            <a:lvl6pPr marL="1819275" indent="0">
              <a:buNone/>
              <a:defRPr sz="800"/>
            </a:lvl6pPr>
            <a:lvl7pPr marL="2183130" indent="0">
              <a:buNone/>
              <a:defRPr sz="800"/>
            </a:lvl7pPr>
            <a:lvl8pPr marL="2547620" indent="0">
              <a:buNone/>
              <a:defRPr sz="800"/>
            </a:lvl8pPr>
            <a:lvl9pPr marL="291084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00DB6324-91B4-4199-92E5-E33066B572B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51744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021" y="139466"/>
            <a:ext cx="6366523" cy="592055"/>
          </a:xfrm>
        </p:spPr>
        <p:txBody>
          <a:bodyPr/>
          <a:lstStyle>
            <a:lvl1pPr>
              <a:defRPr sz="21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691BB689-DBF6-4EC2-B167-A9018203A65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7927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F208A-0F8F-AACE-11D7-934DFBCA1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159EDC-563D-EBB6-44FE-C177982D1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5E8D7-1B79-2292-8B4F-26468BA3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363E-E175-446D-AA40-76151F810D27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27F2-C724-2B6B-4F47-BF8F82ADD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2E9E2-0274-62EE-376B-0B2FD09E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1D925-6FA6-4853-97B1-2D862D2CEA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566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84C1D-F33D-0364-D7E1-A72D233B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AFD-5BFE-4B4D-BBC7-4CF0E42568E4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46A1DF-3FC8-0F31-B04A-CDDC6C74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206F2-1335-49D4-3593-C7E96280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80E8-02CE-4DCA-8F3B-AEF54A883F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74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94C38E6-85D0-4F77-A0A6-8F0BD347A15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7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z="264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3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98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6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65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5135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z="13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z="264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135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5135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 fontAlgn="base"/>
            <a:r>
              <a:rPr lang="zh-CN" altLang="en-US" sz="165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1027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2051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3075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solidFill>
                  <a:srgbClr val="000000"/>
                </a:solidFill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024"/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9625" cy="1144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/>
          <a:p>
            <a:pPr lvl="0" fontAlgn="base"/>
            <a:r>
              <a:rPr lang="en-US" altLang="zh-CN" sz="3990" strike="noStrike" noProof="1"/>
              <a:t>Click to edit the title text format</a:t>
            </a:r>
            <a:endParaRPr lang="en-US" altLang="zh-CN" strike="noStrike" noProof="1"/>
          </a:p>
        </p:txBody>
      </p:sp>
      <p:sp>
        <p:nvSpPr>
          <p:cNvPr id="3075" name="文本占位符 1025"/>
          <p:cNvSpPr>
            <a:spLocks noGrp="1"/>
          </p:cNvSpPr>
          <p:nvPr>
            <p:ph type="body"/>
          </p:nvPr>
        </p:nvSpPr>
        <p:spPr>
          <a:xfrm>
            <a:off x="608013" y="1604963"/>
            <a:ext cx="10969625" cy="3975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448" rIns="0" bIns="0" anchor="t" anchorCtr="0"/>
          <a:lstStyle/>
          <a:p>
            <a:pPr lvl="0" fontAlgn="base"/>
            <a:r>
              <a:rPr lang="en-US" altLang="zh-CN" sz="2905" strike="noStrike" noProof="1"/>
              <a:t>Click to edit the outline text format</a:t>
            </a:r>
            <a:endParaRPr lang="en-US" altLang="zh-CN" strike="noStrike" noProof="1"/>
          </a:p>
          <a:p>
            <a:pPr lvl="1" fontAlgn="base"/>
            <a:r>
              <a:rPr lang="en-US" altLang="zh-CN" sz="2540" strike="noStrike" noProof="1"/>
              <a:t>Second Outline Level</a:t>
            </a:r>
            <a:endParaRPr lang="en-US" altLang="zh-CN" strike="noStrike" noProof="1"/>
          </a:p>
          <a:p>
            <a:pPr lvl="2" fontAlgn="base"/>
            <a:r>
              <a:rPr lang="en-US" altLang="zh-CN" sz="2175" strike="noStrike" noProof="1"/>
              <a:t>Third Outline Level</a:t>
            </a:r>
            <a:endParaRPr lang="en-US" altLang="zh-CN" strike="noStrike" noProof="1"/>
          </a:p>
          <a:p>
            <a:pPr lvl="3" fontAlgn="base"/>
            <a:r>
              <a:rPr lang="en-US" altLang="zh-CN" sz="1815" strike="noStrike" noProof="1"/>
              <a:t>Fourth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Fifth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Sixth Outline Level</a:t>
            </a:r>
            <a:endParaRPr lang="en-US" altLang="zh-CN" strike="noStrike" noProof="1"/>
          </a:p>
          <a:p>
            <a:pPr lvl="4" fontAlgn="base"/>
            <a:r>
              <a:rPr lang="en-US" altLang="zh-CN" sz="1815" strike="noStrike" noProof="1"/>
              <a:t>Seventh Outline Level</a:t>
            </a:r>
            <a:endParaRPr lang="en-US" altLang="zh-CN" strike="noStrike" noProof="1"/>
          </a:p>
        </p:txBody>
      </p:sp>
      <p:sp>
        <p:nvSpPr>
          <p:cNvPr id="2" name="日期占位符 1026"/>
          <p:cNvSpPr>
            <a:spLocks noGrp="1"/>
          </p:cNvSpPr>
          <p:nvPr>
            <p:ph type="dt"/>
          </p:nvPr>
        </p:nvSpPr>
        <p:spPr>
          <a:xfrm>
            <a:off x="608013" y="6246813"/>
            <a:ext cx="2838450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endParaRPr lang="en-US" altLang="zh-CN" dirty="0" err="1"/>
          </a:p>
        </p:txBody>
      </p:sp>
      <p:sp>
        <p:nvSpPr>
          <p:cNvPr id="1028" name="页脚占位符 1027"/>
          <p:cNvSpPr>
            <a:spLocks noGrp="1"/>
          </p:cNvSpPr>
          <p:nvPr>
            <p:ph type="ftr"/>
          </p:nvPr>
        </p:nvSpPr>
        <p:spPr>
          <a:xfrm>
            <a:off x="4170363" y="6246813"/>
            <a:ext cx="3862388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ctr">
              <a:defRPr sz="1200">
                <a:latin typeface="Times New Roman" panose="02020603050405020304" pitchFamily="16" charset="0"/>
                <a:ea typeface="Segoe Print" panose="02000600000000000000" charset="0"/>
              </a:defRPr>
            </a:lvl1pPr>
          </a:lstStyle>
          <a:p>
            <a:pPr lvl="0" defTabSz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altLang="zh-CN" dirty="0" err="1"/>
          </a:p>
        </p:txBody>
      </p:sp>
      <p:sp>
        <p:nvSpPr>
          <p:cNvPr id="1029" name="灯片编号占位符 1028"/>
          <p:cNvSpPr>
            <a:spLocks noGrp="1"/>
          </p:cNvSpPr>
          <p:nvPr>
            <p:ph type="sldNum"/>
          </p:nvPr>
        </p:nvSpPr>
        <p:spPr>
          <a:xfrm>
            <a:off x="8742363" y="6246813"/>
            <a:ext cx="2836863" cy="4714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>
            <a:lvl1pPr algn="r">
              <a:defRPr sz="127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0" eaLnBrk="1" fontAlgn="base">
              <a:lnSpc>
                <a:spcPct val="93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fld id="{9A0DB2DC-4C9A-4742-B13C-FB6460FD3503}" type="slidenum">
              <a:rPr lang="en-US" altLang="zh-CN" sz="1270" strike="noStrike" noProof="1" dirty="0" err="1">
                <a:latin typeface="Times New Roman" panose="02020603050405020304" pitchFamily="16" charset="0"/>
                <a:ea typeface="Segoe Print" panose="02000600000000000000" charset="0"/>
                <a:cs typeface="Calibri" panose="020F0502020204030204" charset="0"/>
              </a:rPr>
              <a:t>‹#›</a:t>
            </a:fld>
            <a:endParaRPr lang="en-US" altLang="zh-CN" strike="noStrike" noProof="1"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marL="0" lvl="0" indent="0" algn="ctr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990" b="0" i="0" u="none" kern="1200" baseline="0">
          <a:solidFill>
            <a:srgbClr val="000000"/>
          </a:solidFill>
          <a:latin typeface="+mj-lt"/>
          <a:ea typeface="Segoe Print" panose="02000600000000000000" charset="0"/>
          <a:cs typeface="+mj-cs"/>
        </a:defRPr>
      </a:lvl1pPr>
      <a:lvl2pPr marL="742950" lvl="1" indent="-28575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2pPr>
      <a:lvl3pPr marL="1143000" lvl="2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3pPr>
      <a:lvl4pPr marL="1600200" lvl="3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4pPr>
      <a:lvl5pPr marL="2057400" lvl="4" indent="-228600" algn="ctr" defTabSz="45720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j-cs"/>
        </a:defRPr>
      </a:lvl5pPr>
    </p:titleStyle>
    <p:bodyStyle>
      <a:lvl1pPr marL="311150" lvl="0" indent="-311150" algn="l" defTabSz="414655" rtl="0" eaLnBrk="1" fontAlgn="base" latinLnBrk="0" hangingPunct="0">
        <a:lnSpc>
          <a:spcPct val="93000"/>
        </a:lnSpc>
        <a:spcBef>
          <a:spcPct val="259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5" b="0" i="0" u="none" kern="1200" baseline="0">
          <a:solidFill>
            <a:srgbClr val="000000"/>
          </a:solidFill>
          <a:latin typeface="+mn-lt"/>
          <a:ea typeface="Segoe Print" panose="02000600000000000000" charset="0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207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40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ts val="77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17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ts val="52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Segoe Print" panose="02000600000000000000" charset="0"/>
          <a:cs typeface="+mn-cs"/>
        </a:defRPr>
      </a:lvl5pPr>
      <a:lvl6pPr marL="2280920" lvl="5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696210" lvl="6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3110865" lvl="7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525520" lvl="8" indent="-207645" algn="l" defTabSz="414655" rtl="0" eaLnBrk="1" fontAlgn="base" latinLnBrk="0" hangingPunct="0">
        <a:lnSpc>
          <a:spcPct val="93000"/>
        </a:lnSpc>
        <a:spcBef>
          <a:spcPct val="530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1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bodyStyle>
    <p:otherStyle>
      <a:lvl1pPr marL="0" lvl="0" indent="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73735" lvl="1" indent="-259080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2pPr>
      <a:lvl3pPr marL="1036955" lvl="2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3pPr>
      <a:lvl4pPr marL="1451610" lvl="3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4pPr>
      <a:lvl5pPr marL="1866265" lvl="4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5pPr>
      <a:lvl6pPr marL="2073910" lvl="5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6pPr>
      <a:lvl7pPr marL="2488565" lvl="6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7pPr>
      <a:lvl8pPr marL="2903220" lvl="7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8pPr>
      <a:lvl9pPr marL="3317875" lvl="8" indent="-207645" algn="l" defTabSz="414655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35" b="0" i="0" u="none" kern="1200" baseline="0">
          <a:solidFill>
            <a:srgbClr val="000000"/>
          </a:solidFill>
          <a:latin typeface="Arial" panose="020B0604020202020204" pitchFamily="34" charset="0"/>
          <a:ea typeface="Noto Sans CJK SC Regular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8A5E4B-ED9B-2448-96B9-7723AC13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FFD9-DC66-C7F8-F0A4-2412E8D29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48BAB-E217-C0A0-307B-66D88C66C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F6CC3-9E0B-4611-A5B0-B3E33DD6031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5264-7CC6-ED3C-222D-FFA2E3096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65BF09-913B-2174-A288-88A18E312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5C48-3C33-493B-9A5A-2848C4C1A8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11190" y="274637"/>
            <a:ext cx="10971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239" tIns="40119" rIns="80239" bIns="40119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11190" y="1600202"/>
            <a:ext cx="109712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239" tIns="40119" rIns="80239" bIns="4011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1190" y="6357941"/>
            <a:ext cx="2843212" cy="363537"/>
          </a:xfrm>
          <a:prstGeom prst="rect">
            <a:avLst/>
          </a:prstGeom>
        </p:spPr>
        <p:txBody>
          <a:bodyPr vert="horz" lIns="80239" tIns="40119" rIns="80239" bIns="40119" rtlCol="0" anchor="ctr"/>
          <a:lstStyle>
            <a:lvl1pPr algn="l" defTabSz="802005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7941"/>
            <a:ext cx="3860800" cy="363537"/>
          </a:xfrm>
          <a:prstGeom prst="rect">
            <a:avLst/>
          </a:prstGeom>
        </p:spPr>
        <p:txBody>
          <a:bodyPr vert="horz" lIns="80239" tIns="40119" rIns="80239" bIns="40119" rtlCol="0" anchor="ctr"/>
          <a:lstStyle>
            <a:lvl1pPr algn="ctr" defTabSz="802005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7941"/>
            <a:ext cx="2844800" cy="363537"/>
          </a:xfrm>
          <a:prstGeom prst="rect">
            <a:avLst/>
          </a:prstGeom>
        </p:spPr>
        <p:txBody>
          <a:bodyPr vert="horz" wrap="square" lIns="80239" tIns="40119" rIns="80239" bIns="40119" numCol="1" anchor="ctr" anchorCtr="0" compatLnSpc="1"/>
          <a:lstStyle>
            <a:lvl1pPr algn="r" eaLnBrk="1" hangingPunct="1">
              <a:defRPr sz="11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801370">
              <a:defRPr/>
            </a:pPr>
            <a:fld id="{BB9F11ED-B2DD-47AE-94F8-48514D467CA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  <p:pic>
        <p:nvPicPr>
          <p:cNvPr id="1031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1"/>
            <a:ext cx="122443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>
            <a:cxnSpLocks/>
          </p:cNvCxnSpPr>
          <p:nvPr userDrawn="1"/>
        </p:nvCxnSpPr>
        <p:spPr>
          <a:xfrm flipV="1">
            <a:off x="0" y="763138"/>
            <a:ext cx="12192000" cy="4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title">
            <a:extLst>
              <a:ext uri="{FF2B5EF4-FFF2-40B4-BE49-F238E27FC236}">
                <a16:creationId xmlns:a16="http://schemas.microsoft.com/office/drawing/2014/main" id="{21AF6EE9-60E8-A432-2D30-0EF4A396D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235" y="218560"/>
            <a:ext cx="1849484" cy="3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C9870BB-5E4D-A657-3354-2038A9BEE21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63231" y="133479"/>
            <a:ext cx="542570" cy="4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/>
  <p:hf hdr="0" ftr="0" dt="0"/>
  <p:txStyles>
    <p:titleStyle>
      <a:lvl1pPr algn="ctr" defTabSz="726440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3429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6858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0287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3716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271780" indent="-271780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90550" indent="-226060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85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40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030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520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75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30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085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5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1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56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27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13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62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4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9.xml"/><Relationship Id="rId7" Type="http://schemas.openxmlformats.org/officeDocument/2006/relationships/image" Target="../media/image3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61.xml"/><Relationship Id="rId4" Type="http://schemas.openxmlformats.org/officeDocument/2006/relationships/tags" Target="../tags/tag20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3.xml"/><Relationship Id="rId7" Type="http://schemas.openxmlformats.org/officeDocument/2006/relationships/image" Target="../media/image3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61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42.xml"/><Relationship Id="rId7" Type="http://schemas.openxmlformats.org/officeDocument/2006/relationships/image" Target="../media/image5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58.png"/><Relationship Id="rId4" Type="http://schemas.openxmlformats.org/officeDocument/2006/relationships/tags" Target="../tags/tag43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60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59.png"/><Relationship Id="rId2" Type="http://schemas.openxmlformats.org/officeDocument/2006/relationships/tags" Target="../tags/tag45.xml"/><Relationship Id="rId16" Type="http://schemas.openxmlformats.org/officeDocument/2006/relationships/slideLayout" Target="../slideLayouts/slideLayout61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ags" Target="../tags/tag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0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63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7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1.xml"/><Relationship Id="rId4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0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15.xml"/><Relationship Id="rId7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1.xml"/><Relationship Id="rId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矩形 47128"/>
          <p:cNvSpPr/>
          <p:nvPr/>
        </p:nvSpPr>
        <p:spPr>
          <a:xfrm>
            <a:off x="222885" y="773823"/>
            <a:ext cx="11746230" cy="1246505"/>
          </a:xfrm>
          <a:prstGeom prst="rect">
            <a:avLst/>
          </a:prstGeom>
          <a:noFill/>
          <a:ln w="12700">
            <a:noFill/>
          </a:ln>
        </p:spPr>
        <p:txBody>
          <a:bodyPr lIns="50799" tIns="50799" bIns="50799" anchor="t" anchorCtr="0"/>
          <a:lstStyle/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3600" b="1" dirty="0">
                <a:solidFill>
                  <a:prstClr val="black"/>
                </a:solidFill>
                <a:ea typeface="Microsoft YaHei" panose="020B0503020204020204" pitchFamily="34" charset="-122"/>
                <a:sym typeface="Noto Sans CJK SC Regular" charset="0"/>
              </a:rPr>
              <a:t>Measurement of diffuse gamma-ray emission from Galactic plane with LHAASO</a:t>
            </a:r>
          </a:p>
        </p:txBody>
      </p:sp>
      <p:sp>
        <p:nvSpPr>
          <p:cNvPr id="9218" name="矩形 47128"/>
          <p:cNvSpPr/>
          <p:nvPr/>
        </p:nvSpPr>
        <p:spPr>
          <a:xfrm>
            <a:off x="2000727" y="6541234"/>
            <a:ext cx="10685780" cy="360024"/>
          </a:xfrm>
          <a:prstGeom prst="rect">
            <a:avLst/>
          </a:prstGeom>
          <a:noFill/>
          <a:ln w="12700">
            <a:noFill/>
          </a:ln>
        </p:spPr>
        <p:txBody>
          <a:bodyPr lIns="50799" tIns="50799" bIns="50799" anchor="t" anchorCtr="0"/>
          <a:lstStyle/>
          <a:p>
            <a:pPr marL="40005" algn="ctr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</a:pPr>
            <a:r>
              <a:rPr lang="en-US" altLang="zh-CN" sz="1600" dirty="0">
                <a:latin typeface="Trebuchet MS" panose="020B0603020202020204" pitchFamily="34" charset="0"/>
                <a:sym typeface="Noto Sans CJK SC Regular" charset="0"/>
              </a:rPr>
              <a:t>International Workshop on Cosmic Ray Direct Detection and Physics, Nanjing, China, Dec. 17-20, </a:t>
            </a:r>
            <a:r>
              <a:rPr lang="en-US" altLang="zh-CN" sz="16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sym typeface="Symbol" panose="05050102010706020507" charset="0"/>
              </a:rPr>
              <a:t>2025</a:t>
            </a:r>
          </a:p>
        </p:txBody>
      </p:sp>
      <p:pic>
        <p:nvPicPr>
          <p:cNvPr id="2" name="Picture 2" descr="title">
            <a:extLst>
              <a:ext uri="{FF2B5EF4-FFF2-40B4-BE49-F238E27FC236}">
                <a16:creationId xmlns:a16="http://schemas.microsoft.com/office/drawing/2014/main" id="{D9426016-4412-79C8-7973-A76153B9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228" y="40171"/>
            <a:ext cx="2098761" cy="39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4271F4-F9E2-47EE-F991-C2B8428E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372" y="40171"/>
            <a:ext cx="442032" cy="447489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C4F91BB-C0E9-BB65-8346-9C3B242DD8B1}"/>
              </a:ext>
            </a:extLst>
          </p:cNvPr>
          <p:cNvSpPr txBox="1"/>
          <p:nvPr/>
        </p:nvSpPr>
        <p:spPr>
          <a:xfrm>
            <a:off x="1505744" y="2304313"/>
            <a:ext cx="9180512" cy="182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>
              <a:lnSpc>
                <a:spcPct val="120000"/>
              </a:lnSpc>
              <a:buSzTx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Yi Zhang 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（张毅）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 defTabSz="914400" eaLnBrk="0" hangingPunct="0">
              <a:lnSpc>
                <a:spcPct val="120000"/>
              </a:lnSpc>
              <a:buSzTx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Purple Mountain Observatory (PMO), CAS </a:t>
            </a:r>
          </a:p>
          <a:p>
            <a:pPr algn="ctr" defTabSz="914400" eaLnBrk="0" hangingPunct="0">
              <a:lnSpc>
                <a:spcPct val="120000"/>
              </a:lnSpc>
              <a:buSzTx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behalf of the LHAASO Collaboration</a:t>
            </a:r>
          </a:p>
          <a:p>
            <a:pPr algn="ctr" defTabSz="914400" eaLnBrk="0" hangingPunct="0">
              <a:lnSpc>
                <a:spcPct val="120000"/>
              </a:lnSpc>
              <a:buSzTx/>
              <a:defRPr/>
            </a:pPr>
            <a:r>
              <a:rPr lang="en-US" altLang="zh-CN" dirty="0">
                <a:latin typeface="Trebuchet MS" panose="020B0603020202020204" pitchFamily="34" charset="0"/>
                <a:sym typeface="Noto Sans CJK SC Regular" charset="0"/>
              </a:rPr>
              <a:t>(2023, PRL, 131, 151001; 2025, PRL, 134, 081002)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http://ihep.cas.cn/lhaaso/kpxc/202211/W020221101517667339321.jpg">
            <a:extLst>
              <a:ext uri="{FF2B5EF4-FFF2-40B4-BE49-F238E27FC236}">
                <a16:creationId xmlns:a16="http://schemas.microsoft.com/office/drawing/2014/main" id="{2235F741-372C-0B0E-F6C9-C99FA6FE8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994" y="4554075"/>
            <a:ext cx="8982744" cy="16771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10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560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73211" y="916256"/>
            <a:ext cx="3562350" cy="278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1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273" y="870480"/>
            <a:ext cx="4178935" cy="293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矩形 121866"/>
          <p:cNvSpPr/>
          <p:nvPr/>
        </p:nvSpPr>
        <p:spPr>
          <a:xfrm>
            <a:off x="7986126" y="1240470"/>
            <a:ext cx="2790186" cy="2003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 sz="1400" dirty="0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Chin. Phys. C, 45, 025002 (2021)</a:t>
            </a:r>
          </a:p>
        </p:txBody>
      </p:sp>
      <p:pic>
        <p:nvPicPr>
          <p:cNvPr id="3379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071" y="3678135"/>
            <a:ext cx="3762929" cy="275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6169" y="3661570"/>
            <a:ext cx="4105110" cy="2593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0" name="矩形 121866"/>
          <p:cNvSpPr/>
          <p:nvPr/>
        </p:nvSpPr>
        <p:spPr>
          <a:xfrm>
            <a:off x="8256144" y="3789679"/>
            <a:ext cx="2790186" cy="2003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 sz="1400" dirty="0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Chin. Phys. C, 45, 085002 (2021)</a:t>
            </a:r>
          </a:p>
        </p:txBody>
      </p:sp>
      <p:sp>
        <p:nvSpPr>
          <p:cNvPr id="20486" name="文本框 278531"/>
          <p:cNvSpPr txBox="1"/>
          <p:nvPr>
            <p:custDataLst>
              <p:tags r:id="rId2"/>
            </p:custDataLst>
          </p:nvPr>
        </p:nvSpPr>
        <p:spPr>
          <a:xfrm>
            <a:off x="-69411" y="2201544"/>
            <a:ext cx="2494797" cy="84689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KM2A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Muon Contents</a:t>
            </a:r>
          </a:p>
        </p:txBody>
      </p:sp>
      <p:sp>
        <p:nvSpPr>
          <p:cNvPr id="2" name="文本框 278531"/>
          <p:cNvSpPr txBox="1"/>
          <p:nvPr>
            <p:custDataLst>
              <p:tags r:id="rId3"/>
            </p:custDataLst>
          </p:nvPr>
        </p:nvSpPr>
        <p:spPr>
          <a:xfrm>
            <a:off x="128912" y="4772120"/>
            <a:ext cx="1999608" cy="84689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WCDA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Morphology</a:t>
            </a:r>
          </a:p>
        </p:txBody>
      </p:sp>
      <p:sp>
        <p:nvSpPr>
          <p:cNvPr id="6" name="Text Box 5"/>
          <p:cNvSpPr txBox="1"/>
          <p:nvPr>
            <p:custDataLst>
              <p:tags r:id="rId4"/>
            </p:custDataLst>
          </p:nvPr>
        </p:nvSpPr>
        <p:spPr>
          <a:xfrm>
            <a:off x="650637" y="58475"/>
            <a:ext cx="6642529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Gamma-CR discrimination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8F206E-A0B9-593D-64AB-5F0100DA97AB}"/>
              </a:ext>
            </a:extLst>
          </p:cNvPr>
          <p:cNvSpPr txBox="1"/>
          <p:nvPr/>
        </p:nvSpPr>
        <p:spPr>
          <a:xfrm>
            <a:off x="2990793" y="6392662"/>
            <a:ext cx="7156844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γ</a:t>
            </a:r>
            <a:r>
              <a:rPr lang="zh-CN" altLang="en-US" dirty="0"/>
              <a:t>：</a:t>
            </a:r>
            <a:r>
              <a:rPr lang="en-US" altLang="zh-CN" dirty="0"/>
              <a:t>a concentrated lateral distribution</a:t>
            </a:r>
            <a:r>
              <a:rPr lang="zh-CN" altLang="en-US" dirty="0"/>
              <a:t>；</a:t>
            </a:r>
            <a:r>
              <a:rPr lang="en-US" altLang="zh-CN" dirty="0"/>
              <a:t>CR</a:t>
            </a:r>
            <a:r>
              <a:rPr lang="zh-CN" altLang="en-US" dirty="0"/>
              <a:t>：</a:t>
            </a:r>
            <a:r>
              <a:rPr lang="en-US" altLang="zh-CN" dirty="0"/>
              <a:t> more dispersed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B16B058-7E28-A3BC-7BFB-23DD765464C2}"/>
              </a:ext>
            </a:extLst>
          </p:cNvPr>
          <p:cNvSpPr/>
          <p:nvPr/>
        </p:nvSpPr>
        <p:spPr>
          <a:xfrm>
            <a:off x="6441384" y="2798958"/>
            <a:ext cx="1724754" cy="644384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011" y="1054135"/>
            <a:ext cx="4021137" cy="2888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511" y="4078792"/>
            <a:ext cx="3907155" cy="2634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3384" y="1056030"/>
            <a:ext cx="4064635" cy="2960370"/>
          </a:xfrm>
          <a:prstGeom prst="rect">
            <a:avLst/>
          </a:prstGeom>
        </p:spPr>
      </p:pic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9701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682" y="980583"/>
            <a:ext cx="3924300" cy="2875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4" name="矩形 121866"/>
          <p:cNvSpPr/>
          <p:nvPr/>
        </p:nvSpPr>
        <p:spPr>
          <a:xfrm>
            <a:off x="1306051" y="839157"/>
            <a:ext cx="1971675" cy="25763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resolution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1846" y="3898435"/>
            <a:ext cx="4037330" cy="2801253"/>
          </a:xfrm>
          <a:prstGeom prst="rect">
            <a:avLst/>
          </a:prstGeom>
        </p:spPr>
      </p:pic>
      <p:sp>
        <p:nvSpPr>
          <p:cNvPr id="9" name="矩形 121866"/>
          <p:cNvSpPr/>
          <p:nvPr/>
        </p:nvSpPr>
        <p:spPr>
          <a:xfrm>
            <a:off x="8741998" y="812686"/>
            <a:ext cx="1971675" cy="2862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area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603" y="3881120"/>
            <a:ext cx="3886200" cy="2689603"/>
          </a:xfrm>
          <a:prstGeom prst="rect">
            <a:avLst/>
          </a:prstGeom>
        </p:spPr>
      </p:pic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-69411" y="102342"/>
            <a:ext cx="9495633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Gamma-ray performance for KM2A and WCDA</a:t>
            </a:r>
          </a:p>
        </p:txBody>
      </p:sp>
      <p:sp>
        <p:nvSpPr>
          <p:cNvPr id="20486" name="文本框 278531"/>
          <p:cNvSpPr txBox="1"/>
          <p:nvPr>
            <p:custDataLst>
              <p:tags r:id="rId2"/>
            </p:custDataLst>
          </p:nvPr>
        </p:nvSpPr>
        <p:spPr>
          <a:xfrm>
            <a:off x="875652" y="1207427"/>
            <a:ext cx="1039495" cy="4235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KM2A</a:t>
            </a:r>
          </a:p>
        </p:txBody>
      </p:sp>
      <p:sp>
        <p:nvSpPr>
          <p:cNvPr id="2" name="文本框 278531"/>
          <p:cNvSpPr txBox="1"/>
          <p:nvPr>
            <p:custDataLst>
              <p:tags r:id="rId3"/>
            </p:custDataLst>
          </p:nvPr>
        </p:nvSpPr>
        <p:spPr>
          <a:xfrm>
            <a:off x="1055664" y="3966185"/>
            <a:ext cx="1039495" cy="4235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WCDA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835DE5-57C8-1E67-7019-433BBBEDD367}"/>
              </a:ext>
            </a:extLst>
          </p:cNvPr>
          <p:cNvSpPr/>
          <p:nvPr/>
        </p:nvSpPr>
        <p:spPr>
          <a:xfrm>
            <a:off x="830649" y="2798958"/>
            <a:ext cx="1485099" cy="675045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4BEB8E-287A-B067-EF8D-54C52C345B45}"/>
              </a:ext>
            </a:extLst>
          </p:cNvPr>
          <p:cNvSpPr/>
          <p:nvPr/>
        </p:nvSpPr>
        <p:spPr>
          <a:xfrm>
            <a:off x="4700063" y="2839153"/>
            <a:ext cx="1485099" cy="73132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B9ECE47-EAE6-BE5E-8B27-FF4253E0054B}"/>
              </a:ext>
            </a:extLst>
          </p:cNvPr>
          <p:cNvSpPr/>
          <p:nvPr/>
        </p:nvSpPr>
        <p:spPr>
          <a:xfrm>
            <a:off x="8751177" y="1403865"/>
            <a:ext cx="1090631" cy="2278071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705" name="矩形 121866"/>
          <p:cNvSpPr/>
          <p:nvPr/>
        </p:nvSpPr>
        <p:spPr>
          <a:xfrm>
            <a:off x="5125948" y="812686"/>
            <a:ext cx="2272546" cy="25763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/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Angular resolution</a:t>
            </a:r>
          </a:p>
        </p:txBody>
      </p:sp>
    </p:spTree>
  </p:cSld>
  <p:clrMapOvr>
    <a:masterClrMapping/>
  </p:clrMapOvr>
  <p:transition advTm="42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90" y="1041400"/>
            <a:ext cx="10355580" cy="53682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30375" y="3564255"/>
            <a:ext cx="5491480" cy="539750"/>
          </a:xfrm>
          <a:prstGeom prst="rect">
            <a:avLst/>
          </a:prstGeom>
          <a:noFill/>
          <a:ln w="317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1083641" y="58420"/>
            <a:ext cx="5895393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LHAASO sky coverage</a:t>
            </a:r>
          </a:p>
        </p:txBody>
      </p:sp>
      <p:sp>
        <p:nvSpPr>
          <p:cNvPr id="5" name="文本框 278531"/>
          <p:cNvSpPr txBox="1"/>
          <p:nvPr>
            <p:custDataLst>
              <p:tags r:id="rId2"/>
            </p:custDataLst>
          </p:nvPr>
        </p:nvSpPr>
        <p:spPr>
          <a:xfrm>
            <a:off x="3492500" y="4252595"/>
            <a:ext cx="19678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solidFill>
                  <a:srgbClr val="6AE7FF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15</a:t>
            </a:r>
            <a:r>
              <a:rPr lang="en-US" altLang="zh-CN" sz="2000" dirty="0">
                <a:solidFill>
                  <a:srgbClr val="6AE7FF"/>
                </a:solidFill>
                <a:ea typeface="黑体" panose="02010609060101010101" pitchFamily="2" charset="-122"/>
              </a:rPr>
              <a:t>°</a:t>
            </a:r>
            <a:r>
              <a:rPr lang="en-US" altLang="zh-CN" sz="2000" dirty="0">
                <a:solidFill>
                  <a:srgbClr val="6AE7FF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&lt; l &lt; 235</a:t>
            </a:r>
            <a:r>
              <a:rPr lang="en-US" altLang="zh-CN" sz="2000" dirty="0">
                <a:solidFill>
                  <a:srgbClr val="6AE7FF"/>
                </a:solidFill>
                <a:ea typeface="黑体" panose="02010609060101010101" pitchFamily="2" charset="-122"/>
                <a:sym typeface="+mn-ea"/>
              </a:rPr>
              <a:t>°</a:t>
            </a:r>
            <a:endParaRPr lang="en-US" altLang="zh-CN" sz="2000" dirty="0">
              <a:solidFill>
                <a:srgbClr val="6AE7FF"/>
              </a:solidFill>
              <a:latin typeface="Trebuchet MS" panose="020B0603020202020204" pitchFamily="34" charset="0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610534-13E0-B94B-AD33-C240C9F08558}"/>
              </a:ext>
            </a:extLst>
          </p:cNvPr>
          <p:cNvSpPr txBox="1"/>
          <p:nvPr/>
        </p:nvSpPr>
        <p:spPr>
          <a:xfrm>
            <a:off x="1820714" y="6276892"/>
            <a:ext cx="8550571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LHAASO 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the Galactic plane from a Galactic longitude of 15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zh-CN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235</a:t>
            </a:r>
            <a:r>
              <a:rPr lang="en-US" altLang="zh-C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zh-CN" alt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advTm="4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483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8" y="1449388"/>
            <a:ext cx="3333750" cy="57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278531"/>
          <p:cNvSpPr txBox="1"/>
          <p:nvPr/>
        </p:nvSpPr>
        <p:spPr>
          <a:xfrm>
            <a:off x="389255" y="2573655"/>
            <a:ext cx="488950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Assumption: source morphology is Gaussian 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n=2.5 is chosen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Source catalogs: LHAASO catalog + TeVCat 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For overlapping sources, LHAASO parameters are used</a:t>
            </a:r>
          </a:p>
        </p:txBody>
      </p:sp>
      <p:pic>
        <p:nvPicPr>
          <p:cNvPr id="2048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65725" y="954088"/>
            <a:ext cx="6915150" cy="528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文本框 278531"/>
          <p:cNvSpPr txBox="1"/>
          <p:nvPr>
            <p:custDataLst>
              <p:tags r:id="rId2"/>
            </p:custDataLst>
          </p:nvPr>
        </p:nvSpPr>
        <p:spPr>
          <a:xfrm>
            <a:off x="7310755" y="6308725"/>
            <a:ext cx="40595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LHAASO first catalog (2024, ApJS)</a:t>
            </a:r>
          </a:p>
        </p:txBody>
      </p:sp>
      <p:sp>
        <p:nvSpPr>
          <p:cNvPr id="3" name="Text Box 5"/>
          <p:cNvSpPr txBox="1"/>
          <p:nvPr>
            <p:custDataLst>
              <p:tags r:id="rId3"/>
            </p:custDataLst>
          </p:nvPr>
        </p:nvSpPr>
        <p:spPr>
          <a:xfrm>
            <a:off x="1325682" y="56864"/>
            <a:ext cx="6915150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Method</a:t>
            </a:r>
            <a:r>
              <a:rPr lang="zh-CN" alt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：</a:t>
            </a: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Resolved source masks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915" y="6113780"/>
            <a:ext cx="2479675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LHAASO (2025, PRL)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" y="913130"/>
            <a:ext cx="11170285" cy="5162550"/>
          </a:xfrm>
          <a:prstGeom prst="rect">
            <a:avLst/>
          </a:prstGeom>
        </p:spPr>
      </p:pic>
      <p:sp>
        <p:nvSpPr>
          <p:cNvPr id="4" name="Text Box 5"/>
          <p:cNvSpPr txBox="1"/>
          <p:nvPr>
            <p:custDataLst>
              <p:tags r:id="rId1"/>
            </p:custDataLst>
          </p:nvPr>
        </p:nvSpPr>
        <p:spPr>
          <a:xfrm>
            <a:off x="553240" y="177247"/>
            <a:ext cx="8442649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LHAASO diffuse results</a:t>
            </a:r>
          </a:p>
        </p:txBody>
      </p:sp>
      <p:sp>
        <p:nvSpPr>
          <p:cNvPr id="22532" name="文本框 278531"/>
          <p:cNvSpPr txBox="1"/>
          <p:nvPr/>
        </p:nvSpPr>
        <p:spPr>
          <a:xfrm>
            <a:off x="1361440" y="1092200"/>
            <a:ext cx="35096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KM2A: 29.1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</a:rPr>
              <a:t>σ; 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  <a:sym typeface="+mn-ea"/>
              </a:rPr>
              <a:t>WCDA: 24.6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σ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2533" name="文本框 278531"/>
          <p:cNvSpPr txBox="1"/>
          <p:nvPr/>
        </p:nvSpPr>
        <p:spPr>
          <a:xfrm>
            <a:off x="1315085" y="3728085"/>
            <a:ext cx="34594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KM2A: 12.7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</a:rPr>
              <a:t>σ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; 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  <a:sym typeface="+mn-ea"/>
              </a:rPr>
              <a:t>WCDA: 9.1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2" charset="-122"/>
                <a:sym typeface="+mn-ea"/>
              </a:rPr>
              <a:t>σ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FBBAEA-A19C-731C-647C-CA2B14DA3A05}"/>
              </a:ext>
            </a:extLst>
          </p:cNvPr>
          <p:cNvSpPr txBox="1"/>
          <p:nvPr/>
        </p:nvSpPr>
        <p:spPr>
          <a:xfrm>
            <a:off x="4610901" y="1814239"/>
            <a:ext cx="260840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Inner Galactic direction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5D8F5E-2706-AC84-540D-ECC5655B9307}"/>
              </a:ext>
            </a:extLst>
          </p:cNvPr>
          <p:cNvSpPr txBox="1"/>
          <p:nvPr/>
        </p:nvSpPr>
        <p:spPr>
          <a:xfrm>
            <a:off x="4871085" y="3969036"/>
            <a:ext cx="259558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Outer Galactic direction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A89782D-5607-E00E-7DC6-CCCC55745DF8}"/>
              </a:ext>
            </a:extLst>
          </p:cNvPr>
          <p:cNvSpPr txBox="1"/>
          <p:nvPr/>
        </p:nvSpPr>
        <p:spPr>
          <a:xfrm>
            <a:off x="3845850" y="6188986"/>
            <a:ext cx="6121958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Covering Galactic latitudes between ±5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2" charset="-122"/>
              </a:rPr>
              <a:t>°.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文本框 2"/>
          <p:cNvSpPr txBox="1"/>
          <p:nvPr>
            <p:custDataLst>
              <p:tags r:id="rId1"/>
            </p:custDataLst>
          </p:nvPr>
        </p:nvSpPr>
        <p:spPr>
          <a:xfrm>
            <a:off x="92943" y="5171513"/>
            <a:ext cx="11970798" cy="1420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LHAASO measures diffuse emission from 1 TeV to 1 </a:t>
            </a:r>
            <a:r>
              <a:rPr lang="en-US" altLang="zh-CN" sz="2000" dirty="0" err="1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PeV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with high significance, and gives the first detection from the outer Galactic plane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Fitting the data with a spectral break power-law, a spectral break around 30 TeV is revealed in the inner Galactic plane</a:t>
            </a: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1460691" y="63564"/>
            <a:ext cx="5400360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LHAASO diffuse results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20" y="797560"/>
            <a:ext cx="5155565" cy="3298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255" y="805815"/>
            <a:ext cx="5080000" cy="3298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718" y="4104045"/>
            <a:ext cx="8141985" cy="9909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B119EA-5594-F468-347C-A975FAC43AA2}"/>
              </a:ext>
            </a:extLst>
          </p:cNvPr>
          <p:cNvSpPr txBox="1"/>
          <p:nvPr/>
        </p:nvSpPr>
        <p:spPr>
          <a:xfrm>
            <a:off x="2090733" y="3091130"/>
            <a:ext cx="2405079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Inner Galactic plane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86EED41-AC63-47EE-8CA4-4E5651D0621F}"/>
              </a:ext>
            </a:extLst>
          </p:cNvPr>
          <p:cNvSpPr txBox="1"/>
          <p:nvPr/>
        </p:nvSpPr>
        <p:spPr>
          <a:xfrm>
            <a:off x="7401087" y="3113979"/>
            <a:ext cx="2855109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8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Outer Galactic plane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656" y="1350151"/>
            <a:ext cx="4210050" cy="3335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604" y="1403596"/>
            <a:ext cx="3783426" cy="3326765"/>
          </a:xfrm>
          <a:prstGeom prst="rect">
            <a:avLst/>
          </a:prstGeom>
        </p:spPr>
      </p:pic>
      <p:sp>
        <p:nvSpPr>
          <p:cNvPr id="14348" name="Text Box 8"/>
          <p:cNvSpPr txBox="1"/>
          <p:nvPr/>
        </p:nvSpPr>
        <p:spPr>
          <a:xfrm>
            <a:off x="507161" y="143781"/>
            <a:ext cx="7425495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Longitude and latitude profiles</a:t>
            </a:r>
          </a:p>
        </p:txBody>
      </p:sp>
      <p:sp>
        <p:nvSpPr>
          <p:cNvPr id="24579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0" name="文本框 2"/>
          <p:cNvSpPr txBox="1"/>
          <p:nvPr/>
        </p:nvSpPr>
        <p:spPr>
          <a:xfrm>
            <a:off x="200660" y="5408613"/>
            <a:ext cx="11855450" cy="96398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The outer region distribution is flatter that the inner region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Roughly consistent with gas distributions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b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, but show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significant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deviation for </a:t>
            </a:r>
            <a:r>
              <a:rPr lang="en-US" altLang="zh-CN" sz="2400" i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6" y="1282857"/>
            <a:ext cx="4210050" cy="33788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灯片编号占位符 1"/>
          <p:cNvSpPr txBox="1">
            <a:spLocks noGrp="1"/>
          </p:cNvSpPr>
          <p:nvPr/>
        </p:nvSpPr>
        <p:spPr>
          <a:xfrm>
            <a:off x="11877675" y="6556707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07760" y="1133847"/>
            <a:ext cx="5558790" cy="4037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0705" y="953770"/>
            <a:ext cx="5346700" cy="4622165"/>
          </a:xfrm>
          <a:prstGeom prst="rect">
            <a:avLst/>
          </a:prstGeom>
        </p:spPr>
      </p:pic>
      <p:sp>
        <p:nvSpPr>
          <p:cNvPr id="24580" name="文本框 2"/>
          <p:cNvSpPr txBox="1"/>
          <p:nvPr>
            <p:custDataLst>
              <p:tags r:id="rId3"/>
            </p:custDataLst>
          </p:nvPr>
        </p:nvSpPr>
        <p:spPr>
          <a:xfrm>
            <a:off x="-116002" y="5575935"/>
            <a:ext cx="12150839" cy="96398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Analyzed the spatial distribution using angular power spectra analysis.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Difference between data and gas is also shown in the angular power spectra at low-l</a:t>
            </a:r>
          </a:p>
        </p:txBody>
      </p:sp>
      <p:sp>
        <p:nvSpPr>
          <p:cNvPr id="3" name="Text Box 5"/>
          <p:cNvSpPr txBox="1"/>
          <p:nvPr>
            <p:custDataLst>
              <p:tags r:id="rId4"/>
            </p:custDataLst>
          </p:nvPr>
        </p:nvSpPr>
        <p:spPr>
          <a:xfrm>
            <a:off x="740643" y="149173"/>
            <a:ext cx="7227568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Spatial distribution</a:t>
            </a:r>
          </a:p>
        </p:txBody>
      </p:sp>
      <p:sp>
        <p:nvSpPr>
          <p:cNvPr id="20486" name="文本框 278531"/>
          <p:cNvSpPr txBox="1"/>
          <p:nvPr>
            <p:custDataLst>
              <p:tags r:id="rId5"/>
            </p:custDataLst>
          </p:nvPr>
        </p:nvSpPr>
        <p:spPr>
          <a:xfrm>
            <a:off x="7041515" y="1358900"/>
            <a:ext cx="14027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E&gt;10 TeV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BFB040-6676-58A7-CA83-60FDF97E4ACB}"/>
              </a:ext>
            </a:extLst>
          </p:cNvPr>
          <p:cNvSpPr txBox="1"/>
          <p:nvPr/>
        </p:nvSpPr>
        <p:spPr>
          <a:xfrm>
            <a:off x="7266078" y="3924033"/>
            <a:ext cx="3690246" cy="6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DE7BDE"/>
                </a:solidFill>
              </a:rPr>
              <a:t>E</a:t>
            </a:r>
            <a:r>
              <a:rPr lang="zh-CN" altLang="en-US" b="1" dirty="0">
                <a:solidFill>
                  <a:srgbClr val="DE7BDE"/>
                </a:solidFill>
              </a:rPr>
              <a:t>xpected spectrum based on the gas distribution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75" y="1367790"/>
            <a:ext cx="5429250" cy="4270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72" y="3498622"/>
            <a:ext cx="6190615" cy="22936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" y="1367790"/>
            <a:ext cx="6189980" cy="1733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7380" y="1514475"/>
            <a:ext cx="1724660" cy="1207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52040" y="1514475"/>
            <a:ext cx="1978025" cy="1207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338320" y="1514475"/>
            <a:ext cx="1724660" cy="1207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771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18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65658" y="5842337"/>
            <a:ext cx="909060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Hints of spectral variations aross the Galactic plane (~2</a:t>
            </a:r>
            <a:r>
              <a:rPr lang="en-US" altLang="zh-CN" sz="2400" dirty="0">
                <a:solidFill>
                  <a:schemeClr val="tx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σ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Need more data for a higher significance comparison.</a:t>
            </a:r>
          </a:p>
        </p:txBody>
      </p:sp>
      <p:sp>
        <p:nvSpPr>
          <p:cNvPr id="9" name="Text Box 5"/>
          <p:cNvSpPr txBox="1"/>
          <p:nvPr>
            <p:custDataLst>
              <p:tags r:id="rId2"/>
            </p:custDataLst>
          </p:nvPr>
        </p:nvSpPr>
        <p:spPr>
          <a:xfrm>
            <a:off x="-924468" y="44767"/>
            <a:ext cx="11715750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Possible spatial variation of spectra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F1744D-B432-F34A-1F01-1BF196612C5A}"/>
              </a:ext>
            </a:extLst>
          </p:cNvPr>
          <p:cNvSpPr txBox="1"/>
          <p:nvPr/>
        </p:nvSpPr>
        <p:spPr>
          <a:xfrm>
            <a:off x="515628" y="3068345"/>
            <a:ext cx="658418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Inner </a:t>
            </a:r>
            <a:r>
              <a:rPr lang="zh-CN" altLang="en-US" dirty="0">
                <a:solidFill>
                  <a:srgbClr val="002060"/>
                </a:solidFill>
              </a:rPr>
              <a:t>Galactic region divided into three sub-regions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43" y="908832"/>
            <a:ext cx="6402099" cy="2299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19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335616" y="0"/>
            <a:ext cx="8775585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Confront LHAASO data with a toy model</a:t>
            </a:r>
          </a:p>
        </p:txBody>
      </p:sp>
      <p:sp>
        <p:nvSpPr>
          <p:cNvPr id="27652" name="文本框 2"/>
          <p:cNvSpPr txBox="1"/>
          <p:nvPr/>
        </p:nvSpPr>
        <p:spPr>
          <a:xfrm>
            <a:off x="8391525" y="1133475"/>
            <a:ext cx="3665855" cy="34672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Toy model prediction: </a:t>
            </a:r>
            <a:r>
              <a:rPr lang="en-US" altLang="zh-CN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local CR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× </a:t>
            </a:r>
            <a:r>
              <a:rPr lang="en-US" altLang="zh-CN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gas column density</a:t>
            </a:r>
            <a:r>
              <a:rPr lang="en-US" altLang="zh-CN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Measured fluxes are higher by a factor of 1.5~2.7 than predictions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Spectra are slightly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different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from the prediction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0" y="3068192"/>
            <a:ext cx="3165763" cy="22453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47" y="3068192"/>
            <a:ext cx="3123238" cy="2206112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1125" y="5363468"/>
            <a:ext cx="1282585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 One uncertainty in the model is the input CR spectrum; significant discrepancies between ICETOP and KASCADE Grande at high energies. </a:t>
            </a:r>
          </a:p>
          <a:p>
            <a:pPr marL="342900" indent="-342900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Expectation could be improved significantly with LHAASO CR measurement!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无标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7" y="1027279"/>
            <a:ext cx="6332690" cy="4803441"/>
          </a:xfrm>
          <a:prstGeom prst="rect">
            <a:avLst/>
          </a:prstGeom>
        </p:spPr>
      </p:pic>
      <p:pic>
        <p:nvPicPr>
          <p:cNvPr id="5" name="图片 4" descr="无标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17" y="1358862"/>
            <a:ext cx="4556125" cy="43135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矩形 5"/>
          <p:cNvSpPr/>
          <p:nvPr/>
        </p:nvSpPr>
        <p:spPr>
          <a:xfrm>
            <a:off x="3906487" y="983577"/>
            <a:ext cx="2820670" cy="1650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6727157" y="2621242"/>
            <a:ext cx="603250" cy="30295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730967" y="983577"/>
            <a:ext cx="611505" cy="3568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348" name="Text Box 8"/>
          <p:cNvSpPr txBox="1"/>
          <p:nvPr/>
        </p:nvSpPr>
        <p:spPr>
          <a:xfrm>
            <a:off x="-69411" y="59432"/>
            <a:ext cx="9045603" cy="60753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The gamma-ray sky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624912" y="6160732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8D57DE-9A23-519B-D0F0-994A10BC587C}"/>
              </a:ext>
            </a:extLst>
          </p:cNvPr>
          <p:cNvSpPr txBox="1"/>
          <p:nvPr/>
        </p:nvSpPr>
        <p:spPr>
          <a:xfrm>
            <a:off x="10101267" y="5300859"/>
            <a:ext cx="1332657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scattering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20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8677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6077" y="1602846"/>
            <a:ext cx="3546954" cy="2614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文本框 278531"/>
          <p:cNvSpPr txBox="1"/>
          <p:nvPr>
            <p:custDataLst>
              <p:tags r:id="rId2"/>
            </p:custDataLst>
          </p:nvPr>
        </p:nvSpPr>
        <p:spPr>
          <a:xfrm>
            <a:off x="8616168" y="1306365"/>
            <a:ext cx="2835189" cy="2862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400" dirty="0">
                <a:latin typeface="Trebuchet MS" panose="020B0603020202020204" pitchFamily="34" charset="0"/>
                <a:ea typeface="黑体" panose="02010609060101010101" pitchFamily="2" charset="-122"/>
              </a:rPr>
              <a:t>Zhang et al. (2023, </a:t>
            </a:r>
            <a:r>
              <a:rPr lang="en-US" altLang="zh-CN" sz="1400" dirty="0" err="1">
                <a:latin typeface="Trebuchet MS" panose="020B0603020202020204" pitchFamily="34" charset="0"/>
                <a:ea typeface="黑体" panose="02010609060101010101" pitchFamily="2" charset="-122"/>
              </a:rPr>
              <a:t>ApJ</a:t>
            </a:r>
            <a:r>
              <a:rPr lang="en-US" altLang="zh-CN" sz="1400" dirty="0">
                <a:latin typeface="Trebuchet MS" panose="020B0603020202020204" pitchFamily="34" charset="0"/>
                <a:ea typeface="黑体" panose="02010609060101010101" pitchFamily="2" charset="-122"/>
              </a:rPr>
              <a:t>, 957, 43)</a:t>
            </a:r>
            <a:endParaRPr lang="en-US" altLang="zh-CN" sz="1400" dirty="0"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-149999" y="80398"/>
            <a:ext cx="9869748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Confront LHAASO data with a GALPROP model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705" y="1557616"/>
            <a:ext cx="3742701" cy="2746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507" y="1583877"/>
            <a:ext cx="3578158" cy="2633849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 rot="900000">
            <a:off x="5550473" y="2447913"/>
            <a:ext cx="1466215" cy="31496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900000">
            <a:off x="9581306" y="2461406"/>
            <a:ext cx="1466215" cy="31496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86" name="文本框 278531"/>
          <p:cNvSpPr txBox="1"/>
          <p:nvPr>
            <p:custDataLst>
              <p:tags r:id="rId3"/>
            </p:custDataLst>
          </p:nvPr>
        </p:nvSpPr>
        <p:spPr>
          <a:xfrm>
            <a:off x="6049626" y="2045296"/>
            <a:ext cx="1072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Excess?</a:t>
            </a:r>
          </a:p>
        </p:txBody>
      </p:sp>
      <p:sp>
        <p:nvSpPr>
          <p:cNvPr id="7" name="文本框 278531"/>
          <p:cNvSpPr txBox="1"/>
          <p:nvPr>
            <p:custDataLst>
              <p:tags r:id="rId4"/>
            </p:custDataLst>
          </p:nvPr>
        </p:nvSpPr>
        <p:spPr>
          <a:xfrm>
            <a:off x="9883910" y="2045296"/>
            <a:ext cx="1072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Excess?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875" y="2919557"/>
            <a:ext cx="1922780" cy="264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4555" y="2896196"/>
            <a:ext cx="1922780" cy="2641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EA2EE3E-C812-BF04-7913-4F540271256E}"/>
              </a:ext>
            </a:extLst>
          </p:cNvPr>
          <p:cNvSpPr txBox="1"/>
          <p:nvPr/>
        </p:nvSpPr>
        <p:spPr>
          <a:xfrm>
            <a:off x="155604" y="4910878"/>
            <a:ext cx="11774459" cy="1723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Use diffusion-based models (</a:t>
            </a:r>
            <a:r>
              <a:rPr lang="en-US" altLang="zh-CN" dirty="0" err="1"/>
              <a:t>Galprop</a:t>
            </a:r>
            <a:r>
              <a:rPr lang="en-US" altLang="zh-CN" dirty="0"/>
              <a:t> DC/DR) calibrated with up-to-date local cosmic-ray data to predict wide-band emissions.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Shows good agreement with data for measured particles, successfully reproducing key spectral structures.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Requires an extra exponential cutoff power-law component to account for the significant GeV-to-TeV excess observed in the diffuse emission.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F21D32-4912-4DE4-FD2F-9C2F51FA8411}"/>
              </a:ext>
            </a:extLst>
          </p:cNvPr>
          <p:cNvSpPr txBox="1"/>
          <p:nvPr/>
        </p:nvSpPr>
        <p:spPr>
          <a:xfrm>
            <a:off x="647812" y="1075844"/>
            <a:ext cx="3285219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DC Model (Diffusion + Convection)</a:t>
            </a:r>
            <a:endParaRPr lang="en-US" altLang="zh-CN" sz="1400" dirty="0"/>
          </a:p>
          <a:p>
            <a:r>
              <a:rPr lang="en-US" altLang="zh-CN" sz="1400" dirty="0"/>
              <a:t>DR Model (Diffusion + Reacceleration)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5E9786-96DD-CDD8-3860-C3EE11E62478}"/>
              </a:ext>
            </a:extLst>
          </p:cNvPr>
          <p:cNvSpPr txBox="1"/>
          <p:nvPr/>
        </p:nvSpPr>
        <p:spPr>
          <a:xfrm>
            <a:off x="329701" y="4217726"/>
            <a:ext cx="3546954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Model-predicted spectra Vs the measurements.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F20393C-9A0E-4CCB-8D1B-6E7EE94F71E5}"/>
              </a:ext>
            </a:extLst>
          </p:cNvPr>
          <p:cNvSpPr txBox="1"/>
          <p:nvPr/>
        </p:nvSpPr>
        <p:spPr>
          <a:xfrm>
            <a:off x="5257558" y="4228439"/>
            <a:ext cx="6096000" cy="49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Wide-band spectra of diffuse γ-ray emission for the DC propagation model, assuming an extra component with an ECPL spectrum</a:t>
            </a:r>
            <a:endParaRPr lang="zh-CN" altLang="en-US" sz="140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7337567" y="928173"/>
            <a:ext cx="3872104" cy="5554604"/>
            <a:chOff x="11555" y="1462"/>
            <a:chExt cx="6098" cy="8747"/>
          </a:xfrm>
        </p:grpSpPr>
        <p:grpSp>
          <p:nvGrpSpPr>
            <p:cNvPr id="5" name="组合 4"/>
            <p:cNvGrpSpPr/>
            <p:nvPr/>
          </p:nvGrpSpPr>
          <p:grpSpPr>
            <a:xfrm>
              <a:off x="11555" y="1462"/>
              <a:ext cx="6038" cy="4347"/>
              <a:chOff x="726" y="1938"/>
              <a:chExt cx="8370" cy="6080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726" y="1939"/>
                <a:ext cx="8370" cy="6079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875" y="1938"/>
                <a:ext cx="4075" cy="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Inner</a:t>
                </a:r>
                <a:r>
                  <a:rPr kumimoji="1" lang="zh-CN" altLang="en-US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Galaxy</a:t>
                </a:r>
                <a:endParaRPr kumimoji="1" lang="zh-CN" altLang="en-US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1556" y="5914"/>
              <a:ext cx="6097" cy="4295"/>
              <a:chOff x="11267" y="3354"/>
              <a:chExt cx="6435" cy="4627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11267" y="3354"/>
                <a:ext cx="6435" cy="4627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447" y="3354"/>
                <a:ext cx="4075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Outer</a:t>
                </a:r>
                <a:r>
                  <a:rPr kumimoji="1" lang="zh-CN" altLang="en-US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 </a:t>
                </a:r>
                <a:r>
                  <a:rPr kumimoji="1" lang="en-US" altLang="zh-CN" dirty="0">
                    <a:latin typeface="Times New Roman" panose="02020603050405020304" pitchFamily="16" charset="0"/>
                    <a:cs typeface="Times New Roman" panose="02020603050405020304" pitchFamily="16" charset="0"/>
                  </a:rPr>
                  <a:t>Galaxy</a:t>
                </a:r>
                <a:endParaRPr kumimoji="1" lang="zh-CN" altLang="en-US" dirty="0">
                  <a:latin typeface="Times New Roman" panose="02020603050405020304" pitchFamily="16" charset="0"/>
                  <a:cs typeface="Times New Roman" panose="02020603050405020304" pitchFamily="16" charset="0"/>
                </a:endParaRPr>
              </a:p>
            </p:txBody>
          </p:sp>
        </p:grpSp>
      </p:grpSp>
      <p:sp>
        <p:nvSpPr>
          <p:cNvPr id="30727" name="文本框 278531"/>
          <p:cNvSpPr txBox="1"/>
          <p:nvPr>
            <p:custDataLst>
              <p:tags r:id="rId1"/>
            </p:custDataLst>
          </p:nvPr>
        </p:nvSpPr>
        <p:spPr>
          <a:xfrm>
            <a:off x="7086066" y="6549455"/>
            <a:ext cx="4249420" cy="339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800" b="1" dirty="0">
                <a:latin typeface="Trebuchet MS" panose="020B0603020202020204" pitchFamily="34" charset="0"/>
                <a:ea typeface="黑体" panose="02010609060101010101" pitchFamily="2" charset="-122"/>
              </a:rPr>
              <a:t>He + (2025, ApJ); Kaci + (2024, ApJ)</a:t>
            </a:r>
          </a:p>
        </p:txBody>
      </p:sp>
      <p:grpSp>
        <p:nvGrpSpPr>
          <p:cNvPr id="36" name="组合 35"/>
          <p:cNvGrpSpPr/>
          <p:nvPr>
            <p:custDataLst>
              <p:tags r:id="rId2"/>
            </p:custDataLst>
          </p:nvPr>
        </p:nvGrpSpPr>
        <p:grpSpPr>
          <a:xfrm>
            <a:off x="1910721" y="785489"/>
            <a:ext cx="4258969" cy="3483582"/>
            <a:chOff x="11494" y="2639"/>
            <a:chExt cx="5472" cy="4853"/>
          </a:xfrm>
        </p:grpSpPr>
        <p:cxnSp>
          <p:nvCxnSpPr>
            <p:cNvPr id="23" name="直接箭头连接符 22"/>
            <p:cNvCxnSpPr/>
            <p:nvPr>
              <p:custDataLst>
                <p:tags r:id="rId4"/>
              </p:custDataLst>
            </p:nvPr>
          </p:nvCxnSpPr>
          <p:spPr>
            <a:xfrm flipV="1">
              <a:off x="12191" y="6859"/>
              <a:ext cx="4569" cy="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>
              <p:custDataLst>
                <p:tags r:id="rId5"/>
              </p:custDataLst>
            </p:nvPr>
          </p:nvCxnSpPr>
          <p:spPr>
            <a:xfrm flipV="1">
              <a:off x="12153" y="3032"/>
              <a:ext cx="0" cy="389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2649" y="4678"/>
              <a:ext cx="3517" cy="2170"/>
            </a:xfrm>
            <a:custGeom>
              <a:avLst/>
              <a:gdLst>
                <a:gd name="connisteX0" fmla="*/ 0 w 2253615"/>
                <a:gd name="connsiteY0" fmla="*/ 1377983 h 1377983"/>
                <a:gd name="connisteX1" fmla="*/ 86360 w 2253615"/>
                <a:gd name="connsiteY1" fmla="*/ 577883 h 1377983"/>
                <a:gd name="connisteX2" fmla="*/ 443865 w 2253615"/>
                <a:gd name="connsiteY2" fmla="*/ 134653 h 1377983"/>
                <a:gd name="connisteX3" fmla="*/ 751205 w 2253615"/>
                <a:gd name="connsiteY3" fmla="*/ 36228 h 1377983"/>
                <a:gd name="connisteX4" fmla="*/ 1416685 w 2253615"/>
                <a:gd name="connsiteY4" fmla="*/ 553118 h 1377983"/>
                <a:gd name="connisteX5" fmla="*/ 2253615 w 2253615"/>
                <a:gd name="connsiteY5" fmla="*/ 1193833 h 137798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2253615" h="1377983">
                  <a:moveTo>
                    <a:pt x="0" y="1377983"/>
                  </a:moveTo>
                  <a:cubicBezTo>
                    <a:pt x="10160" y="1226853"/>
                    <a:pt x="-2540" y="826803"/>
                    <a:pt x="86360" y="577883"/>
                  </a:cubicBezTo>
                  <a:cubicBezTo>
                    <a:pt x="175260" y="328963"/>
                    <a:pt x="311150" y="243238"/>
                    <a:pt x="443865" y="134653"/>
                  </a:cubicBezTo>
                  <a:cubicBezTo>
                    <a:pt x="576580" y="26068"/>
                    <a:pt x="556895" y="-47592"/>
                    <a:pt x="751205" y="36228"/>
                  </a:cubicBezTo>
                  <a:cubicBezTo>
                    <a:pt x="945515" y="120048"/>
                    <a:pt x="1116330" y="321343"/>
                    <a:pt x="1416685" y="553118"/>
                  </a:cubicBezTo>
                  <a:cubicBezTo>
                    <a:pt x="1717040" y="784893"/>
                    <a:pt x="2099310" y="1075723"/>
                    <a:pt x="2253615" y="1193833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>
              <p:custDataLst>
                <p:tags r:id="rId7"/>
              </p:custDataLst>
            </p:nvPr>
          </p:nvCxnSpPr>
          <p:spPr>
            <a:xfrm>
              <a:off x="12437" y="3599"/>
              <a:ext cx="3788" cy="3031"/>
            </a:xfrm>
            <a:prstGeom prst="line">
              <a:avLst/>
            </a:prstGeom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8"/>
              </p:custDataLst>
            </p:nvPr>
          </p:nvSpPr>
          <p:spPr>
            <a:xfrm>
              <a:off x="13924" y="3734"/>
              <a:ext cx="2779" cy="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Intrinsic </a:t>
              </a:r>
              <a:r>
                <a:rPr kumimoji="1" lang="en-US" sz="20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flux distribution</a:t>
              </a:r>
            </a:p>
          </p:txBody>
        </p:sp>
        <p:sp>
          <p:nvSpPr>
            <p:cNvPr id="31" name="椭圆 30"/>
            <p:cNvSpPr/>
            <p:nvPr>
              <p:custDataLst>
                <p:tags r:id="rId9"/>
              </p:custDataLst>
            </p:nvPr>
          </p:nvSpPr>
          <p:spPr>
            <a:xfrm rot="17520000">
              <a:off x="11656" y="4323"/>
              <a:ext cx="1956" cy="1015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278531"/>
            <p:cNvSpPr txBox="1"/>
            <p:nvPr>
              <p:custDataLst>
                <p:tags r:id="rId10"/>
              </p:custDataLst>
            </p:nvPr>
          </p:nvSpPr>
          <p:spPr>
            <a:xfrm>
              <a:off x="15722" y="6979"/>
              <a:ext cx="1244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2" charset="-122"/>
                </a:rPr>
                <a:t>Flux</a:t>
              </a:r>
            </a:p>
          </p:txBody>
        </p:sp>
        <p:sp>
          <p:nvSpPr>
            <p:cNvPr id="35" name="文本框 278531"/>
            <p:cNvSpPr txBox="1"/>
            <p:nvPr>
              <p:custDataLst>
                <p:tags r:id="rId11"/>
              </p:custDataLst>
            </p:nvPr>
          </p:nvSpPr>
          <p:spPr>
            <a:xfrm rot="16200000">
              <a:off x="10773" y="3360"/>
              <a:ext cx="1915" cy="4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2" charset="-122"/>
                </a:rPr>
                <a:t>Number</a:t>
              </a:r>
            </a:p>
          </p:txBody>
        </p:sp>
      </p:grp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3067715" y="2826820"/>
            <a:ext cx="1764665" cy="66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solidFill>
                  <a:srgbClr val="FF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Observed </a:t>
            </a:r>
            <a:r>
              <a:rPr kumimoji="1" lang="en-US" sz="2000" dirty="0">
                <a:solidFill>
                  <a:srgbClr val="FF000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flux distribution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90613" y="40232"/>
            <a:ext cx="8872041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Unresolved source contribution?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55066" y="5113333"/>
            <a:ext cx="6731000" cy="1684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The contribution of 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sym typeface="+mn-ea"/>
              </a:rPr>
              <a:t>unresolved sources 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is able to describe the exta component for Outer Galaxy region, while it is insufficient for Inner Galaxy region. </a:t>
            </a: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endParaRPr lang="en-US" altLang="zh-CN" sz="200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00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Additional </a:t>
            </a: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contributions from unknown mechanisms</a:t>
            </a:r>
          </a:p>
        </p:txBody>
      </p:sp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21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F4E50E-0461-7F66-DC9E-56F328A9B0FD}"/>
              </a:ext>
            </a:extLst>
          </p:cNvPr>
          <p:cNvSpPr txBox="1"/>
          <p:nvPr/>
        </p:nvSpPr>
        <p:spPr>
          <a:xfrm>
            <a:off x="873737" y="4349787"/>
            <a:ext cx="6283337" cy="6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   Derived the intrinsic flux distribution by applying the Lynden-Bell C</a:t>
            </a:r>
            <a:r>
              <a:rPr lang="en-US" altLang="zh-CN" b="1" baseline="30000" dirty="0">
                <a:solidFill>
                  <a:srgbClr val="002060"/>
                </a:solidFill>
              </a:rPr>
              <a:t>−</a:t>
            </a:r>
            <a:r>
              <a:rPr lang="en-US" altLang="zh-CN" b="1" dirty="0">
                <a:solidFill>
                  <a:srgbClr val="002060"/>
                </a:solidFill>
              </a:rPr>
              <a:t>method (a non-parametric technique)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ext Box 8"/>
          <p:cNvSpPr txBox="1"/>
          <p:nvPr>
            <p:custDataLst>
              <p:tags r:id="rId1"/>
            </p:custDataLst>
          </p:nvPr>
        </p:nvSpPr>
        <p:spPr>
          <a:xfrm>
            <a:off x="605634" y="119011"/>
            <a:ext cx="6036852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Other</a:t>
            </a:r>
            <a:r>
              <a:rPr lang="en-US" altLang="zh-CN" sz="3200" b="1" dirty="0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 interpretations</a:t>
            </a:r>
            <a:endParaRPr lang="en-US" altLang="zh-CN" sz="3200" b="1" noProof="1">
              <a:solidFill>
                <a:prstClr val="black"/>
              </a:solidFill>
              <a:ea typeface="Microsoft YaHei" panose="020B0503020204020204" pitchFamily="34" charset="-122"/>
              <a:sym typeface="Symbol" panose="05050102010706020507" charset="0"/>
            </a:endParaRPr>
          </a:p>
        </p:txBody>
      </p:sp>
      <p:sp>
        <p:nvSpPr>
          <p:cNvPr id="3686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22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5" name="文本占位符 262147"/>
          <p:cNvSpPr>
            <a:spLocks noGrp="1"/>
          </p:cNvSpPr>
          <p:nvPr/>
        </p:nvSpPr>
        <p:spPr>
          <a:xfrm>
            <a:off x="282575" y="998855"/>
            <a:ext cx="11487150" cy="5116830"/>
          </a:xfrm>
          <a:prstGeom prst="rect">
            <a:avLst/>
          </a:prstGeom>
          <a:noFill/>
          <a:ln w="9525">
            <a:noFill/>
          </a:ln>
        </p:spPr>
        <p:txBody>
          <a:bodyPr wrap="square" lIns="50799" tIns="50799" rIns="0" bIns="50799" anchor="t" anchorCtr="0"/>
          <a:lstStyle/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Various types of unresolved sources: </a:t>
            </a:r>
            <a:r>
              <a:rPr lang="en-US" altLang="zh-CN" sz="2400" b="1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pulsar halo/PWN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(Pagliaroli + 2023 Universe; Yan + 2024 Nat. Astron.; Dekker + 2024 PRD; Chen + 2024 CPC),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X-ray binaries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(Yue + 2024; Kuze + 2025), </a:t>
            </a:r>
            <a:r>
              <a:rPr lang="en-US" altLang="zh-CN" sz="2400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massive star clusters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(Menchiari + 2024) ...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Cosmic ray sea interaction with alternative propagation setup (Giacinti + 2023; Vecchiotti + 2024; De La Torre Luque + 2025)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endParaRPr lang="en-US" altLang="zh-CN" sz="2400" dirty="0">
              <a:latin typeface="Trebuchet MS" panose="020B0603020202020204" pitchFamily="34" charset="0"/>
              <a:ea typeface="黑体" panose="02010609060101010101" pitchFamily="2" charset="-122"/>
            </a:endParaRP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Time-dependent model of discrete sources (Marinos + 2024)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5" name="文本占位符 262147"/>
          <p:cNvSpPr>
            <a:spLocks noGrp="1"/>
          </p:cNvSpPr>
          <p:nvPr/>
        </p:nvSpPr>
        <p:spPr>
          <a:xfrm>
            <a:off x="259715" y="863600"/>
            <a:ext cx="7614285" cy="4968240"/>
          </a:xfrm>
          <a:prstGeom prst="rect">
            <a:avLst/>
          </a:prstGeom>
          <a:noFill/>
          <a:ln w="9525">
            <a:noFill/>
          </a:ln>
        </p:spPr>
        <p:txBody>
          <a:bodyPr wrap="square" lIns="50799" tIns="50799" rIns="0" bIns="50799" anchor="t" anchorCtr="0"/>
          <a:lstStyle/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The diffuse emission from 1 TeV to 1 PeV from the Galactic plane was observed with high significance; </a:t>
            </a: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Firstly detected in the outer Galaxy region!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A spectral break around 30 TeV is found in the inner region, with a change of indices by ~0.5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The longitude distribution deviates from gas distribution; there is possible spectral variation of the spectra across the Galactic plane</a:t>
            </a:r>
          </a:p>
          <a:p>
            <a:pPr marL="311150" indent="-311150" defTabSz="414655" hangingPunct="0">
              <a:lnSpc>
                <a:spcPct val="100000"/>
              </a:lnSpc>
              <a:spcBef>
                <a:spcPts val="200"/>
              </a:spcBef>
              <a:buClrTx/>
              <a:buFont typeface="Wingdings" panose="05000000000000000000" charset="0"/>
              <a:buChar char="Ø"/>
            </a:pPr>
            <a:r>
              <a:rPr lang="en-US" altLang="zh-CN" sz="2400" dirty="0">
                <a:latin typeface="Trebuchet MS" panose="020B0603020202020204" pitchFamily="34" charset="0"/>
                <a:ea typeface="黑体" panose="02010609060101010101" pitchFamily="2" charset="-122"/>
              </a:rPr>
              <a:t>Together with Fermi-LAT, the wide-band data show excesses from several GeV to 10s TeV compared with a traditional CR propagation model, which could be explained by a population of unresolved sources (pulsar halos or secondary interaction at source)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8962047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Summary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25" y="774065"/>
            <a:ext cx="3848100" cy="5742305"/>
          </a:xfrm>
          <a:prstGeom prst="rect">
            <a:avLst/>
          </a:prstGeom>
        </p:spPr>
      </p:pic>
      <p:sp>
        <p:nvSpPr>
          <p:cNvPr id="40961" name="TextBox 3"/>
          <p:cNvSpPr txBox="1"/>
          <p:nvPr>
            <p:custDataLst>
              <p:tags r:id="rId1"/>
            </p:custDataLst>
          </p:nvPr>
        </p:nvSpPr>
        <p:spPr>
          <a:xfrm>
            <a:off x="1154430" y="5768975"/>
            <a:ext cx="5406390" cy="863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Thank you!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>
            <p:custDataLst>
              <p:tags r:id="rId1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Caveat: no distinct definition between sources and diffuse </a:t>
            </a:r>
          </a:p>
        </p:txBody>
      </p:sp>
      <p:pic>
        <p:nvPicPr>
          <p:cNvPr id="5" name="图片 4" descr="无标题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25" y="1400810"/>
            <a:ext cx="10245725" cy="32810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053465" y="778510"/>
            <a:ext cx="101650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Truly diffuse             large extended source         pointlike sources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(adequate prop.)            (non-adequate prop.)      (freshly accelerated)</a:t>
            </a:r>
          </a:p>
        </p:txBody>
      </p:sp>
      <p:pic>
        <p:nvPicPr>
          <p:cNvPr id="7" name="图片 6" descr="无标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895" y="4599305"/>
            <a:ext cx="4201160" cy="1922145"/>
          </a:xfrm>
          <a:prstGeom prst="rect">
            <a:avLst/>
          </a:prstGeom>
        </p:spPr>
      </p:pic>
      <p:pic>
        <p:nvPicPr>
          <p:cNvPr id="8" name="图片 7" descr="无标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090" y="4644390"/>
            <a:ext cx="4201160" cy="192214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9686290" y="5971540"/>
            <a:ext cx="1315085" cy="24765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906895" y="5971540"/>
            <a:ext cx="1270000" cy="15748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690870" y="5454015"/>
            <a:ext cx="736600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Trebuchet MS" panose="020B0603020202020204" pitchFamily="34" charset="0"/>
                <a:cs typeface="Trebuchet MS" panose="020B0603020202020204" pitchFamily="34" charset="0"/>
              </a:rPr>
              <a:t>VS.</a:t>
            </a:r>
            <a:endParaRPr kumimoji="1" lang="en-US" sz="20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12" name="文本框 278531"/>
          <p:cNvSpPr txBox="1"/>
          <p:nvPr>
            <p:custDataLst>
              <p:tags r:id="rId4"/>
            </p:custDataLst>
          </p:nvPr>
        </p:nvSpPr>
        <p:spPr>
          <a:xfrm>
            <a:off x="9741243" y="5092065"/>
            <a:ext cx="2292985" cy="339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1800" b="1" dirty="0"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Chen + (2024, CPC)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1295" y="1043940"/>
            <a:ext cx="4758690" cy="4604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010" y="1051560"/>
            <a:ext cx="3556635" cy="2377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33010" y="3429000"/>
            <a:ext cx="7040245" cy="23964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645" y="1051560"/>
            <a:ext cx="3482975" cy="2377440"/>
          </a:xfrm>
          <a:prstGeom prst="rect">
            <a:avLst/>
          </a:prstGeom>
        </p:spPr>
      </p:pic>
      <p:sp>
        <p:nvSpPr>
          <p:cNvPr id="18" name="矩形 35844"/>
          <p:cNvSpPr/>
          <p:nvPr/>
        </p:nvSpPr>
        <p:spPr>
          <a:xfrm>
            <a:off x="6141085" y="6083935"/>
            <a:ext cx="5189855" cy="5727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no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Nie + ApJ (2024); He + ApJ (2024); </a:t>
            </a:r>
          </a:p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Yang </a:t>
            </a:r>
            <a:r>
              <a:rPr lang="en-US" altLang="zh-CN" sz="1800" b="1">
                <a:solidFill>
                  <a:schemeClr val="tx1"/>
                </a:solidFill>
                <a:latin typeface="Times New Roman" panose="02020603050405020304" pitchFamily="16" charset="0"/>
                <a:ea typeface="仿宋_GB2312" pitchFamily="49" charset="-122"/>
                <a:cs typeface="Times New Roman" panose="02020603050405020304" pitchFamily="16" charset="0"/>
                <a:sym typeface="+mn-ea"/>
              </a:rPr>
              <a:t>&amp;</a:t>
            </a: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 Aharonian </a:t>
            </a: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(2024); Ambrosone + (2025)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Confinement and interaction around sources</a:t>
            </a:r>
          </a:p>
        </p:txBody>
      </p:sp>
      <p:sp>
        <p:nvSpPr>
          <p:cNvPr id="28674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76138"/>
          <p:cNvSpPr/>
          <p:nvPr/>
        </p:nvSpPr>
        <p:spPr>
          <a:xfrm>
            <a:off x="155575" y="5768975"/>
            <a:ext cx="5177790" cy="60515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08688"/>
            </a:prstShdw>
          </a:effectLst>
        </p:spPr>
        <p:txBody>
          <a:bodyPr wrap="square" anchor="t" anchorCtr="0">
            <a:spAutoFit/>
          </a:bodyPr>
          <a:lstStyle/>
          <a:p>
            <a:pPr algn="l">
              <a:buClr>
                <a:schemeClr val="bg1"/>
              </a:buClr>
            </a:pPr>
            <a:r>
              <a:rPr lang="en-US" sz="18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Cygnus bubble: super accelerator as extended as 10 degrees </a:t>
            </a:r>
            <a:r>
              <a:rPr lang="en-US" altLang="zh-CN" sz="18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(LHAASO 2024, Sci. Bull.)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27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>
            <p:custDataLst>
              <p:tags r:id="rId1"/>
            </p:custDataLst>
          </p:nvPr>
        </p:nvSpPr>
        <p:spPr>
          <a:xfrm>
            <a:off x="284163" y="161925"/>
            <a:ext cx="1164590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Symbol" panose="05050102010706020507" charset="0"/>
              </a:rPr>
              <a:t>Improved measurement is important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" y="3996690"/>
            <a:ext cx="10864215" cy="2448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" y="818515"/>
            <a:ext cx="10858500" cy="2512695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5961380" y="3331210"/>
            <a:ext cx="494665" cy="76517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5844"/>
          <p:cNvSpPr/>
          <p:nvPr/>
        </p:nvSpPr>
        <p:spPr>
          <a:xfrm>
            <a:off x="3535680" y="3564255"/>
            <a:ext cx="2343785" cy="29019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no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20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source subtraction</a:t>
            </a:r>
          </a:p>
        </p:txBody>
      </p:sp>
      <p:sp>
        <p:nvSpPr>
          <p:cNvPr id="7" name="矩形 35844"/>
          <p:cNvSpPr/>
          <p:nvPr/>
        </p:nvSpPr>
        <p:spPr>
          <a:xfrm rot="19320000">
            <a:off x="7954645" y="4923790"/>
            <a:ext cx="1828165" cy="3092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no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2400" b="1">
                <a:solidFill>
                  <a:srgbClr val="FF0000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Preliminary!</a:t>
            </a:r>
          </a:p>
        </p:txBody>
      </p:sp>
      <p:sp>
        <p:nvSpPr>
          <p:cNvPr id="8" name="矩形 35844"/>
          <p:cNvSpPr/>
          <p:nvPr/>
        </p:nvSpPr>
        <p:spPr>
          <a:xfrm rot="19320000">
            <a:off x="2418080" y="5009515"/>
            <a:ext cx="1843405" cy="3092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no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2400" b="1">
                <a:solidFill>
                  <a:srgbClr val="FF0000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Preliminary!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963" y="866775"/>
            <a:ext cx="5694362" cy="409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2"/>
          <p:cNvSpPr txBox="1"/>
          <p:nvPr/>
        </p:nvSpPr>
        <p:spPr>
          <a:xfrm>
            <a:off x="155575" y="4959350"/>
            <a:ext cx="11776075" cy="1647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Direct integral method: assuming the spatial distribution in detector coordinate is stable in a reasonably short time bin</a:t>
            </a:r>
          </a:p>
          <a:p>
            <a:pPr marL="342900" indent="-3429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</a:rPr>
              <a:t>Efficiencies do vary slightly with time, and thus a sliding window method is adopted (1_10 is used as benchmark, 1 hr step and +/-5 hr window)</a:t>
            </a:r>
          </a:p>
        </p:txBody>
      </p:sp>
      <p:pic>
        <p:nvPicPr>
          <p:cNvPr id="1946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5813" y="954088"/>
            <a:ext cx="5289550" cy="394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1171575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</a:rPr>
              <a:t>Background estimate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ext Box 8"/>
          <p:cNvSpPr txBox="1"/>
          <p:nvPr/>
        </p:nvSpPr>
        <p:spPr>
          <a:xfrm>
            <a:off x="284163" y="161925"/>
            <a:ext cx="11645900" cy="660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990" b="1" noProof="1">
                <a:solidFill>
                  <a:srgbClr val="FF0000"/>
                </a:solidFill>
                <a:latin typeface="Times New Roman" panose="02020603050405020304" pitchFamily="16" charset="0"/>
                <a:ea typeface="黑体" panose="02010609060101010101" pitchFamily="2" charset="-122"/>
                <a:cs typeface="+mn-cs"/>
                <a:sym typeface="Symbol" panose="05050102010706020507" charset="0"/>
              </a:rPr>
              <a:t>Residual source contamination</a:t>
            </a:r>
            <a:endParaRPr lang="en-US" altLang="zh-CN" sz="3990" b="1" noProof="1">
              <a:solidFill>
                <a:srgbClr val="FF0000"/>
              </a:solidFill>
              <a:latin typeface="Times New Roman" panose="02020603050405020304" pitchFamily="16" charset="0"/>
              <a:ea typeface="黑体" panose="02010609060101010101" pitchFamily="2" charset="-122"/>
              <a:sym typeface="Symbol" panose="05050102010706020507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774065"/>
            <a:ext cx="4283710" cy="5916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040" y="1268730"/>
            <a:ext cx="4994275" cy="2059305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06035" y="3789045"/>
            <a:ext cx="6651625" cy="2217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 descr="neutron-star-powered-nebulae-14-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5" y="863829"/>
            <a:ext cx="3240674" cy="23358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图片 2" descr="Egret_all_sky_gamma_ray_map_from_CGRO_spacecraf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878" y="958662"/>
            <a:ext cx="3438672" cy="2094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3" descr="R8000003-Cos-B_gamma-ray_map_of_the_band_of_the_Milky_Wa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87" y="953835"/>
            <a:ext cx="3273829" cy="210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5" descr="fermi-gamma-ray-space-telescope-sky-map-nasadoefermi-lat-collaborationscience-photo-librar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58" y="3879030"/>
            <a:ext cx="4180526" cy="21847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文本框 217093"/>
          <p:cNvSpPr txBox="1"/>
          <p:nvPr/>
        </p:nvSpPr>
        <p:spPr>
          <a:xfrm>
            <a:off x="4700907" y="953835"/>
            <a:ext cx="923925" cy="3762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v-SE" sz="2000" dirty="0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COS-B</a:t>
            </a:r>
          </a:p>
        </p:txBody>
      </p:sp>
      <p:sp>
        <p:nvSpPr>
          <p:cNvPr id="12294" name="文本框 7"/>
          <p:cNvSpPr txBox="1"/>
          <p:nvPr/>
        </p:nvSpPr>
        <p:spPr>
          <a:xfrm>
            <a:off x="245610" y="3879030"/>
            <a:ext cx="990066" cy="378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v-SE" sz="2000" dirty="0">
                <a:solidFill>
                  <a:schemeClr val="bg1"/>
                </a:solidFill>
                <a:latin typeface="Trebuchet MS" panose="020B0603020202020204" pitchFamily="34" charset="0"/>
                <a:ea typeface="宋体" panose="02010600030101010101" pitchFamily="2" charset="-122"/>
              </a:rPr>
              <a:t>Fermi</a:t>
            </a:r>
          </a:p>
        </p:txBody>
      </p:sp>
      <p:sp>
        <p:nvSpPr>
          <p:cNvPr id="14348" name="Text Box 8"/>
          <p:cNvSpPr txBox="1"/>
          <p:nvPr/>
        </p:nvSpPr>
        <p:spPr>
          <a:xfrm>
            <a:off x="245610" y="112712"/>
            <a:ext cx="8640576" cy="49308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Diffuse γ-ray observations from space (&lt;TeV)</a:t>
            </a:r>
          </a:p>
        </p:txBody>
      </p:sp>
      <p:sp>
        <p:nvSpPr>
          <p:cNvPr id="12296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6996123-7F2A-D4E7-ABCE-571B8818F113}"/>
              </a:ext>
            </a:extLst>
          </p:cNvPr>
          <p:cNvSpPr txBox="1"/>
          <p:nvPr/>
        </p:nvSpPr>
        <p:spPr>
          <a:xfrm>
            <a:off x="4670007" y="3278497"/>
            <a:ext cx="7290486" cy="305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/>
              <a:t>OSO-3​ made the first detection of Galactic gamma-ray emission, revealing signal from the inner Galaxy </a:t>
            </a:r>
          </a:p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rgbClr val="0070C0"/>
                </a:solidFill>
              </a:rPr>
              <a:t>COS-B, through its survey of the Galactic plane above 100 MeV, provided the breakthrough data, allowing us to test early diffuse models</a:t>
            </a:r>
          </a:p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/>
              <a:t>EGRET​  followed, delivering high-quality all-sky data up to 10GeV, stimulating more detailed and advanced modeling</a:t>
            </a:r>
          </a:p>
          <a:p>
            <a:pPr marL="342900" indent="-342900">
              <a:lnSpc>
                <a:spcPct val="12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rgbClr val="0070C0"/>
                </a:solidFill>
              </a:rPr>
              <a:t>Fermi-LAT improved sensitivity by an order of magnitude, giving us an unprecedented view from 30 MeV to several hundred GeV.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35844"/>
          <p:cNvSpPr/>
          <p:nvPr/>
        </p:nvSpPr>
        <p:spPr>
          <a:xfrm>
            <a:off x="7823835" y="5660390"/>
            <a:ext cx="3094355" cy="27686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25&lt;l&lt;100, -5&lt;b&lt;5, no mask</a:t>
            </a:r>
            <a:endParaRPr lang="en-US" altLang="zh-CN" sz="1800" b="1">
              <a:solidFill>
                <a:schemeClr val="tx1"/>
              </a:solidFill>
              <a:latin typeface="Trebuchet MS" panose="020B0603020202020204" pitchFamily="34" charset="0"/>
              <a:ea typeface="仿宋_GB2312" pitchFamily="49" charset="-122"/>
            </a:endParaRPr>
          </a:p>
        </p:txBody>
      </p:sp>
      <p:pic>
        <p:nvPicPr>
          <p:cNvPr id="2" name="图片 1" descr="mmexport17425580036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55" y="1123950"/>
            <a:ext cx="5831840" cy="4354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" y="1323340"/>
            <a:ext cx="4900295" cy="4800600"/>
          </a:xfrm>
          <a:prstGeom prst="rect">
            <a:avLst/>
          </a:prstGeom>
        </p:spPr>
      </p:pic>
      <p:sp>
        <p:nvSpPr>
          <p:cNvPr id="5" name="矩形 35844"/>
          <p:cNvSpPr/>
          <p:nvPr/>
        </p:nvSpPr>
        <p:spPr>
          <a:xfrm>
            <a:off x="1161415" y="6240145"/>
            <a:ext cx="4109085" cy="27686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sym typeface="+mn-ea"/>
              </a:rPr>
              <a:t>Fig. 17 of Ackermann et al. (2012)</a:t>
            </a:r>
            <a:endParaRPr lang="en-US" altLang="zh-CN" sz="1800" b="1">
              <a:solidFill>
                <a:schemeClr val="tx1"/>
              </a:solidFill>
              <a:latin typeface="Trebuchet MS" panose="020B0603020202020204" pitchFamily="34" charset="0"/>
              <a:ea typeface="仿宋_GB2312" pitchFamily="49" charset="-122"/>
            </a:endParaRPr>
          </a:p>
        </p:txBody>
      </p:sp>
      <p:sp>
        <p:nvSpPr>
          <p:cNvPr id="6" name="矩形 35844"/>
          <p:cNvSpPr/>
          <p:nvPr/>
        </p:nvSpPr>
        <p:spPr>
          <a:xfrm>
            <a:off x="7320280" y="1483995"/>
            <a:ext cx="1068070" cy="2044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40639" bIns="0" anchor="t" anchorCtr="0">
            <a:no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2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  <a:cs typeface="Trebuchet MS" panose="020B0603020202020204" pitchFamily="34" charset="0"/>
              </a:rPr>
              <a:t>This analysis</a:t>
            </a:r>
          </a:p>
        </p:txBody>
      </p:sp>
      <p:sp>
        <p:nvSpPr>
          <p:cNvPr id="9" name="矩形 35844"/>
          <p:cNvSpPr/>
          <p:nvPr/>
        </p:nvSpPr>
        <p:spPr>
          <a:xfrm>
            <a:off x="560705" y="179070"/>
            <a:ext cx="5345430" cy="10280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t" anchorCtr="0">
            <a:spAutoFit/>
          </a:bodyPr>
          <a:lstStyle/>
          <a:p>
            <a:pPr marL="40005">
              <a:buClr>
                <a:schemeClr val="tx1"/>
              </a:buClr>
            </a:pPr>
            <a:r>
              <a:rPr lang="en-US" altLang="zh-CN" sz="1800" b="1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At 100 GeV, the data is about 4e-3, when subtracting sources (yellow) and IGRB (brown), the result is about 3e-4, which is about 2 times of the GDE model (blue) of 1.5e-3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93" y="843398"/>
            <a:ext cx="4410294" cy="2701935"/>
          </a:xfrm>
          <a:prstGeom prst="rect">
            <a:avLst/>
          </a:prstGeom>
        </p:spPr>
      </p:pic>
      <p:pic>
        <p:nvPicPr>
          <p:cNvPr id="1536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673" y="813247"/>
            <a:ext cx="3886835" cy="2799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32" y="955008"/>
            <a:ext cx="3002679" cy="2456970"/>
          </a:xfrm>
          <a:prstGeom prst="rect">
            <a:avLst/>
          </a:prstGeom>
        </p:spPr>
      </p:pic>
      <p:sp>
        <p:nvSpPr>
          <p:cNvPr id="13314" name="灯片编号占位符 1"/>
          <p:cNvSpPr txBox="1">
            <a:spLocks noGrp="1"/>
          </p:cNvSpPr>
          <p:nvPr/>
        </p:nvSpPr>
        <p:spPr>
          <a:xfrm>
            <a:off x="11879346" y="6427121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4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8" name="Text Box 8"/>
          <p:cNvSpPr txBox="1"/>
          <p:nvPr/>
        </p:nvSpPr>
        <p:spPr>
          <a:xfrm>
            <a:off x="0" y="163186"/>
            <a:ext cx="9772101" cy="49308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VHE diffuse measurement on ground </a:t>
            </a:r>
            <a:r>
              <a:rPr lang="zh-CN" altLang="en-US" sz="28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（</a:t>
            </a:r>
            <a:r>
              <a:rPr lang="en-US" altLang="zh-CN" sz="28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key role &gt;TeV)</a:t>
            </a:r>
          </a:p>
        </p:txBody>
      </p:sp>
      <p:sp>
        <p:nvSpPr>
          <p:cNvPr id="13318" name="文本框 278531"/>
          <p:cNvSpPr txBox="1"/>
          <p:nvPr/>
        </p:nvSpPr>
        <p:spPr>
          <a:xfrm>
            <a:off x="965658" y="2351851"/>
            <a:ext cx="172243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Milagro (2008)</a:t>
            </a:r>
          </a:p>
        </p:txBody>
      </p:sp>
      <p:sp>
        <p:nvSpPr>
          <p:cNvPr id="14342" name="文本框 278531"/>
          <p:cNvSpPr txBox="1"/>
          <p:nvPr>
            <p:custDataLst>
              <p:tags r:id="rId1"/>
            </p:custDataLst>
          </p:nvPr>
        </p:nvSpPr>
        <p:spPr>
          <a:xfrm>
            <a:off x="4796927" y="2618946"/>
            <a:ext cx="15716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HESS (2014)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036" y="1129951"/>
            <a:ext cx="1285875" cy="219075"/>
          </a:xfrm>
          <a:prstGeom prst="rect">
            <a:avLst/>
          </a:prstGeom>
        </p:spPr>
      </p:pic>
      <p:sp>
        <p:nvSpPr>
          <p:cNvPr id="15364" name="文本框 278531"/>
          <p:cNvSpPr txBox="1"/>
          <p:nvPr/>
        </p:nvSpPr>
        <p:spPr>
          <a:xfrm>
            <a:off x="8706174" y="1931391"/>
            <a:ext cx="21542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ARGO-YBJ (2015)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84" y="3612962"/>
            <a:ext cx="4743450" cy="2466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142" y="3771200"/>
            <a:ext cx="6045160" cy="2484211"/>
          </a:xfrm>
          <a:prstGeom prst="rect">
            <a:avLst/>
          </a:prstGeom>
        </p:spPr>
      </p:pic>
      <p:sp>
        <p:nvSpPr>
          <p:cNvPr id="8" name="文本框 278531"/>
          <p:cNvSpPr txBox="1"/>
          <p:nvPr/>
        </p:nvSpPr>
        <p:spPr>
          <a:xfrm>
            <a:off x="7795652" y="3541602"/>
            <a:ext cx="16922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HAWC (2024)</a:t>
            </a:r>
          </a:p>
        </p:txBody>
      </p:sp>
      <p:sp>
        <p:nvSpPr>
          <p:cNvPr id="16389" name="文本框 278531"/>
          <p:cNvSpPr txBox="1"/>
          <p:nvPr/>
        </p:nvSpPr>
        <p:spPr>
          <a:xfrm>
            <a:off x="2931500" y="3711977"/>
            <a:ext cx="20177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</a:pP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Tibet-AS</a:t>
            </a:r>
            <a:r>
              <a:rPr lang="zh-CN" altLang="zh-CN" sz="2000" dirty="0">
                <a:latin typeface="Times New Roman" panose="02020603050405020304" pitchFamily="16" charset="0"/>
                <a:ea typeface="微软雅黑" panose="020B0503020204020204" charset="-122"/>
              </a:rPr>
              <a:t>γ</a:t>
            </a:r>
            <a:r>
              <a:rPr lang="en-US" altLang="zh-CN" sz="2000" dirty="0">
                <a:latin typeface="Trebuchet MS" panose="020B0603020202020204" pitchFamily="34" charset="0"/>
                <a:ea typeface="黑体" panose="02010609060101010101" pitchFamily="2" charset="-122"/>
              </a:rPr>
              <a:t> (2021)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FEF8B8-AF3E-E84B-4996-7CBB801C4C3F}"/>
              </a:ext>
            </a:extLst>
          </p:cNvPr>
          <p:cNvSpPr txBox="1"/>
          <p:nvPr/>
        </p:nvSpPr>
        <p:spPr>
          <a:xfrm>
            <a:off x="372597" y="6267114"/>
            <a:ext cx="1144680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Ground-based experiments measured gamma-ray emission in the inner Galactic direction, covering energies from sub-TeV to sub-</a:t>
            </a:r>
            <a:r>
              <a:rPr lang="en-US" altLang="zh-CN" dirty="0" err="1"/>
              <a:t>PeV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5646" y="1341462"/>
            <a:ext cx="4494818" cy="34624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11021" y="1368922"/>
            <a:ext cx="4423137" cy="3407486"/>
          </a:xfrm>
          <a:prstGeom prst="rect">
            <a:avLst/>
          </a:prstGeom>
        </p:spPr>
      </p:pic>
      <p:sp>
        <p:nvSpPr>
          <p:cNvPr id="14348" name="Text Box 8"/>
          <p:cNvSpPr txBox="1"/>
          <p:nvPr/>
        </p:nvSpPr>
        <p:spPr>
          <a:xfrm>
            <a:off x="245610" y="153584"/>
            <a:ext cx="9045603" cy="49308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800" b="1" noProof="1">
                <a:solidFill>
                  <a:prstClr val="black"/>
                </a:solidFill>
                <a:ea typeface="Microsoft YaHei" panose="020B0503020204020204" pitchFamily="34" charset="-122"/>
                <a:sym typeface="Symbol" panose="05050102010706020507" charset="0"/>
              </a:rPr>
              <a:t>Wide-energy-band diffuse emission measurements</a:t>
            </a:r>
          </a:p>
        </p:txBody>
      </p:sp>
      <p:sp>
        <p:nvSpPr>
          <p:cNvPr id="15362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5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B1C67C-F5F1-2DEF-A242-D50A53FDE6C1}"/>
              </a:ext>
            </a:extLst>
          </p:cNvPr>
          <p:cNvSpPr txBox="1"/>
          <p:nvPr/>
        </p:nvSpPr>
        <p:spPr>
          <a:xfrm>
            <a:off x="245610" y="5094111"/>
            <a:ext cx="11835265" cy="178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Combining these space and ground experiments gives us wide-energy-band diffuse measurements, which allow for combined fitting of multiple mechanisms.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sz="2000" dirty="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2" charset="-122"/>
              <a:cs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Above the TeV range, however, both the energy and sky coverage are quite limited, especially in the outer Galactic plane, where we only have upper limits.</a:t>
            </a:r>
          </a:p>
          <a:p>
            <a:endParaRPr lang="zh-CN" altLang="en-US" dirty="0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207C0560-99A2-F763-119E-7345111FD7AB}"/>
              </a:ext>
            </a:extLst>
          </p:cNvPr>
          <p:cNvSpPr txBox="1"/>
          <p:nvPr/>
        </p:nvSpPr>
        <p:spPr>
          <a:xfrm>
            <a:off x="-339429" y="811259"/>
            <a:ext cx="3060204" cy="378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noProof="1">
                <a:solidFill>
                  <a:srgbClr val="002060"/>
                </a:solidFill>
                <a:ea typeface="Microsoft YaHei" panose="020B0503020204020204" pitchFamily="34" charset="-122"/>
                <a:sym typeface="Symbol" panose="05050102010706020507" charset="0"/>
              </a:rPr>
              <a:t>Before LHAASO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B1DC88-26D1-8E7E-A02C-3A70D8313889}"/>
              </a:ext>
            </a:extLst>
          </p:cNvPr>
          <p:cNvSpPr txBox="1"/>
          <p:nvPr/>
        </p:nvSpPr>
        <p:spPr>
          <a:xfrm>
            <a:off x="1685706" y="1413921"/>
            <a:ext cx="2405079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Inner Galactic plane</a:t>
            </a:r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D86F56-C34F-776F-8EFE-86372C238E46}"/>
              </a:ext>
            </a:extLst>
          </p:cNvPr>
          <p:cNvSpPr txBox="1"/>
          <p:nvPr/>
        </p:nvSpPr>
        <p:spPr>
          <a:xfrm>
            <a:off x="7221075" y="1448868"/>
            <a:ext cx="2855109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Outer Galactic region</a:t>
            </a:r>
          </a:p>
        </p:txBody>
      </p:sp>
    </p:spTree>
    <p:custDataLst>
      <p:tags r:id="rId1"/>
    </p:custDataLst>
  </p:cSld>
  <p:clrMapOvr>
    <a:masterClrMapping/>
  </p:clrMapOvr>
  <p:transition advTm="14682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文本框 3"/>
          <p:cNvSpPr txBox="1"/>
          <p:nvPr>
            <p:custDataLst>
              <p:tags r:id="rId1"/>
            </p:custDataLst>
          </p:nvPr>
        </p:nvSpPr>
        <p:spPr>
          <a:xfrm>
            <a:off x="351790" y="4508500"/>
            <a:ext cx="11534140" cy="2146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Haizi mountain, Sichuan, China, 4410 m above the sea level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LHAASO uses hybrid detector arrays: the square kilometer array (KM2A), the water Cherenkov detector array (WCDA), and the wide field-of-view Cherenkov telescope array (WFCTA)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</a:rPr>
              <a:t>We have been in full operation since July 2021.</a:t>
            </a:r>
          </a:p>
        </p:txBody>
      </p:sp>
      <p:sp>
        <p:nvSpPr>
          <p:cNvPr id="2" name="Text Box 5"/>
          <p:cNvSpPr txBox="1"/>
          <p:nvPr>
            <p:custDataLst>
              <p:tags r:id="rId2"/>
            </p:custDataLst>
          </p:nvPr>
        </p:nvSpPr>
        <p:spPr>
          <a:xfrm>
            <a:off x="263525" y="191770"/>
            <a:ext cx="9072691" cy="4358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Large High Altitude Air Shower Observatory——LHAASO</a:t>
            </a:r>
          </a:p>
        </p:txBody>
      </p:sp>
      <p:pic>
        <p:nvPicPr>
          <p:cNvPr id="19459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490" y="1043940"/>
            <a:ext cx="6555740" cy="3153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5147548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6230" y="1089025"/>
            <a:ext cx="5419725" cy="3065780"/>
          </a:xfrm>
          <a:prstGeom prst="rect">
            <a:avLst/>
          </a:prstGeom>
        </p:spPr>
      </p:pic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908050" y="908832"/>
            <a:ext cx="10493375" cy="5624513"/>
          </a:xfrm>
        </p:spPr>
      </p:pic>
      <p:pic>
        <p:nvPicPr>
          <p:cNvPr id="21508" name="图片 74820" descr="easani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981393"/>
            <a:ext cx="2884487" cy="319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矩形 121866"/>
          <p:cNvSpPr/>
          <p:nvPr/>
        </p:nvSpPr>
        <p:spPr>
          <a:xfrm>
            <a:off x="2270745" y="4239054"/>
            <a:ext cx="304165" cy="1917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0" tIns="0" rIns="40639" bIns="0" anchor="t" anchorCtr="0"/>
          <a:lstStyle/>
          <a:p>
            <a:pPr marL="40005"/>
            <a:r>
              <a:rPr lang="en-US" altLang="zh-CN" sz="1400" dirty="0">
                <a:solidFill>
                  <a:schemeClr val="tx1"/>
                </a:solidFill>
                <a:latin typeface="Trebuchet MS" panose="020B0603020202020204" pitchFamily="34" charset="0"/>
                <a:ea typeface="仿宋_GB2312" pitchFamily="49" charset="-122"/>
              </a:rPr>
              <a:t>18</a:t>
            </a:r>
          </a:p>
        </p:txBody>
      </p:sp>
      <p:sp>
        <p:nvSpPr>
          <p:cNvPr id="2" name="Text Box 5"/>
          <p:cNvSpPr txBox="1"/>
          <p:nvPr>
            <p:custDataLst>
              <p:tags r:id="rId1"/>
            </p:custDataLst>
          </p:nvPr>
        </p:nvSpPr>
        <p:spPr>
          <a:xfrm>
            <a:off x="-849" y="23756"/>
            <a:ext cx="9315621" cy="60753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Detection principle of CR Air showers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7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0696" y="953835"/>
            <a:ext cx="7254238" cy="3510234"/>
            <a:chOff x="566" y="1854"/>
            <a:chExt cx="14310" cy="7905"/>
          </a:xfrm>
        </p:grpSpPr>
        <p:pic>
          <p:nvPicPr>
            <p:cNvPr id="23555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" y="1854"/>
              <a:ext cx="13727" cy="79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7" name="矩形 176137"/>
            <p:cNvSpPr/>
            <p:nvPr/>
          </p:nvSpPr>
          <p:spPr>
            <a:xfrm>
              <a:off x="11970" y="2025"/>
              <a:ext cx="2906" cy="66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5216 EDs</a:t>
              </a:r>
            </a:p>
          </p:txBody>
        </p:sp>
        <p:sp>
          <p:nvSpPr>
            <p:cNvPr id="23558" name="矩形 176137"/>
            <p:cNvSpPr/>
            <p:nvPr/>
          </p:nvSpPr>
          <p:spPr>
            <a:xfrm>
              <a:off x="11647" y="5275"/>
              <a:ext cx="2395" cy="87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sz="2400" b="1" dirty="0">
                  <a:solidFill>
                    <a:schemeClr val="tx1"/>
                  </a:solidFill>
                  <a:latin typeface="Trebuchet MS" panose="020B0603020202020204" pitchFamily="34" charset="0"/>
                  <a:ea typeface="黑体" panose="02010609060101010101" pitchFamily="2" charset="-122"/>
                </a:rPr>
                <a:t>1188 MDs</a:t>
              </a:r>
            </a:p>
          </p:txBody>
        </p:sp>
      </p:grpSp>
      <p:sp>
        <p:nvSpPr>
          <p:cNvPr id="19460" name="文本框 3"/>
          <p:cNvSpPr txBox="1"/>
          <p:nvPr>
            <p:custDataLst>
              <p:tags r:id="rId1"/>
            </p:custDataLst>
          </p:nvPr>
        </p:nvSpPr>
        <p:spPr>
          <a:xfrm>
            <a:off x="111125" y="4708045"/>
            <a:ext cx="11534140" cy="17284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It covers 1.3 square kilometers with ~5,216 electromagnetic detectors for energy and direction reconstruction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1,188 muon detectors for gamma/hadron discrimination; largest of its kind; high rejection power for CRs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Energy coverage: 10 TeV - 100 PeV</a:t>
            </a:r>
          </a:p>
        </p:txBody>
      </p:sp>
      <p:sp>
        <p:nvSpPr>
          <p:cNvPr id="4" name="Text Box 5"/>
          <p:cNvSpPr txBox="1"/>
          <p:nvPr>
            <p:custDataLst>
              <p:tags r:id="rId2"/>
            </p:custDataLst>
          </p:nvPr>
        </p:nvSpPr>
        <p:spPr>
          <a:xfrm>
            <a:off x="425622" y="68252"/>
            <a:ext cx="8100540" cy="6057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KM2A: Square Kilometer Array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8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无标题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153" y="899405"/>
            <a:ext cx="3564664" cy="3564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无标题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04740" y="1285875"/>
            <a:ext cx="7167880" cy="3793490"/>
          </a:xfrm>
          <a:prstGeom prst="rect">
            <a:avLst/>
          </a:prstGeom>
        </p:spPr>
      </p:pic>
      <p:pic>
        <p:nvPicPr>
          <p:cNvPr id="31749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4775" y="1280795"/>
            <a:ext cx="5527040" cy="3777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3"/>
          <p:cNvSpPr txBox="1"/>
          <p:nvPr>
            <p:custDataLst>
              <p:tags r:id="rId3"/>
            </p:custDataLst>
          </p:nvPr>
        </p:nvSpPr>
        <p:spPr>
          <a:xfrm>
            <a:off x="351790" y="5216525"/>
            <a:ext cx="11534140" cy="13900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78000 m</a:t>
            </a:r>
            <a:r>
              <a:rPr lang="en-US" sz="2400" b="1" baseline="30000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water pool to detect Cherenkov light produced by air shower </a:t>
            </a:r>
            <a:r>
              <a:rPr lang="en-US" sz="2400" b="1" dirty="0" err="1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secdary</a:t>
            </a: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 particles in water</a:t>
            </a:r>
          </a:p>
          <a:p>
            <a:pPr marL="342900" indent="-342900">
              <a:lnSpc>
                <a:spcPct val="110000"/>
              </a:lnSpc>
              <a:buClrTx/>
              <a:buFont typeface="Wingdings" panose="05000000000000000000" charset="0"/>
              <a:buChar char="Ø"/>
            </a:pPr>
            <a:r>
              <a:rPr lang="en-US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Energy coverage: </a:t>
            </a:r>
            <a:r>
              <a:rPr lang="en-US" altLang="zh-CN" sz="2400" b="1" dirty="0">
                <a:solidFill>
                  <a:schemeClr val="tx1"/>
                </a:solidFill>
                <a:latin typeface="Trebuchet MS" panose="020B0603020202020204" pitchFamily="34" charset="0"/>
                <a:ea typeface="黑体" panose="02010609060101010101" pitchFamily="2" charset="-122"/>
                <a:cs typeface="Trebuchet MS" panose="020B0603020202020204" pitchFamily="34" charset="0"/>
              </a:rPr>
              <a:t>0.3 TeV - PeV</a:t>
            </a:r>
          </a:p>
        </p:txBody>
      </p:sp>
      <p:sp>
        <p:nvSpPr>
          <p:cNvPr id="3" name="Text Box 5"/>
          <p:cNvSpPr txBox="1"/>
          <p:nvPr>
            <p:custDataLst>
              <p:tags r:id="rId4"/>
            </p:custDataLst>
          </p:nvPr>
        </p:nvSpPr>
        <p:spPr>
          <a:xfrm>
            <a:off x="155604" y="53775"/>
            <a:ext cx="8520537" cy="5502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ea typeface="Microsoft YaHei" panose="020B0503020204020204" pitchFamily="34" charset="-122"/>
              </a:rPr>
              <a:t>WCDA: Water Cherenkov Detector Array</a:t>
            </a:r>
          </a:p>
        </p:txBody>
      </p:sp>
      <p:sp>
        <p:nvSpPr>
          <p:cNvPr id="10250" name="灯片编号占位符 1"/>
          <p:cNvSpPr txBox="1">
            <a:spLocks noGrp="1"/>
          </p:cNvSpPr>
          <p:nvPr/>
        </p:nvSpPr>
        <p:spPr>
          <a:xfrm>
            <a:off x="11766550" y="6445250"/>
            <a:ext cx="314325" cy="3032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algn="ctr"/>
            <a:fld id="{9A0DB2DC-4C9A-4742-B13C-FB6460FD3503}" type="slidenum">
              <a:rPr lang="zh-CN" altLang="en-US" sz="1400" dirty="0">
                <a:latin typeface="Arial" panose="020B0604020202020204" pitchFamily="34" charset="0"/>
                <a:ea typeface="宋体" panose="02010600030101010101" pitchFamily="2" charset="-122"/>
              </a:rPr>
              <a:t>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U1OTNhZmNjNWMyYjkwNzliZGNkYzJkOWEzYzRkY2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49.45,&quot;left&quot;:111.45,&quot;top&quot;:143.5,&quot;width&quot;:743.9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49.45,&quot;left&quot;:111.45,&quot;top&quot;:143.5,&quot;width&quot;:743.9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7.35,&quot;left&quot;:578.8,&quot;top&quot;:66.65,&quot;width&quot;:344.0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45,&quot;left&quot;:111.45,&quot;top&quot;:143.5,&quot;width&quot;:743.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435,&quot;width&quot;:13380}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Noto Sans CJK SC Regular"/>
        <a:cs typeface=""/>
      </a:majorFont>
      <a:minorFont>
        <a:latin typeface="Arial"/>
        <a:ea typeface="Noto Sans CJK S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1480</Words>
  <Application>Microsoft Office PowerPoint</Application>
  <PresentationFormat>宽屏</PresentationFormat>
  <Paragraphs>189</Paragraphs>
  <Slides>30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30</vt:i4>
      </vt:variant>
    </vt:vector>
  </HeadingPairs>
  <TitlesOfParts>
    <vt:vector size="47" baseType="lpstr">
      <vt:lpstr>等线</vt:lpstr>
      <vt:lpstr>等线 Light</vt:lpstr>
      <vt:lpstr>黑体</vt:lpstr>
      <vt:lpstr>微软雅黑</vt:lpstr>
      <vt:lpstr>微软雅黑</vt:lpstr>
      <vt:lpstr>Arial</vt:lpstr>
      <vt:lpstr>Arial Black</vt:lpstr>
      <vt:lpstr>Calibri</vt:lpstr>
      <vt:lpstr>Times New Roman</vt:lpstr>
      <vt:lpstr>Trebuchet MS</vt:lpstr>
      <vt:lpstr>Wingdings</vt:lpstr>
      <vt:lpstr/>
      <vt:lpstr>3_</vt:lpstr>
      <vt:lpstr>2_</vt:lpstr>
      <vt:lpstr>5_</vt:lpstr>
      <vt:lpstr>1_自定义设计方案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pmo</cp:lastModifiedBy>
  <cp:revision>261</cp:revision>
  <dcterms:created xsi:type="dcterms:W3CDTF">2018-08-28T06:16:00Z</dcterms:created>
  <dcterms:modified xsi:type="dcterms:W3CDTF">2025-12-18T00:52:52Z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2052-12.1.0.18543</vt:lpwstr>
  </property>
  <property fmtid="{D5CDD505-2E9C-101B-9397-08002B2CF9AE}" pid="3" name="ICV">
    <vt:lpwstr>A036679DDF754AFC9A88C5331DD5304C_13</vt:lpwstr>
  </property>
</Properties>
</file>