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jpeg" ContentType="image/jpeg"/>
  <Default Extension="JPG" ContentType="image/.jp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769" r:id="rId3"/>
    <p:sldId id="777" r:id="rId4"/>
    <p:sldId id="776" r:id="rId5"/>
    <p:sldId id="772" r:id="rId6"/>
    <p:sldId id="773" r:id="rId8"/>
    <p:sldId id="797" r:id="rId9"/>
    <p:sldId id="798" r:id="rId10"/>
    <p:sldId id="799" r:id="rId11"/>
    <p:sldId id="800" r:id="rId12"/>
    <p:sldId id="805" r:id="rId13"/>
    <p:sldId id="801" r:id="rId14"/>
    <p:sldId id="802" r:id="rId15"/>
    <p:sldId id="803" r:id="rId16"/>
    <p:sldId id="804" r:id="rId17"/>
    <p:sldId id="795" r:id="rId18"/>
    <p:sldId id="796" r:id="rId19"/>
    <p:sldId id="764" r:id="rId20"/>
  </p:sldIdLst>
  <p:sldSz cx="12192000" cy="6858000"/>
  <p:notesSz cx="6645275" cy="9777730"/>
  <p:custDataLst>
    <p:tags r:id="rId25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blic" initials="p" lastIdx="1" clrIdx="0"/>
  <p:cmAuthor id="0" name="liu" initials="l" lastIdx="4" clrIdx="0"/>
  <p:cmAuthor id="2" name="ASUS" initials="A" lastIdx="1" clrIdx="1"/>
  <p:cmAuthor id="3" name="zhuwl" initials="z" lastIdx="13" clrIdx="2"/>
  <p:cmAuthor id="5" name="YiLiu" initials="Y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262673"/>
    <a:srgbClr val="0000FF"/>
    <a:srgbClr val="FFC000"/>
    <a:srgbClr val="777777"/>
    <a:srgbClr val="0070C0"/>
    <a:srgbClr val="BBE0E3"/>
    <a:srgbClr val="7CB9F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2" d="100"/>
          <a:sy n="72" d="100"/>
        </p:scale>
        <p:origin x="-1104" y="-102"/>
      </p:cViewPr>
      <p:guideLst>
        <p:guide orient="horz" pos="2160"/>
        <p:guide pos="38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25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62" name="页眉占位符 4096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725" cy="4889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  <p:sp>
        <p:nvSpPr>
          <p:cNvPr id="40963" name="日期占位符 40962"/>
          <p:cNvSpPr>
            <a:spLocks noGrp="1"/>
          </p:cNvSpPr>
          <p:nvPr>
            <p:ph type="dt" idx="1"/>
          </p:nvPr>
        </p:nvSpPr>
        <p:spPr>
          <a:xfrm>
            <a:off x="3763963" y="0"/>
            <a:ext cx="2879725" cy="4889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  <p:sp>
        <p:nvSpPr>
          <p:cNvPr id="3076" name="幻灯片图像占位符 40963"/>
          <p:cNvSpPr>
            <a:spLocks noRot="1" noTextEdit="1"/>
          </p:cNvSpPr>
          <p:nvPr>
            <p:ph type="sldImg"/>
          </p:nvPr>
        </p:nvSpPr>
        <p:spPr>
          <a:xfrm>
            <a:off x="62971" y="733425"/>
            <a:ext cx="6519333" cy="36671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文本占位符 40964"/>
          <p:cNvSpPr>
            <a:spLocks noGrp="1"/>
          </p:cNvSpPr>
          <p:nvPr>
            <p:ph type="body" sz="quarter"/>
          </p:nvPr>
        </p:nvSpPr>
        <p:spPr>
          <a:xfrm>
            <a:off x="665163" y="4645025"/>
            <a:ext cx="5314950" cy="4398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0966" name="页脚占位符 40965"/>
          <p:cNvSpPr>
            <a:spLocks noGrp="1"/>
          </p:cNvSpPr>
          <p:nvPr>
            <p:ph type="ftr" sz="quarter" idx="4"/>
          </p:nvPr>
        </p:nvSpPr>
        <p:spPr>
          <a:xfrm>
            <a:off x="0" y="9286875"/>
            <a:ext cx="2879725" cy="48895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fontAlgn="base"/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  <p:sp>
        <p:nvSpPr>
          <p:cNvPr id="40967" name="灯片编号占位符 40966"/>
          <p:cNvSpPr>
            <a:spLocks noGrp="1"/>
          </p:cNvSpPr>
          <p:nvPr>
            <p:ph type="sldNum" sz="quarter" idx="5"/>
          </p:nvPr>
        </p:nvSpPr>
        <p:spPr>
          <a:xfrm>
            <a:off x="3763963" y="9286875"/>
            <a:ext cx="2879725" cy="48895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9089" name="幻灯片图像占位符 1"/>
          <p:cNvSpPr>
            <a:spLocks noGrp="1" noRot="1" noTextEdit="1"/>
          </p:cNvSpPr>
          <p:nvPr>
            <p:ph type="sldImg"/>
          </p:nvPr>
        </p:nvSpPr>
        <p:spPr/>
      </p:sp>
      <p:sp>
        <p:nvSpPr>
          <p:cNvPr id="89090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34" tIns="45717" rIns="91434" bIns="45717" anchor="t" anchorCtr="0"/>
          <a:p>
            <a:pPr lvl="0" indent="0"/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幻灯片图像占位符 141313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1506" name="文本占位符 141314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1507" name="灯片编号占位符 1"/>
          <p:cNvSpPr/>
          <p:nvPr>
            <p:ph type="sldNum" sz="quarter"/>
          </p:nvPr>
        </p:nvSpPr>
        <p:spPr>
          <a:xfrm>
            <a:off x="3763963" y="9286875"/>
            <a:ext cx="2879725" cy="4889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幻灯片图像占位符 141313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1506" name="文本占位符 141314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1507" name="灯片编号占位符 1"/>
          <p:cNvSpPr/>
          <p:nvPr>
            <p:ph type="sldNum" sz="quarter"/>
          </p:nvPr>
        </p:nvSpPr>
        <p:spPr>
          <a:xfrm>
            <a:off x="3763963" y="9286875"/>
            <a:ext cx="2879725" cy="4889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幻灯片图像占位符 141313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1506" name="文本占位符 141314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1507" name="灯片编号占位符 1"/>
          <p:cNvSpPr/>
          <p:nvPr>
            <p:ph type="sldNum" sz="quarter"/>
          </p:nvPr>
        </p:nvSpPr>
        <p:spPr>
          <a:xfrm>
            <a:off x="3763963" y="9286875"/>
            <a:ext cx="2879725" cy="4889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幻灯片图像占位符 141313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1506" name="文本占位符 141314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1507" name="灯片编号占位符 1"/>
          <p:cNvSpPr/>
          <p:nvPr>
            <p:ph type="sldNum" sz="quarter"/>
          </p:nvPr>
        </p:nvSpPr>
        <p:spPr>
          <a:xfrm>
            <a:off x="3763963" y="9286875"/>
            <a:ext cx="2879725" cy="4889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90488"/>
            <a:ext cx="2743200" cy="6767512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90488"/>
            <a:ext cx="8070573" cy="676751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5257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5257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4"/>
          <p:cNvSpPr/>
          <p:nvPr>
            <p:ph type="title"/>
          </p:nvPr>
        </p:nvSpPr>
        <p:spPr>
          <a:xfrm>
            <a:off x="609600" y="90488"/>
            <a:ext cx="10972800" cy="1509712"/>
          </a:xfrm>
          <a:prstGeom prst="rect">
            <a:avLst/>
          </a:prstGeom>
          <a:noFill/>
          <a:ln w="12700">
            <a:noFill/>
          </a:ln>
        </p:spPr>
        <p:txBody>
          <a:bodyPr lIns="50800" tIns="50800" bIns="50800" anchor="ctr" anchorCtr="0"/>
          <a:p>
            <a:pPr lvl="0" indent="0"/>
            <a:r>
              <a:rPr lang="en-US" altLang="zh-CN"/>
              <a:t>Click to edit Master title style</a:t>
            </a:r>
            <a:endParaRPr lang="en-US" altLang="zh-CN"/>
          </a:p>
        </p:txBody>
      </p:sp>
      <p:sp>
        <p:nvSpPr>
          <p:cNvPr id="1027" name="文本占位符 1025"/>
          <p:cNvSpPr/>
          <p:nvPr>
            <p:ph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 w="12700">
            <a:noFill/>
          </a:ln>
        </p:spPr>
        <p:txBody>
          <a:bodyPr lIns="50800" tIns="50800" bIns="50800" anchor="t" anchorCtr="0"/>
          <a:p>
            <a:pPr lvl="0" indent="-342900"/>
            <a:r>
              <a:rPr lang="en-US" altLang="zh-CN"/>
              <a:t>Click to edit Master text styles</a:t>
            </a:r>
            <a:endParaRPr lang="en-US" altLang="zh-CN"/>
          </a:p>
          <a:p>
            <a:pPr lvl="1" indent="-285750"/>
            <a:r>
              <a:rPr lang="en-US" altLang="zh-CN"/>
              <a:t>Second level</a:t>
            </a:r>
            <a:endParaRPr lang="en-US" altLang="zh-CN"/>
          </a:p>
          <a:p>
            <a:pPr lvl="2" indent="-228600"/>
            <a:r>
              <a:rPr lang="en-US" altLang="zh-CN"/>
              <a:t>Third level</a:t>
            </a:r>
            <a:endParaRPr lang="en-US" altLang="zh-CN"/>
          </a:p>
          <a:p>
            <a:pPr lvl="3" indent="-228600"/>
            <a:r>
              <a:rPr lang="en-US" altLang="zh-CN"/>
              <a:t>Fourth level</a:t>
            </a:r>
            <a:endParaRPr lang="en-US" altLang="zh-CN"/>
          </a:p>
          <a:p>
            <a:pPr lvl="4" indent="-228600"/>
            <a:r>
              <a:rPr lang="en-US" altLang="zh-CN"/>
              <a:t>Fifth level</a:t>
            </a:r>
            <a:endParaRPr lang="en-US" altLang="zh-CN"/>
          </a:p>
        </p:txBody>
      </p:sp>
      <p:sp>
        <p:nvSpPr>
          <p:cNvPr id="2" name="灯片编号占位符 1026"/>
          <p:cNvSpPr txBox="1"/>
          <p:nvPr>
            <p:ph type="sldNum" sz="quarter" idx="4"/>
          </p:nvPr>
        </p:nvSpPr>
        <p:spPr>
          <a:xfrm>
            <a:off x="9950450" y="6245225"/>
            <a:ext cx="416983" cy="304800"/>
          </a:xfrm>
          <a:prstGeom prst="rect">
            <a:avLst/>
          </a:prstGeom>
          <a:noFill/>
          <a:ln w="12700">
            <a:noFill/>
          </a:ln>
        </p:spPr>
        <p:txBody>
          <a:bodyPr wrap="none"/>
          <a:lstStyle>
            <a:lvl1pPr algn="ctr">
              <a:defRPr sz="1400">
                <a:ea typeface="宋体" panose="02010600030101010101" pitchFamily="2" charset="-122"/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marL="40005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  <a:sym typeface="Arial" panose="020B0604020202020204" pitchFamily="34" charset="0"/>
        </a:defRPr>
      </a:lvl1pPr>
    </p:titleStyle>
    <p:bodyStyle>
      <a:lvl1pPr marL="382905" lvl="0" indent="-342900" algn="l" defTabSz="914400" rtl="0" eaLnBrk="1" fontAlgn="base" latinLnBrk="0" hangingPunct="1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32155" lvl="1" indent="-285750" algn="l" defTabSz="914400" rtl="0" eaLnBrk="1" fontAlgn="base" latinLnBrk="0" hangingPunct="1">
        <a:lnSpc>
          <a:spcPct val="100000"/>
        </a:lnSpc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32205" lvl="2" indent="-228600" algn="l" defTabSz="914400" rtl="0" eaLnBrk="1" fontAlgn="base" latinLnBrk="0" hangingPunct="1">
        <a:lnSpc>
          <a:spcPct val="100000"/>
        </a:lnSpc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589405" lvl="3" indent="-228600" algn="l" defTabSz="91440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46605" lvl="4" indent="-228600" algn="l" defTabSz="91440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200" b="0" i="0" u="none" kern="1200" baseline="0">
          <a:solidFill>
            <a:srgbClr val="000000"/>
          </a:solidFill>
          <a:latin typeface="Arial" panose="020B0604020202020204" pitchFamily="34" charset="0"/>
          <a:ea typeface="+mn-ea"/>
          <a:cs typeface="+mn-cs"/>
          <a:sym typeface="Arial" panose="020B0604020202020204" pitchFamily="34" charset="0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200" b="0" i="0" u="none" kern="1200" baseline="0">
          <a:solidFill>
            <a:srgbClr val="000000"/>
          </a:solidFill>
          <a:latin typeface="Arial" panose="020B0604020202020204" pitchFamily="34" charset="0"/>
          <a:ea typeface="+mn-ea"/>
          <a:cs typeface="+mn-cs"/>
          <a:sym typeface="Arial" panose="020B0604020202020204" pitchFamily="34" charset="0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200" b="0" i="0" u="none" kern="1200" baseline="0">
          <a:solidFill>
            <a:srgbClr val="000000"/>
          </a:solidFill>
          <a:latin typeface="Arial" panose="020B0604020202020204" pitchFamily="34" charset="0"/>
          <a:ea typeface="+mn-ea"/>
          <a:cs typeface="+mn-cs"/>
          <a:sym typeface="Arial" panose="020B0604020202020204" pitchFamily="34" charset="0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200" b="0" i="0" u="none" kern="1200" baseline="0">
          <a:solidFill>
            <a:srgbClr val="000000"/>
          </a:solidFill>
          <a:latin typeface="Arial" panose="020B0604020202020204" pitchFamily="34" charset="0"/>
          <a:ea typeface="+mn-ea"/>
          <a:cs typeface="+mn-cs"/>
          <a:sym typeface="Arial" panose="020B0604020202020204" pitchFamily="34" charset="0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200" b="0" i="0" u="none" kern="1200" baseline="0">
          <a:solidFill>
            <a:srgbClr val="000000"/>
          </a:solidFill>
          <a:latin typeface="Arial" panose="020B0604020202020204" pitchFamily="34" charset="0"/>
          <a:ea typeface="+mn-ea"/>
          <a:cs typeface="+mn-cs"/>
          <a:sym typeface="Arial" panose="020B0604020202020204" pitchFamily="34" charset="0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200" b="0" i="0" u="none" kern="1200" baseline="0">
          <a:solidFill>
            <a:srgbClr val="000000"/>
          </a:solidFill>
          <a:latin typeface="Arial" panose="020B0604020202020204" pitchFamily="34" charset="0"/>
          <a:ea typeface="+mn-ea"/>
          <a:cs typeface="+mn-cs"/>
          <a:sym typeface="Arial" panose="020B0604020202020204" pitchFamily="34" charset="0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200" b="0" i="0" u="none" kern="1200" baseline="0">
          <a:solidFill>
            <a:srgbClr val="000000"/>
          </a:solidFill>
          <a:latin typeface="Arial" panose="020B0604020202020204" pitchFamily="34" charset="0"/>
          <a:ea typeface="+mn-ea"/>
          <a:cs typeface="+mn-cs"/>
          <a:sym typeface="Arial" panose="020B0604020202020204" pitchFamily="34" charset="0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200" b="0" i="0" u="none" kern="1200" baseline="0">
          <a:solidFill>
            <a:srgbClr val="000000"/>
          </a:solidFill>
          <a:latin typeface="Arial" panose="020B0604020202020204" pitchFamily="34" charset="0"/>
          <a:ea typeface="+mn-ea"/>
          <a:cs typeface="+mn-cs"/>
          <a:sym typeface="Arial" panose="020B0604020202020204" pitchFamily="34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wmf"/><Relationship Id="rId8" Type="http://schemas.openxmlformats.org/officeDocument/2006/relationships/oleObject" Target="../embeddings/oleObject1.bin"/><Relationship Id="rId7" Type="http://schemas.openxmlformats.org/officeDocument/2006/relationships/tags" Target="../tags/tag1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tags" Target="../tags/tag18.xml"/><Relationship Id="rId2" Type="http://schemas.openxmlformats.org/officeDocument/2006/relationships/image" Target="../media/image22.png"/><Relationship Id="rId11" Type="http://schemas.openxmlformats.org/officeDocument/2006/relationships/vmlDrawing" Target="../drawings/vmlDrawing1.v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image" Target="../media/image27.jpeg"/><Relationship Id="rId1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标题 164865"/>
          <p:cNvSpPr>
            <a:spLocks noGrp="1"/>
          </p:cNvSpPr>
          <p:nvPr>
            <p:ph type="ctrTitle"/>
          </p:nvPr>
        </p:nvSpPr>
        <p:spPr>
          <a:xfrm>
            <a:off x="480060" y="692785"/>
            <a:ext cx="11427460" cy="2035810"/>
          </a:xfrm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r>
              <a:rPr lang="en-US" altLang="zh-CN" sz="4400" b="1">
                <a:latin typeface="Trebuchet MS" panose="020B0603020202020204" pitchFamily="34" charset="0"/>
                <a:ea typeface="黑体" panose="02010609060101010101" pitchFamily="2" charset="-122"/>
                <a:sym typeface="+mn-ea"/>
              </a:rPr>
              <a:t>Cosmic ray sea and islands: a new picture about Galactic cosmic ray distribution and propagation</a:t>
            </a:r>
            <a:endParaRPr lang="en-US" altLang="zh-CN" sz="4400" b="1" kern="1200" baseline="0">
              <a:latin typeface="Trebuchet MS" panose="020B0603020202020204" pitchFamily="34" charset="0"/>
              <a:ea typeface="黑体" panose="02010609060101010101" pitchFamily="2" charset="-122"/>
              <a:cs typeface="+mj-cs"/>
              <a:sym typeface="+mn-ea"/>
            </a:endParaRPr>
          </a:p>
        </p:txBody>
      </p:sp>
      <p:sp>
        <p:nvSpPr>
          <p:cNvPr id="4098" name="Text Box 16"/>
          <p:cNvSpPr txBox="1"/>
          <p:nvPr/>
        </p:nvSpPr>
        <p:spPr>
          <a:xfrm>
            <a:off x="480060" y="3140710"/>
            <a:ext cx="1105535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3200">
                <a:latin typeface="Trebuchet MS" panose="020B0603020202020204" pitchFamily="34" charset="0"/>
                <a:ea typeface="黑体" panose="02010609060101010101" pitchFamily="2" charset="-122"/>
              </a:rPr>
              <a:t>Qiang Yuan</a:t>
            </a:r>
            <a:endParaRPr lang="en-US" altLang="zh-CN" sz="3200">
              <a:latin typeface="Trebuchet MS" panose="020B0603020202020204" pitchFamily="34" charset="0"/>
              <a:ea typeface="黑体" panose="0201060906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200">
                <a:latin typeface="Trebuchet MS" panose="020B0603020202020204" pitchFamily="34" charset="0"/>
                <a:ea typeface="黑体" panose="02010609060101010101" pitchFamily="2" charset="-122"/>
              </a:rPr>
              <a:t>Purple Mountain Observatory, Chinese Academy of Sciences</a:t>
            </a:r>
            <a:endParaRPr lang="en-US" altLang="zh-CN" sz="3200">
              <a:latin typeface="Trebuchet MS" panose="020B0603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0251" name="矩形 80912"/>
          <p:cNvSpPr/>
          <p:nvPr/>
        </p:nvSpPr>
        <p:spPr>
          <a:xfrm>
            <a:off x="323850" y="5445125"/>
            <a:ext cx="11620500" cy="338455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40638" bIns="0" anchor="t" anchorCtr="0">
            <a:spAutoFit/>
          </a:bodyPr>
          <a:p>
            <a:pPr marL="40005" algn="ctr"/>
            <a:r>
              <a:rPr lang="en-US" altLang="zh-CN" sz="220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2" charset="-122"/>
                <a:sym typeface="Arial" panose="020B0604020202020204" pitchFamily="34" charset="0"/>
              </a:rPr>
              <a:t>International Workshop on Cosmic Ray Direct Detection and Physics, Nanjing, 2025.12.17-18</a:t>
            </a:r>
            <a:endParaRPr lang="en-US" altLang="zh-CN" sz="2200">
              <a:solidFill>
                <a:schemeClr val="tx1"/>
              </a:solidFill>
              <a:latin typeface="Trebuchet MS" panose="020B0603020202020204" pitchFamily="34" charset="0"/>
              <a:ea typeface="黑体" panose="02010609060101010101" pitchFamily="2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ext Box 5"/>
          <p:cNvSpPr txBox="1"/>
          <p:nvPr/>
        </p:nvSpPr>
        <p:spPr>
          <a:xfrm>
            <a:off x="372745" y="191770"/>
            <a:ext cx="1158303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000" b="1" dirty="0">
                <a:solidFill>
                  <a:srgbClr val="FF0000"/>
                </a:solidFill>
                <a:latin typeface="Trebuchet MS" panose="020B0603020202020204" pitchFamily="34" charset="0"/>
                <a:ea typeface="黑体" panose="02010609060101010101" pitchFamily="2" charset="-122"/>
                <a:cs typeface="Trebuchet MS" panose="020B0603020202020204" pitchFamily="34" charset="0"/>
              </a:rPr>
              <a:t>Re-analysis of the Fermi-LAT data</a:t>
            </a:r>
            <a:endParaRPr lang="en-US" altLang="zh-CN" sz="4000" b="1" dirty="0">
              <a:solidFill>
                <a:srgbClr val="FF0000"/>
              </a:solidFill>
              <a:latin typeface="Trebuchet MS" panose="020B0603020202020204" pitchFamily="34" charset="0"/>
              <a:ea typeface="黑体" panose="02010609060101010101" pitchFamily="2" charset="-122"/>
              <a:cs typeface="Trebuchet MS" panose="020B0603020202020204" pitchFamily="34" charset="0"/>
            </a:endParaRPr>
          </a:p>
        </p:txBody>
      </p:sp>
      <p:sp>
        <p:nvSpPr>
          <p:cNvPr id="10250" name="灯片编号占位符 1"/>
          <p:cNvSpPr txBox="1">
            <a:spLocks noGrp="1"/>
          </p:cNvSpPr>
          <p:nvPr/>
        </p:nvSpPr>
        <p:spPr>
          <a:xfrm>
            <a:off x="11766550" y="6445250"/>
            <a:ext cx="314325" cy="3032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/>
          <a:p>
            <a:pPr algn="ctr"/>
            <a:fld id="{9A0DB2DC-4C9A-4742-B13C-FB6460FD3503}" type="slidenum"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625" y="1053465"/>
            <a:ext cx="6211570" cy="4324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195" y="1125220"/>
            <a:ext cx="5643245" cy="4252595"/>
          </a:xfrm>
          <a:prstGeom prst="rect">
            <a:avLst/>
          </a:prstGeom>
        </p:spPr>
      </p:pic>
      <p:sp>
        <p:nvSpPr>
          <p:cNvPr id="18" name="Rectangle 4"/>
          <p:cNvSpPr/>
          <p:nvPr>
            <p:custDataLst>
              <p:tags r:id="rId3"/>
            </p:custDataLst>
          </p:nvPr>
        </p:nvSpPr>
        <p:spPr>
          <a:xfrm>
            <a:off x="515620" y="5434330"/>
            <a:ext cx="11365230" cy="124015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algn="l">
              <a:buFont typeface="Wingdings" panose="05000000000000000000" charset="0"/>
              <a:buChar char="Ø"/>
            </a:pPr>
            <a:r>
              <a:rPr lang="en-US" altLang="zh-CN" sz="2400" b="1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2" charset="-122"/>
                <a:cs typeface="Trebuchet MS" panose="020B0603020202020204" pitchFamily="34" charset="0"/>
              </a:rPr>
              <a:t>Subtract detected sources (re-fit according to 4FGL) and isotropic bkg. </a:t>
            </a:r>
            <a:endParaRPr lang="en-US" altLang="zh-CN" sz="2400" b="1" dirty="0">
              <a:solidFill>
                <a:schemeClr val="tx1"/>
              </a:solidFill>
              <a:latin typeface="Trebuchet MS" panose="020B0603020202020204" pitchFamily="34" charset="0"/>
              <a:ea typeface="黑体" panose="02010609060101010101" pitchFamily="2" charset="-122"/>
              <a:cs typeface="Trebuchet MS" panose="020B0603020202020204" pitchFamily="34" charset="0"/>
            </a:endParaRPr>
          </a:p>
          <a:p>
            <a:pPr marL="342900" indent="-342900" algn="l">
              <a:buFont typeface="Wingdings" panose="05000000000000000000" charset="0"/>
              <a:buChar char="Ø"/>
            </a:pPr>
            <a:r>
              <a:rPr lang="en-US" altLang="zh-CN" sz="2400" b="1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2" charset="-122"/>
                <a:cs typeface="Trebuchet MS" panose="020B0603020202020204" pitchFamily="34" charset="0"/>
              </a:rPr>
              <a:t>The low-energy spectra are uniform, and the high-energy spectra show variations</a:t>
            </a:r>
            <a:endParaRPr lang="en-US" altLang="zh-CN" sz="2400" b="1" dirty="0">
              <a:solidFill>
                <a:schemeClr val="tx1"/>
              </a:solidFill>
              <a:latin typeface="Trebuchet MS" panose="020B0603020202020204" pitchFamily="34" charset="0"/>
              <a:ea typeface="黑体" panose="02010609060101010101" pitchFamily="2" charset="-122"/>
              <a:cs typeface="Trebuchet MS" panose="020B0603020202020204" pitchFamily="34" charset="0"/>
            </a:endParaRPr>
          </a:p>
        </p:txBody>
      </p:sp>
      <p:sp>
        <p:nvSpPr>
          <p:cNvPr id="30727" name="文本框 278531"/>
          <p:cNvSpPr txBox="1"/>
          <p:nvPr>
            <p:custDataLst>
              <p:tags r:id="rId4"/>
            </p:custDataLst>
          </p:nvPr>
        </p:nvSpPr>
        <p:spPr>
          <a:xfrm>
            <a:off x="1200150" y="1341120"/>
            <a:ext cx="2240280" cy="3397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</a:pPr>
            <a:r>
              <a:rPr lang="en-US" altLang="zh-CN" sz="1800" b="1" dirty="0">
                <a:latin typeface="Trebuchet MS" panose="020B0603020202020204" pitchFamily="34" charset="0"/>
                <a:ea typeface="黑体" panose="02010609060101010101" pitchFamily="2" charset="-122"/>
              </a:rPr>
              <a:t>arXiv:2509.26290</a:t>
            </a:r>
            <a:endParaRPr lang="en-US" altLang="zh-CN" sz="1800" b="1" dirty="0">
              <a:latin typeface="Trebuchet MS" panose="020B0603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灯片编号占位符 1"/>
          <p:cNvSpPr txBox="1">
            <a:spLocks noGrp="1"/>
          </p:cNvSpPr>
          <p:nvPr/>
        </p:nvSpPr>
        <p:spPr>
          <a:xfrm>
            <a:off x="11766550" y="6445250"/>
            <a:ext cx="314325" cy="3032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/>
          <a:p>
            <a:pPr algn="ctr"/>
            <a:fld id="{9A0DB2DC-4C9A-4742-B13C-FB6460FD3503}" type="slidenum"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47" name="Rectangle 4"/>
          <p:cNvSpPr/>
          <p:nvPr/>
        </p:nvSpPr>
        <p:spPr>
          <a:xfrm>
            <a:off x="263525" y="5373370"/>
            <a:ext cx="11688445" cy="86487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ctr">
              <a:buFont typeface="Wingdings" panose="05000000000000000000" charset="0"/>
            </a:pPr>
            <a:r>
              <a:rPr lang="en-US" altLang="zh-CN" sz="2400" b="1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2" charset="-122"/>
                <a:sym typeface="+mn-ea"/>
              </a:rPr>
              <a:t>The low-energy spectra are consistent with prediction using locally observed proton spectrum</a:t>
            </a:r>
            <a:endParaRPr lang="zh-CN" altLang="zh-CN" sz="2400" b="1" dirty="0">
              <a:solidFill>
                <a:schemeClr val="tx1"/>
              </a:solidFill>
              <a:latin typeface="Trebuchet MS" panose="020B0603020202020204" pitchFamily="34" charset="0"/>
              <a:ea typeface="黑体" panose="02010609060101010101" pitchFamily="2" charset="-122"/>
              <a:cs typeface="Trebuchet MS" panose="020B0603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260" y="1196975"/>
            <a:ext cx="10961370" cy="3836035"/>
          </a:xfrm>
          <a:prstGeom prst="rect">
            <a:avLst/>
          </a:prstGeom>
        </p:spPr>
      </p:pic>
      <p:sp>
        <p:nvSpPr>
          <p:cNvPr id="6146" name="Text Box 5"/>
          <p:cNvSpPr txBox="1"/>
          <p:nvPr/>
        </p:nvSpPr>
        <p:spPr>
          <a:xfrm>
            <a:off x="372745" y="191770"/>
            <a:ext cx="1158303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000" b="1" dirty="0">
                <a:solidFill>
                  <a:srgbClr val="FF0000"/>
                </a:solidFill>
                <a:latin typeface="Trebuchet MS" panose="020B0603020202020204" pitchFamily="34" charset="0"/>
                <a:ea typeface="黑体" panose="02010609060101010101" pitchFamily="2" charset="-122"/>
                <a:cs typeface="Trebuchet MS" panose="020B0603020202020204" pitchFamily="34" charset="0"/>
              </a:rPr>
              <a:t>Re-analysis of the Fermi-LAT data</a:t>
            </a:r>
            <a:endParaRPr lang="en-US" altLang="zh-CN" sz="4000" b="1" dirty="0">
              <a:solidFill>
                <a:srgbClr val="FF0000"/>
              </a:solidFill>
              <a:latin typeface="Trebuchet MS" panose="020B0603020202020204" pitchFamily="34" charset="0"/>
              <a:ea typeface="黑体" panose="02010609060101010101" pitchFamily="2" charset="-122"/>
              <a:cs typeface="Trebuchet MS" panose="020B0603020202020204" pitchFamily="34" charset="0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5448300" y="2780665"/>
            <a:ext cx="819150" cy="43053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/>
          <p:nvPr/>
        </p:nvSpPr>
        <p:spPr>
          <a:xfrm>
            <a:off x="372745" y="191770"/>
            <a:ext cx="1158303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000" b="1" dirty="0">
                <a:solidFill>
                  <a:srgbClr val="FF0000"/>
                </a:solidFill>
                <a:latin typeface="Trebuchet MS" panose="020B0603020202020204" pitchFamily="34" charset="0"/>
                <a:ea typeface="黑体" panose="02010609060101010101" pitchFamily="2" charset="-122"/>
                <a:cs typeface="Trebuchet MS" panose="020B0603020202020204" pitchFamily="34" charset="0"/>
              </a:rPr>
              <a:t>Two-component de-composition</a:t>
            </a:r>
            <a:endParaRPr lang="en-US" altLang="zh-CN" sz="4000" b="1" dirty="0">
              <a:solidFill>
                <a:srgbClr val="FF0000"/>
              </a:solidFill>
              <a:latin typeface="Trebuchet MS" panose="020B0603020202020204" pitchFamily="34" charset="0"/>
              <a:ea typeface="黑体" panose="02010609060101010101" pitchFamily="2" charset="-122"/>
              <a:cs typeface="Trebuchet MS" panose="020B0603020202020204" pitchFamily="34" charset="0"/>
            </a:endParaRPr>
          </a:p>
        </p:txBody>
      </p:sp>
      <p:sp>
        <p:nvSpPr>
          <p:cNvPr id="10250" name="灯片编号占位符 1"/>
          <p:cNvSpPr txBox="1">
            <a:spLocks noGrp="1"/>
          </p:cNvSpPr>
          <p:nvPr/>
        </p:nvSpPr>
        <p:spPr>
          <a:xfrm>
            <a:off x="11766550" y="6445250"/>
            <a:ext cx="314325" cy="3032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/>
          <a:p>
            <a:pPr algn="ctr"/>
            <a:fld id="{9A0DB2DC-4C9A-4742-B13C-FB6460FD3503}" type="slidenum"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3615" y="898525"/>
            <a:ext cx="10208260" cy="5353685"/>
          </a:xfrm>
          <a:prstGeom prst="rect">
            <a:avLst/>
          </a:prstGeom>
        </p:spPr>
      </p:pic>
      <p:sp>
        <p:nvSpPr>
          <p:cNvPr id="4" name="Text Box 5"/>
          <p:cNvSpPr txBox="1"/>
          <p:nvPr/>
        </p:nvSpPr>
        <p:spPr>
          <a:xfrm>
            <a:off x="4406900" y="6252210"/>
            <a:ext cx="72967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1800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2" charset="-122"/>
              </a:rPr>
              <a:t>See also Liu 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&amp;</a:t>
            </a:r>
            <a:r>
              <a:rPr lang="en-US" altLang="zh-CN" sz="1800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2" charset="-122"/>
              </a:rPr>
              <a:t> Yang (2022, A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&amp;</a:t>
            </a:r>
            <a:r>
              <a:rPr lang="en-US" altLang="zh-CN" sz="1800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2" charset="-122"/>
              </a:rPr>
              <a:t>A), Vecchiotti + (2022, Commun. Phys.)</a:t>
            </a:r>
            <a:endParaRPr lang="en-US" altLang="zh-CN" sz="1800" dirty="0">
              <a:solidFill>
                <a:schemeClr val="tx1"/>
              </a:solidFill>
              <a:latin typeface="Trebuchet MS" panose="020B0603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文本框 278531"/>
          <p:cNvSpPr txBox="1"/>
          <p:nvPr>
            <p:custDataLst>
              <p:tags r:id="rId2"/>
            </p:custDataLst>
          </p:nvPr>
        </p:nvSpPr>
        <p:spPr>
          <a:xfrm>
            <a:off x="551815" y="6236335"/>
            <a:ext cx="2240280" cy="3397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</a:pPr>
            <a:r>
              <a:rPr lang="en-US" altLang="zh-CN" sz="1800" b="1" dirty="0">
                <a:latin typeface="Trebuchet MS" panose="020B0603020202020204" pitchFamily="34" charset="0"/>
                <a:ea typeface="黑体" panose="02010609060101010101" pitchFamily="2" charset="-122"/>
              </a:rPr>
              <a:t>arXiv:2509.26290</a:t>
            </a:r>
            <a:endParaRPr lang="en-US" altLang="zh-CN" sz="1800" b="1" dirty="0">
              <a:latin typeface="Trebuchet MS" panose="020B0603020202020204" pitchFamily="34" charset="0"/>
              <a:ea typeface="黑体" panose="0201060906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灯片编号占位符 1"/>
          <p:cNvSpPr txBox="1">
            <a:spLocks noGrp="1"/>
          </p:cNvSpPr>
          <p:nvPr/>
        </p:nvSpPr>
        <p:spPr>
          <a:xfrm>
            <a:off x="11766550" y="6445250"/>
            <a:ext cx="314325" cy="3032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/>
          <a:p>
            <a:pPr algn="ctr"/>
            <a:fld id="{9A0DB2DC-4C9A-4742-B13C-FB6460FD3503}" type="slidenum"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Text Box 5"/>
          <p:cNvSpPr txBox="1"/>
          <p:nvPr/>
        </p:nvSpPr>
        <p:spPr>
          <a:xfrm>
            <a:off x="372745" y="191770"/>
            <a:ext cx="1158303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000" b="1" dirty="0">
                <a:solidFill>
                  <a:srgbClr val="FF0000"/>
                </a:solidFill>
                <a:latin typeface="Trebuchet MS" panose="020B0603020202020204" pitchFamily="34" charset="0"/>
                <a:ea typeface="黑体" panose="02010609060101010101" pitchFamily="2" charset="-122"/>
                <a:cs typeface="Trebuchet MS" panose="020B0603020202020204" pitchFamily="34" charset="0"/>
              </a:rPr>
              <a:t>Two-component de-composition</a:t>
            </a:r>
            <a:endParaRPr lang="en-US" altLang="zh-CN" sz="4000" b="1" dirty="0">
              <a:solidFill>
                <a:srgbClr val="FF0000"/>
              </a:solidFill>
              <a:latin typeface="Trebuchet MS" panose="020B0603020202020204" pitchFamily="34" charset="0"/>
              <a:ea typeface="黑体" panose="02010609060101010101" pitchFamily="2" charset="-122"/>
              <a:cs typeface="Trebuchet MS" panose="020B0603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060" y="1125220"/>
            <a:ext cx="6886575" cy="4924425"/>
          </a:xfrm>
          <a:prstGeom prst="rect">
            <a:avLst/>
          </a:prstGeom>
        </p:spPr>
      </p:pic>
      <p:sp>
        <p:nvSpPr>
          <p:cNvPr id="18" name="Rectangle 4"/>
          <p:cNvSpPr/>
          <p:nvPr>
            <p:custDataLst>
              <p:tags r:id="rId2"/>
            </p:custDataLst>
          </p:nvPr>
        </p:nvSpPr>
        <p:spPr>
          <a:xfrm>
            <a:off x="7536180" y="1269365"/>
            <a:ext cx="4464685" cy="424688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algn="l">
              <a:buFont typeface="Wingdings" panose="05000000000000000000" charset="0"/>
              <a:buChar char="Ø"/>
            </a:pPr>
            <a:r>
              <a:rPr lang="en-US" altLang="zh-CN" sz="2400" b="1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2" charset="-122"/>
                <a:cs typeface="Trebuchet MS" panose="020B0603020202020204" pitchFamily="34" charset="0"/>
              </a:rPr>
              <a:t>The A component (dominates in low energy) is consistent with gas distribution </a:t>
            </a:r>
            <a:endParaRPr lang="en-US" altLang="zh-CN" sz="2400" b="1" dirty="0">
              <a:solidFill>
                <a:schemeClr val="tx1"/>
              </a:solidFill>
              <a:latin typeface="Trebuchet MS" panose="020B0603020202020204" pitchFamily="34" charset="0"/>
              <a:ea typeface="黑体" panose="02010609060101010101" pitchFamily="2" charset="-122"/>
              <a:cs typeface="Trebuchet MS" panose="020B0603020202020204" pitchFamily="34" charset="0"/>
            </a:endParaRPr>
          </a:p>
          <a:p>
            <a:pPr marL="342900" indent="-342900" algn="l">
              <a:buFont typeface="Wingdings" panose="05000000000000000000" charset="0"/>
              <a:buChar char="Ø"/>
            </a:pPr>
            <a:endParaRPr lang="en-US" altLang="zh-CN" sz="2400" b="1" dirty="0">
              <a:solidFill>
                <a:schemeClr val="tx1"/>
              </a:solidFill>
              <a:latin typeface="Trebuchet MS" panose="020B0603020202020204" pitchFamily="34" charset="0"/>
              <a:ea typeface="黑体" panose="02010609060101010101" pitchFamily="2" charset="-122"/>
              <a:cs typeface="Trebuchet MS" panose="020B0603020202020204" pitchFamily="34" charset="0"/>
            </a:endParaRPr>
          </a:p>
          <a:p>
            <a:pPr marL="342900" indent="-342900" algn="l">
              <a:buFont typeface="Wingdings" panose="05000000000000000000" charset="0"/>
              <a:buChar char="Ø"/>
            </a:pPr>
            <a:r>
              <a:rPr lang="en-US" altLang="zh-CN" sz="2400" b="1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2" charset="-122"/>
                <a:cs typeface="Trebuchet MS" panose="020B0603020202020204" pitchFamily="34" charset="0"/>
              </a:rPr>
              <a:t>The B component (dominates at high energy) is correlated with potential source distribution</a:t>
            </a:r>
            <a:endParaRPr lang="en-US" altLang="zh-CN" sz="2400" b="1" dirty="0">
              <a:solidFill>
                <a:schemeClr val="tx1"/>
              </a:solidFill>
              <a:latin typeface="Trebuchet MS" panose="020B0603020202020204" pitchFamily="34" charset="0"/>
              <a:ea typeface="黑体" panose="02010609060101010101" pitchFamily="2" charset="-122"/>
              <a:cs typeface="Trebuchet MS" panose="020B0603020202020204" pitchFamily="34" charset="0"/>
            </a:endParaRPr>
          </a:p>
        </p:txBody>
      </p:sp>
      <p:sp>
        <p:nvSpPr>
          <p:cNvPr id="30727" name="文本框 278531"/>
          <p:cNvSpPr txBox="1"/>
          <p:nvPr>
            <p:custDataLst>
              <p:tags r:id="rId3"/>
            </p:custDataLst>
          </p:nvPr>
        </p:nvSpPr>
        <p:spPr>
          <a:xfrm>
            <a:off x="551815" y="6236335"/>
            <a:ext cx="2240280" cy="3397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</a:pPr>
            <a:r>
              <a:rPr lang="en-US" altLang="zh-CN" sz="1800" b="1" dirty="0">
                <a:latin typeface="Trebuchet MS" panose="020B0603020202020204" pitchFamily="34" charset="0"/>
                <a:ea typeface="黑体" panose="02010609060101010101" pitchFamily="2" charset="-122"/>
              </a:rPr>
              <a:t>arXiv:2509.26290</a:t>
            </a:r>
            <a:endParaRPr lang="en-US" altLang="zh-CN" sz="1800" b="1" dirty="0">
              <a:latin typeface="Trebuchet MS" panose="020B0603020202020204" pitchFamily="34" charset="0"/>
              <a:ea typeface="黑体" panose="0201060906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50" name="灯片编号占位符 1"/>
          <p:cNvSpPr txBox="1">
            <a:spLocks noGrp="1"/>
          </p:cNvSpPr>
          <p:nvPr/>
        </p:nvSpPr>
        <p:spPr>
          <a:xfrm>
            <a:off x="11766550" y="6445250"/>
            <a:ext cx="314325" cy="3032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/>
          <a:p>
            <a:pPr algn="ctr"/>
            <a:fld id="{9A0DB2DC-4C9A-4742-B13C-FB6460FD3503}" type="slidenum"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Text Box 5"/>
          <p:cNvSpPr txBox="1"/>
          <p:nvPr/>
        </p:nvSpPr>
        <p:spPr>
          <a:xfrm>
            <a:off x="372745" y="191770"/>
            <a:ext cx="1158303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000" b="1" dirty="0">
                <a:solidFill>
                  <a:srgbClr val="FF0000"/>
                </a:solidFill>
                <a:latin typeface="Trebuchet MS" panose="020B0603020202020204" pitchFamily="34" charset="0"/>
                <a:ea typeface="黑体" panose="02010609060101010101" pitchFamily="2" charset="-122"/>
                <a:cs typeface="Trebuchet MS" panose="020B0603020202020204" pitchFamily="34" charset="0"/>
              </a:rPr>
              <a:t>Implications on CR distribution and propagation</a:t>
            </a:r>
            <a:endParaRPr lang="en-US" altLang="zh-CN" sz="4000" b="1" dirty="0">
              <a:solidFill>
                <a:srgbClr val="FF0000"/>
              </a:solidFill>
              <a:latin typeface="Trebuchet MS" panose="020B0603020202020204" pitchFamily="34" charset="0"/>
              <a:ea typeface="黑体" panose="02010609060101010101" pitchFamily="2" charset="-122"/>
              <a:cs typeface="Trebuchet MS" panose="020B0603020202020204" pitchFamily="34" charset="0"/>
            </a:endParaRPr>
          </a:p>
        </p:txBody>
      </p:sp>
      <p:pic>
        <p:nvPicPr>
          <p:cNvPr id="6" name="图片 5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2825" y="1756410"/>
            <a:ext cx="10245725" cy="328104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1053465" y="1134110"/>
            <a:ext cx="1016508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altLang="zh-CN" sz="2400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2" charset="-122"/>
              </a:rPr>
              <a:t>Truly diffuse             large extended source         pointlike sources</a:t>
            </a:r>
            <a:endParaRPr lang="en-US" altLang="zh-CN" sz="2400" dirty="0">
              <a:solidFill>
                <a:schemeClr val="tx1"/>
              </a:solidFill>
              <a:latin typeface="Trebuchet MS" panose="020B0603020202020204" pitchFamily="34" charset="0"/>
              <a:ea typeface="黑体" panose="02010609060101010101" pitchFamily="2" charset="-122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altLang="zh-CN" sz="2400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2" charset="-122"/>
              </a:rPr>
              <a:t>(adequate prop.)            (inadequate prop.)      (freshly accelerated)</a:t>
            </a:r>
            <a:endParaRPr lang="en-US" altLang="zh-CN" sz="2400" dirty="0">
              <a:solidFill>
                <a:schemeClr val="tx1"/>
              </a:solidFill>
              <a:latin typeface="Trebuchet MS" panose="020B0603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1920240" y="5085080"/>
            <a:ext cx="52501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rebuchet MS" panose="020B0603020202020204" pitchFamily="34" charset="0"/>
                <a:ea typeface="黑体" panose="02010609060101010101" pitchFamily="2" charset="-122"/>
              </a:rPr>
              <a:t>CR sea                         CR islands</a:t>
            </a:r>
            <a:endParaRPr lang="en-US" altLang="zh-CN" sz="2400" b="1" dirty="0">
              <a:solidFill>
                <a:srgbClr val="FF0000"/>
              </a:solidFill>
              <a:latin typeface="Trebuchet MS" panose="020B0603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979035" y="3401695"/>
            <a:ext cx="3591560" cy="25628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4480" y="1043940"/>
            <a:ext cx="4549140" cy="42424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3010" y="1051560"/>
            <a:ext cx="3556635" cy="23774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9645" y="1129665"/>
            <a:ext cx="3314700" cy="2185035"/>
          </a:xfrm>
          <a:prstGeom prst="rect">
            <a:avLst/>
          </a:prstGeom>
        </p:spPr>
      </p:pic>
      <p:sp>
        <p:nvSpPr>
          <p:cNvPr id="18" name="矩形 35844"/>
          <p:cNvSpPr/>
          <p:nvPr/>
        </p:nvSpPr>
        <p:spPr>
          <a:xfrm>
            <a:off x="6141085" y="6083935"/>
            <a:ext cx="5189855" cy="57277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40639" bIns="0" anchor="t" anchorCtr="0">
            <a:noAutofit/>
          </a:bodyPr>
          <a:p>
            <a:pPr marL="40005">
              <a:buClr>
                <a:schemeClr val="tx1"/>
              </a:buClr>
            </a:pPr>
            <a:r>
              <a:rPr lang="en-US" altLang="zh-CN" sz="1800" b="1">
                <a:solidFill>
                  <a:schemeClr val="tx1"/>
                </a:solidFill>
                <a:latin typeface="Trebuchet MS" panose="020B0603020202020204" pitchFamily="34" charset="0"/>
                <a:ea typeface="仿宋_GB2312" pitchFamily="49" charset="-122"/>
                <a:sym typeface="+mn-ea"/>
              </a:rPr>
              <a:t>Nie + ApJ (2024); Sun + PRD (2024); </a:t>
            </a:r>
            <a:endParaRPr lang="en-US" altLang="zh-CN" sz="1800" b="1">
              <a:solidFill>
                <a:schemeClr val="tx1"/>
              </a:solidFill>
              <a:latin typeface="Trebuchet MS" panose="020B0603020202020204" pitchFamily="34" charset="0"/>
              <a:ea typeface="仿宋_GB2312" pitchFamily="49" charset="-122"/>
              <a:sym typeface="+mn-ea"/>
            </a:endParaRPr>
          </a:p>
          <a:p>
            <a:pPr marL="40005">
              <a:buClr>
                <a:schemeClr val="tx1"/>
              </a:buClr>
            </a:pPr>
            <a:r>
              <a:rPr lang="en-US" altLang="zh-CN" sz="1800" b="1">
                <a:solidFill>
                  <a:schemeClr val="tx1"/>
                </a:solidFill>
                <a:latin typeface="Trebuchet MS" panose="020B0603020202020204" pitchFamily="34" charset="0"/>
                <a:ea typeface="仿宋_GB2312" pitchFamily="49" charset="-122"/>
                <a:sym typeface="+mn-ea"/>
              </a:rPr>
              <a:t>Yang </a:t>
            </a:r>
            <a:r>
              <a:rPr lang="en-US" altLang="zh-CN" sz="1800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  <a:sym typeface="+mn-ea"/>
              </a:rPr>
              <a:t>&amp;</a:t>
            </a:r>
            <a:r>
              <a:rPr lang="en-US" altLang="zh-CN" sz="1800" b="1">
                <a:solidFill>
                  <a:schemeClr val="tx1"/>
                </a:solidFill>
                <a:latin typeface="Trebuchet MS" panose="020B0603020202020204" pitchFamily="34" charset="0"/>
                <a:ea typeface="仿宋_GB2312" pitchFamily="49" charset="-122"/>
                <a:sym typeface="+mn-ea"/>
              </a:rPr>
              <a:t> Aharonian </a:t>
            </a:r>
            <a:r>
              <a:rPr lang="en-US" altLang="zh-CN" sz="1800" b="1">
                <a:solidFill>
                  <a:schemeClr val="tx1"/>
                </a:solidFill>
                <a:latin typeface="Trebuchet MS" panose="020B0603020202020204" pitchFamily="34" charset="0"/>
                <a:ea typeface="仿宋_GB2312" pitchFamily="49" charset="-122"/>
              </a:rPr>
              <a:t>(2024); Ambrosone + (2025)</a:t>
            </a:r>
            <a:endParaRPr lang="en-US" altLang="zh-CN" sz="1800" b="1">
              <a:solidFill>
                <a:schemeClr val="tx1"/>
              </a:solidFill>
              <a:latin typeface="Trebuchet MS" panose="020B0603020202020204" pitchFamily="34" charset="0"/>
              <a:ea typeface="仿宋_GB2312" pitchFamily="49" charset="-122"/>
            </a:endParaRPr>
          </a:p>
        </p:txBody>
      </p:sp>
      <p:sp>
        <p:nvSpPr>
          <p:cNvPr id="14348" name="Text Box 8"/>
          <p:cNvSpPr txBox="1"/>
          <p:nvPr/>
        </p:nvSpPr>
        <p:spPr>
          <a:xfrm>
            <a:off x="284163" y="161925"/>
            <a:ext cx="116459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zh-CN" sz="4000" b="1" noProof="1">
                <a:solidFill>
                  <a:srgbClr val="FF0000"/>
                </a:solidFill>
                <a:latin typeface="Trebuchet MS" panose="020B0603020202020204" pitchFamily="34" charset="0"/>
                <a:ea typeface="黑体" panose="02010609060101010101" pitchFamily="2" charset="-122"/>
                <a:cs typeface="Trebuchet MS" panose="020B0603020202020204" pitchFamily="34" charset="0"/>
                <a:sym typeface="Symbol" panose="05050102010706020507" charset="0"/>
              </a:rPr>
              <a:t>Confinement and interaction around sources</a:t>
            </a:r>
            <a:endParaRPr lang="en-US" altLang="zh-CN" sz="4000" b="1" noProof="1">
              <a:solidFill>
                <a:srgbClr val="FF0000"/>
              </a:solidFill>
              <a:latin typeface="Trebuchet MS" panose="020B0603020202020204" pitchFamily="34" charset="0"/>
              <a:ea typeface="黑体" panose="02010609060101010101" pitchFamily="2" charset="-122"/>
              <a:cs typeface="Trebuchet MS" panose="020B0603020202020204" pitchFamily="34" charset="0"/>
              <a:sym typeface="Symbol" panose="05050102010706020507" charset="0"/>
            </a:endParaRPr>
          </a:p>
        </p:txBody>
      </p:sp>
      <p:sp>
        <p:nvSpPr>
          <p:cNvPr id="28674" name="灯片编号占位符 1"/>
          <p:cNvSpPr txBox="1">
            <a:spLocks noGrp="1"/>
          </p:cNvSpPr>
          <p:nvPr/>
        </p:nvSpPr>
        <p:spPr>
          <a:xfrm>
            <a:off x="11766550" y="6445250"/>
            <a:ext cx="314325" cy="3032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/>
          <a:p>
            <a:pPr algn="ctr"/>
            <a:fld id="{9A0DB2DC-4C9A-4742-B13C-FB6460FD3503}" type="slidenum"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矩形 176138"/>
          <p:cNvSpPr/>
          <p:nvPr/>
        </p:nvSpPr>
        <p:spPr>
          <a:xfrm>
            <a:off x="155575" y="5228590"/>
            <a:ext cx="5177790" cy="119888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708688"/>
            </a:prstShdw>
          </a:effectLst>
        </p:spPr>
        <p:txBody>
          <a:bodyPr wrap="square" anchor="t" anchorCtr="0">
            <a:spAutoFit/>
          </a:bodyPr>
          <a:p>
            <a:pPr marL="285750" indent="-285750" algn="l">
              <a:buClr>
                <a:srgbClr val="000000"/>
              </a:buClr>
              <a:buFont typeface="Wingdings" panose="05000000000000000000" charset="0"/>
              <a:buChar char="Ø"/>
            </a:pP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2" charset="-122"/>
                <a:cs typeface="Trebuchet MS" panose="020B0603020202020204" pitchFamily="34" charset="0"/>
              </a:rPr>
              <a:t>Cygnus bubble: super accelerator extends to 10 degrees </a:t>
            </a:r>
            <a:r>
              <a:rPr lang="en-US" altLang="zh-CN" sz="1800" b="1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2" charset="-122"/>
                <a:cs typeface="Trebuchet MS" panose="020B0603020202020204" pitchFamily="34" charset="0"/>
              </a:rPr>
              <a:t>(LHAASO 2024, Sci. Bull.)</a:t>
            </a:r>
            <a:endParaRPr lang="en-US" altLang="zh-CN" sz="1800" b="1" dirty="0">
              <a:solidFill>
                <a:schemeClr val="tx1"/>
              </a:solidFill>
              <a:latin typeface="Trebuchet MS" panose="020B0603020202020204" pitchFamily="34" charset="0"/>
              <a:ea typeface="黑体" panose="02010609060101010101" pitchFamily="2" charset="-122"/>
              <a:cs typeface="Trebuchet MS" panose="020B0603020202020204" pitchFamily="34" charset="0"/>
            </a:endParaRPr>
          </a:p>
          <a:p>
            <a:pPr marL="285750" indent="-285750" algn="l">
              <a:buClr>
                <a:srgbClr val="000000"/>
              </a:buClr>
              <a:buFont typeface="Wingdings" panose="05000000000000000000" charset="0"/>
              <a:buChar char="Ø"/>
            </a:pPr>
            <a:r>
              <a:rPr lang="en-US" altLang="zh-CN" sz="1800" b="1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2" charset="-122"/>
                <a:cs typeface="Trebuchet MS" panose="020B0603020202020204" pitchFamily="34" charset="0"/>
              </a:rPr>
              <a:t>Confinement for 0.2-0.5 Myr can explain the B/C, diffuse </a:t>
            </a:r>
            <a:r>
              <a:rPr lang="en-US" altLang="zh-CN" sz="1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rebuchet MS" panose="020B0603020202020204" pitchFamily="34" charset="0"/>
              </a:rPr>
              <a:t>γ and </a:t>
            </a:r>
            <a:r>
              <a:rPr lang="en-US" altLang="zh-CN" sz="1800" b="1" dirty="0">
                <a:solidFill>
                  <a:schemeClr val="tx1"/>
                </a:solidFill>
                <a:latin typeface="Trebuchet MS" panose="020B0603020202020204" pitchFamily="34" charset="0"/>
                <a:ea typeface="微软雅黑" panose="020B0503020204020204" charset="-122"/>
                <a:cs typeface="Trebuchet MS" panose="020B0603020202020204" pitchFamily="34" charset="0"/>
              </a:rPr>
              <a:t>ν results</a:t>
            </a:r>
            <a:endParaRPr lang="en-US" altLang="zh-CN" sz="1800" b="1" dirty="0">
              <a:solidFill>
                <a:schemeClr val="tx1"/>
              </a:solidFill>
              <a:latin typeface="Trebuchet MS" panose="020B0603020202020204" pitchFamily="34" charset="0"/>
              <a:ea typeface="微软雅黑" panose="020B0503020204020204" charset="-122"/>
              <a:cs typeface="Trebuchet MS" panose="020B0603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4160" y="6381115"/>
            <a:ext cx="24796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i="1" dirty="0">
                <a:solidFill>
                  <a:srgbClr val="FF0000"/>
                </a:solidFill>
                <a:latin typeface="Trebuchet MS" panose="020B0603020202020204" pitchFamily="34" charset="0"/>
                <a:ea typeface="黑体" panose="02010609060101010101" pitchFamily="2" charset="-122"/>
              </a:rPr>
              <a:t>See talk by R. Yang</a:t>
            </a:r>
            <a:endParaRPr lang="en-US" altLang="zh-CN" sz="2000" i="1" dirty="0">
              <a:solidFill>
                <a:srgbClr val="FF0000"/>
              </a:solidFill>
              <a:latin typeface="Trebuchet MS" panose="020B0603020202020204" pitchFamily="34" charset="0"/>
              <a:ea typeface="黑体" panose="02010609060101010101" pitchFamily="2" charset="-122"/>
            </a:endParaRPr>
          </a:p>
        </p:txBody>
      </p:sp>
      <p:graphicFrame>
        <p:nvGraphicFramePr>
          <p:cNvPr id="6" name="对象 5"/>
          <p:cNvGraphicFramePr/>
          <p:nvPr>
            <p:custDataLst>
              <p:tags r:id="rId7"/>
            </p:custDataLst>
          </p:nvPr>
        </p:nvGraphicFramePr>
        <p:xfrm>
          <a:off x="8458835" y="3429000"/>
          <a:ext cx="3605530" cy="243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8" imgW="4733925" imgH="4133850" progId="Paint.Picture">
                  <p:embed/>
                </p:oleObj>
              </mc:Choice>
              <mc:Fallback>
                <p:oleObj name="" r:id="rId8" imgW="4733925" imgH="4133850" progId="Paint.Picture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458835" y="3429000"/>
                        <a:ext cx="3605530" cy="243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7" name="文本框 278531"/>
          <p:cNvSpPr txBox="1"/>
          <p:nvPr>
            <p:custDataLst>
              <p:tags r:id="rId1"/>
            </p:custDataLst>
          </p:nvPr>
        </p:nvSpPr>
        <p:spPr>
          <a:xfrm>
            <a:off x="245745" y="5265420"/>
            <a:ext cx="5923915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</a:pPr>
            <a:r>
              <a:rPr lang="en-US" altLang="zh-CN" sz="2000" dirty="0">
                <a:latin typeface="Trebuchet MS" panose="020B0603020202020204" pitchFamily="34" charset="0"/>
                <a:ea typeface="黑体" panose="02010609060101010101" pitchFamily="2" charset="-122"/>
              </a:rPr>
              <a:t>Extended halos around middle-aged pulsars are expected to be common in Milky Way, which could form a diffuse component of gamma-ray background (e.g., Aharonian 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&amp;</a:t>
            </a:r>
            <a:r>
              <a:rPr lang="en-US" altLang="zh-CN" sz="2000" dirty="0">
                <a:latin typeface="Trebuchet MS" panose="020B0603020202020204" pitchFamily="34" charset="0"/>
                <a:ea typeface="黑体" panose="02010609060101010101" pitchFamily="2" charset="-122"/>
              </a:rPr>
              <a:t> Atoyan 2000; Linden 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&amp;</a:t>
            </a:r>
            <a:r>
              <a:rPr lang="en-US" altLang="zh-CN" sz="2000" dirty="0">
                <a:latin typeface="Trebuchet MS" panose="020B0603020202020204" pitchFamily="34" charset="0"/>
                <a:ea typeface="黑体" panose="02010609060101010101" pitchFamily="2" charset="-122"/>
              </a:rPr>
              <a:t> Buckman  2018).</a:t>
            </a:r>
            <a:endParaRPr lang="en-US" altLang="zh-CN" sz="20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426085" y="1321435"/>
            <a:ext cx="5462905" cy="38341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78531"/>
          <p:cNvSpPr txBox="1"/>
          <p:nvPr>
            <p:custDataLst>
              <p:tags r:id="rId3"/>
            </p:custDataLst>
          </p:nvPr>
        </p:nvSpPr>
        <p:spPr>
          <a:xfrm>
            <a:off x="381000" y="908685"/>
            <a:ext cx="26866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</a:pPr>
            <a:r>
              <a:rPr lang="en-US" altLang="zh-CN" sz="2000" dirty="0">
                <a:latin typeface="Trebuchet MS" panose="020B0603020202020204" pitchFamily="34" charset="0"/>
                <a:ea typeface="黑体" panose="02010609060101010101" pitchFamily="2" charset="-122"/>
              </a:rPr>
              <a:t>HAWC (2017, Science)</a:t>
            </a:r>
            <a:endParaRPr lang="en-US" altLang="zh-CN" sz="20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7" name="文本框 278531"/>
          <p:cNvSpPr txBox="1"/>
          <p:nvPr>
            <p:custDataLst>
              <p:tags r:id="rId4"/>
            </p:custDataLst>
          </p:nvPr>
        </p:nvSpPr>
        <p:spPr>
          <a:xfrm>
            <a:off x="5952490" y="5876925"/>
            <a:ext cx="6169660" cy="5886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</a:pPr>
            <a:r>
              <a:rPr lang="en-US" altLang="zh-CN" sz="1800" b="1" dirty="0">
                <a:latin typeface="Trebuchet MS" panose="020B0603020202020204" pitchFamily="34" charset="0"/>
                <a:ea typeface="黑体" panose="02010609060101010101" pitchFamily="2" charset="-122"/>
                <a:cs typeface="Trebuchet MS" panose="020B0603020202020204" pitchFamily="34" charset="0"/>
              </a:rPr>
              <a:t>K. Yan et al. (2024, Nat. Astron.); </a:t>
            </a:r>
            <a:r>
              <a:rPr lang="en-US" altLang="zh-CN" sz="1800" b="1" dirty="0">
                <a:latin typeface="Trebuchet MS" panose="020B0603020202020204" pitchFamily="34" charset="0"/>
                <a:ea typeface="黑体" panose="02010609060101010101" pitchFamily="2" charset="-122"/>
                <a:cs typeface="Trebuchet MS" panose="020B0603020202020204" pitchFamily="34" charset="0"/>
                <a:sym typeface="+mn-ea"/>
              </a:rPr>
              <a:t>Dekker + (2024, PRD); </a:t>
            </a:r>
            <a:r>
              <a:rPr lang="en-US" altLang="zh-CN" sz="1800" b="1" dirty="0">
                <a:latin typeface="Trebuchet MS" panose="020B0603020202020204" pitchFamily="34" charset="0"/>
                <a:ea typeface="黑体" panose="02010609060101010101" pitchFamily="2" charset="-122"/>
                <a:cs typeface="Trebuchet MS" panose="020B0603020202020204" pitchFamily="34" charset="0"/>
              </a:rPr>
              <a:t>Pagliaroli + (2023, Universe); Chen + (2024, CPC)</a:t>
            </a:r>
            <a:endParaRPr lang="en-US" altLang="zh-CN" sz="1800" b="1" dirty="0">
              <a:latin typeface="Trebuchet MS" panose="020B0603020202020204" pitchFamily="34" charset="0"/>
              <a:ea typeface="黑体" panose="02010609060101010101" pitchFamily="2" charset="-122"/>
              <a:cs typeface="Trebuchet MS" panose="020B0603020202020204" pitchFamily="34" charset="0"/>
            </a:endParaRPr>
          </a:p>
        </p:txBody>
      </p:sp>
      <p:sp>
        <p:nvSpPr>
          <p:cNvPr id="36866" name="灯片编号占位符 1"/>
          <p:cNvSpPr txBox="1">
            <a:spLocks noGrp="1"/>
          </p:cNvSpPr>
          <p:nvPr/>
        </p:nvSpPr>
        <p:spPr>
          <a:xfrm>
            <a:off x="11766550" y="6445250"/>
            <a:ext cx="314325" cy="3032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/>
          <a:p>
            <a:pPr algn="ctr"/>
            <a:fld id="{9A0DB2DC-4C9A-4742-B13C-FB6460FD3503}" type="slidenum"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ext Box 8"/>
          <p:cNvSpPr txBox="1"/>
          <p:nvPr/>
        </p:nvSpPr>
        <p:spPr>
          <a:xfrm>
            <a:off x="284163" y="161925"/>
            <a:ext cx="116459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zh-CN" sz="4000" b="1" noProof="1">
                <a:solidFill>
                  <a:srgbClr val="FF0000"/>
                </a:solidFill>
                <a:latin typeface="Trebuchet MS" panose="020B0603020202020204" pitchFamily="34" charset="0"/>
                <a:ea typeface="黑体" panose="02010609060101010101" pitchFamily="2" charset="-122"/>
                <a:cs typeface="Trebuchet MS" panose="020B0603020202020204" pitchFamily="34" charset="0"/>
                <a:sym typeface="Symbol" panose="05050102010706020507" charset="0"/>
              </a:rPr>
              <a:t>PWN/halo interpretation</a:t>
            </a:r>
            <a:endParaRPr lang="en-US" altLang="zh-CN" sz="4000" b="1" noProof="1">
              <a:solidFill>
                <a:srgbClr val="FF0000"/>
              </a:solidFill>
              <a:latin typeface="Trebuchet MS" panose="020B0603020202020204" pitchFamily="34" charset="0"/>
              <a:ea typeface="黑体" panose="02010609060101010101" pitchFamily="2" charset="-122"/>
              <a:cs typeface="Trebuchet MS" panose="020B0603020202020204" pitchFamily="34" charset="0"/>
              <a:sym typeface="Symbol" panose="05050102010706020507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168390" y="1124585"/>
            <a:ext cx="5449570" cy="450024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灯片编号占位符 1"/>
          <p:cNvSpPr txBox="1">
            <a:spLocks noGrp="1"/>
          </p:cNvSpPr>
          <p:nvPr/>
        </p:nvSpPr>
        <p:spPr>
          <a:xfrm>
            <a:off x="11766550" y="6445250"/>
            <a:ext cx="314325" cy="3032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/>
          <a:p>
            <a:pPr algn="ctr"/>
            <a:fld id="{9A0DB2DC-4C9A-4742-B13C-FB6460FD3503}" type="slidenum"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Text Box 5"/>
          <p:cNvSpPr txBox="1"/>
          <p:nvPr/>
        </p:nvSpPr>
        <p:spPr>
          <a:xfrm>
            <a:off x="372745" y="191770"/>
            <a:ext cx="1158303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000" b="1" dirty="0">
                <a:solidFill>
                  <a:srgbClr val="FF0000"/>
                </a:solidFill>
                <a:latin typeface="Trebuchet MS" panose="020B0603020202020204" pitchFamily="34" charset="0"/>
                <a:ea typeface="黑体" panose="02010609060101010101" pitchFamily="2" charset="-122"/>
                <a:cs typeface="Trebuchet MS" panose="020B0603020202020204" pitchFamily="34" charset="0"/>
              </a:rPr>
              <a:t>Summary</a:t>
            </a:r>
            <a:endParaRPr lang="en-US" altLang="zh-CN" sz="4000" b="1" dirty="0">
              <a:solidFill>
                <a:srgbClr val="FF0000"/>
              </a:solidFill>
              <a:latin typeface="Trebuchet MS" panose="020B0603020202020204" pitchFamily="34" charset="0"/>
              <a:ea typeface="黑体" panose="02010609060101010101" pitchFamily="2" charset="-122"/>
              <a:cs typeface="Trebuchet MS" panose="020B0603020202020204" pitchFamily="34" charset="0"/>
            </a:endParaRPr>
          </a:p>
        </p:txBody>
      </p:sp>
      <p:sp>
        <p:nvSpPr>
          <p:cNvPr id="38915" name="文本占位符 262147"/>
          <p:cNvSpPr>
            <a:spLocks noGrp="1"/>
          </p:cNvSpPr>
          <p:nvPr/>
        </p:nvSpPr>
        <p:spPr>
          <a:xfrm>
            <a:off x="480060" y="1412875"/>
            <a:ext cx="11269980" cy="3779520"/>
          </a:xfrm>
          <a:prstGeom prst="rect">
            <a:avLst/>
          </a:prstGeom>
          <a:noFill/>
          <a:ln w="9525">
            <a:noFill/>
          </a:ln>
        </p:spPr>
        <p:txBody>
          <a:bodyPr wrap="square" lIns="50799" tIns="50799" rIns="0" bIns="50799" anchor="t" anchorCtr="0"/>
          <a:p>
            <a:pPr marL="311150" indent="-311150" defTabSz="414655" hangingPunct="0">
              <a:lnSpc>
                <a:spcPct val="100000"/>
              </a:lnSpc>
              <a:spcBef>
                <a:spcPts val="200"/>
              </a:spcBef>
              <a:buClrTx/>
              <a:buFont typeface="Wingdings" panose="05000000000000000000" charset="0"/>
              <a:buChar char="Ø"/>
            </a:pPr>
            <a:r>
              <a:rPr lang="en-US" altLang="zh-CN" sz="2400" b="1" dirty="0">
                <a:latin typeface="Trebuchet MS" panose="020B0603020202020204" pitchFamily="34" charset="0"/>
                <a:ea typeface="黑体" panose="02010609060101010101" pitchFamily="2" charset="-122"/>
              </a:rPr>
              <a:t>Galactic diffuse gamma-ray emission is important probe of GCR propagation</a:t>
            </a:r>
            <a:endParaRPr lang="en-US" altLang="zh-CN" sz="2400" b="1" dirty="0">
              <a:latin typeface="Trebuchet MS" panose="020B0603020202020204" pitchFamily="34" charset="0"/>
              <a:ea typeface="黑体" panose="02010609060101010101" pitchFamily="2" charset="-122"/>
            </a:endParaRPr>
          </a:p>
          <a:p>
            <a:pPr marL="311150" indent="-311150" defTabSz="414655" hangingPunct="0">
              <a:lnSpc>
                <a:spcPct val="100000"/>
              </a:lnSpc>
              <a:spcBef>
                <a:spcPts val="200"/>
              </a:spcBef>
              <a:buClrTx/>
              <a:buFont typeface="Wingdings" panose="05000000000000000000" charset="0"/>
              <a:buChar char="Ø"/>
            </a:pPr>
            <a:endParaRPr lang="en-US" altLang="zh-CN" sz="1400" b="1" dirty="0">
              <a:latin typeface="Trebuchet MS" panose="020B0603020202020204" pitchFamily="34" charset="0"/>
              <a:ea typeface="黑体" panose="02010609060101010101" pitchFamily="2" charset="-122"/>
            </a:endParaRPr>
          </a:p>
          <a:p>
            <a:pPr marL="311150" indent="-311150" defTabSz="414655" hangingPunct="0">
              <a:lnSpc>
                <a:spcPct val="100000"/>
              </a:lnSpc>
              <a:spcBef>
                <a:spcPts val="200"/>
              </a:spcBef>
              <a:buClrTx/>
              <a:buFont typeface="Wingdings" panose="05000000000000000000" charset="0"/>
              <a:buChar char="Ø"/>
            </a:pPr>
            <a:r>
              <a:rPr lang="en-US" altLang="zh-CN" sz="2400" b="1" dirty="0">
                <a:latin typeface="Trebuchet MS" panose="020B0603020202020204" pitchFamily="34" charset="0"/>
                <a:ea typeface="黑体" panose="02010609060101010101" pitchFamily="2" charset="-122"/>
              </a:rPr>
              <a:t>Precise measurements of the </a:t>
            </a:r>
            <a:r>
              <a:rPr lang="en-US" altLang="zh-CN" sz="2400" b="1" dirty="0">
                <a:latin typeface="Trebuchet MS" panose="020B0603020202020204" pitchFamily="34" charset="0"/>
                <a:ea typeface="黑体" panose="02010609060101010101" pitchFamily="2" charset="-122"/>
                <a:sym typeface="+mn-ea"/>
              </a:rPr>
              <a:t>diffuse emission from GeV to PeV by Fermi and LHAASO show interesting excesses compared with the model prediction</a:t>
            </a:r>
            <a:endParaRPr lang="en-US" altLang="zh-CN" sz="2400" b="1" dirty="0">
              <a:latin typeface="Trebuchet MS" panose="020B0603020202020204" pitchFamily="34" charset="0"/>
              <a:ea typeface="黑体" panose="02010609060101010101" pitchFamily="2" charset="-122"/>
              <a:sym typeface="+mn-ea"/>
            </a:endParaRPr>
          </a:p>
          <a:p>
            <a:pPr marL="311150" indent="-311150" defTabSz="414655" hangingPunct="0">
              <a:lnSpc>
                <a:spcPct val="100000"/>
              </a:lnSpc>
              <a:spcBef>
                <a:spcPts val="200"/>
              </a:spcBef>
              <a:buClrTx/>
              <a:buFont typeface="Wingdings" panose="05000000000000000000" charset="0"/>
              <a:buChar char="Ø"/>
            </a:pPr>
            <a:endParaRPr lang="en-US" altLang="zh-CN" sz="1400" b="1" dirty="0">
              <a:latin typeface="Trebuchet MS" panose="020B0603020202020204" pitchFamily="34" charset="0"/>
              <a:ea typeface="黑体" panose="02010609060101010101" pitchFamily="2" charset="-122"/>
              <a:sym typeface="+mn-ea"/>
            </a:endParaRPr>
          </a:p>
          <a:p>
            <a:pPr marL="311150" indent="-311150" defTabSz="414655" hangingPunct="0">
              <a:lnSpc>
                <a:spcPct val="100000"/>
              </a:lnSpc>
              <a:spcBef>
                <a:spcPts val="200"/>
              </a:spcBef>
              <a:buClrTx/>
              <a:buFont typeface="Wingdings" panose="05000000000000000000" charset="0"/>
              <a:buChar char="Ø"/>
            </a:pPr>
            <a:r>
              <a:rPr lang="en-US" altLang="zh-CN" sz="2400" b="1" dirty="0">
                <a:latin typeface="Trebuchet MS" panose="020B0603020202020204" pitchFamily="34" charset="0"/>
                <a:ea typeface="黑体" panose="02010609060101010101" pitchFamily="2" charset="-122"/>
              </a:rPr>
              <a:t>The Fermi-LAT data further reveal that the Galactic diffuse emission has spectral variation, and can be decomposed as two components</a:t>
            </a:r>
            <a:endParaRPr lang="en-US" altLang="zh-CN" sz="2400" b="1" dirty="0">
              <a:latin typeface="Trebuchet MS" panose="020B0603020202020204" pitchFamily="34" charset="0"/>
              <a:ea typeface="黑体" panose="02010609060101010101" pitchFamily="2" charset="-122"/>
            </a:endParaRPr>
          </a:p>
          <a:p>
            <a:pPr marL="311150" indent="-311150" defTabSz="414655" hangingPunct="0">
              <a:lnSpc>
                <a:spcPct val="100000"/>
              </a:lnSpc>
              <a:spcBef>
                <a:spcPts val="200"/>
              </a:spcBef>
              <a:buClrTx/>
              <a:buFont typeface="Wingdings" panose="05000000000000000000" charset="0"/>
              <a:buChar char="Ø"/>
            </a:pPr>
            <a:endParaRPr lang="en-US" altLang="zh-CN" sz="1400" b="1" dirty="0">
              <a:latin typeface="Trebuchet MS" panose="020B0603020202020204" pitchFamily="34" charset="0"/>
              <a:ea typeface="黑体" panose="02010609060101010101" pitchFamily="2" charset="-122"/>
            </a:endParaRPr>
          </a:p>
          <a:p>
            <a:pPr marL="311150" indent="-311150" defTabSz="414655" hangingPunct="0">
              <a:lnSpc>
                <a:spcPct val="100000"/>
              </a:lnSpc>
              <a:spcBef>
                <a:spcPts val="200"/>
              </a:spcBef>
              <a:buClrTx/>
              <a:buFont typeface="Wingdings" panose="05000000000000000000" charset="0"/>
              <a:buChar char="Ø"/>
            </a:pPr>
            <a:r>
              <a:rPr lang="en-US" altLang="zh-CN" sz="2400" b="1" dirty="0">
                <a:latin typeface="Trebuchet MS" panose="020B0603020202020204" pitchFamily="34" charset="0"/>
                <a:ea typeface="黑体" panose="02010609060101010101" pitchFamily="2" charset="-122"/>
              </a:rPr>
              <a:t>The results indicate that the GCRs have a </a:t>
            </a:r>
            <a:r>
              <a:rPr lang="en-US" altLang="zh-CN" sz="2400" b="1" dirty="0">
                <a:solidFill>
                  <a:srgbClr val="FF0000"/>
                </a:solidFill>
                <a:latin typeface="Trebuchet MS" panose="020B0603020202020204" pitchFamily="34" charset="0"/>
                <a:ea typeface="黑体" panose="02010609060101010101" pitchFamily="2" charset="-122"/>
              </a:rPr>
              <a:t>sea</a:t>
            </a:r>
            <a:r>
              <a:rPr lang="en-US" altLang="zh-CN" sz="2400" b="1" dirty="0">
                <a:latin typeface="Trebuchet MS" panose="020B0603020202020204" pitchFamily="34" charset="0"/>
                <a:ea typeface="黑体" panose="02010609060101010101" pitchFamily="2" charset="-122"/>
              </a:rPr>
              <a:t> component from adequate propagated CRs and an </a:t>
            </a:r>
            <a:r>
              <a:rPr lang="en-US" altLang="zh-CN" sz="2400" b="1" dirty="0">
                <a:solidFill>
                  <a:srgbClr val="FF0000"/>
                </a:solidFill>
                <a:latin typeface="Trebuchet MS" panose="020B0603020202020204" pitchFamily="34" charset="0"/>
                <a:ea typeface="黑体" panose="02010609060101010101" pitchFamily="2" charset="-122"/>
              </a:rPr>
              <a:t>island </a:t>
            </a:r>
            <a:r>
              <a:rPr lang="en-US" altLang="zh-CN" sz="2400" b="1" dirty="0">
                <a:latin typeface="Trebuchet MS" panose="020B0603020202020204" pitchFamily="34" charset="0"/>
                <a:ea typeface="黑体" panose="02010609060101010101" pitchFamily="2" charset="-122"/>
              </a:rPr>
              <a:t>component from inadequate propagated CRs</a:t>
            </a:r>
            <a:endParaRPr lang="en-US" altLang="zh-CN" sz="2400" b="1" dirty="0">
              <a:latin typeface="Trebuchet MS" panose="020B0603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40961" name="TextBox 3"/>
          <p:cNvSpPr txBox="1"/>
          <p:nvPr>
            <p:custDataLst>
              <p:tags r:id="rId1"/>
            </p:custDataLst>
          </p:nvPr>
        </p:nvSpPr>
        <p:spPr>
          <a:xfrm>
            <a:off x="6672580" y="5516880"/>
            <a:ext cx="471043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zh-CN" sz="4400" b="1" dirty="0">
                <a:solidFill>
                  <a:srgbClr val="FF0000"/>
                </a:solidFill>
                <a:latin typeface="Trebuchet MS" panose="020B0603020202020204" pitchFamily="34" charset="0"/>
                <a:ea typeface="黑体" panose="02010609060101010101" pitchFamily="2" charset="-122"/>
              </a:rPr>
              <a:t>Thank you!</a:t>
            </a:r>
            <a:endParaRPr lang="en-US" altLang="zh-CN" sz="4400" b="1" dirty="0">
              <a:solidFill>
                <a:srgbClr val="FF0000"/>
              </a:solidFill>
              <a:latin typeface="Trebuchet MS" panose="020B0603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50" name="灯片编号占位符 1"/>
          <p:cNvSpPr txBox="1">
            <a:spLocks noGrp="1"/>
          </p:cNvSpPr>
          <p:nvPr/>
        </p:nvSpPr>
        <p:spPr>
          <a:xfrm>
            <a:off x="11766550" y="6445250"/>
            <a:ext cx="314325" cy="3032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/>
          <a:p>
            <a:pPr algn="ctr"/>
            <a:fld id="{9A0DB2DC-4C9A-4742-B13C-FB6460FD3503}" type="slidenum"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6" name="Text Box 5"/>
          <p:cNvSpPr txBox="1"/>
          <p:nvPr/>
        </p:nvSpPr>
        <p:spPr>
          <a:xfrm>
            <a:off x="372745" y="120015"/>
            <a:ext cx="1158303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000" b="1" dirty="0">
                <a:solidFill>
                  <a:srgbClr val="FF0000"/>
                </a:solidFill>
                <a:latin typeface="Trebuchet MS" panose="020B0603020202020204" pitchFamily="34" charset="0"/>
                <a:ea typeface="黑体" panose="02010609060101010101" pitchFamily="2" charset="-122"/>
                <a:cs typeface="Trebuchet MS" panose="020B0603020202020204" pitchFamily="34" charset="0"/>
              </a:rPr>
              <a:t>General picture of Galactic cosmic rays</a:t>
            </a:r>
            <a:endParaRPr lang="en-US" altLang="zh-CN" sz="4000" b="1" dirty="0">
              <a:solidFill>
                <a:srgbClr val="FF0000"/>
              </a:solidFill>
              <a:latin typeface="Trebuchet MS" panose="020B0603020202020204" pitchFamily="34" charset="0"/>
              <a:ea typeface="黑体" panose="02010609060101010101" pitchFamily="2" charset="-122"/>
              <a:cs typeface="Trebuchet MS" panose="020B0603020202020204" pitchFamily="34" charset="0"/>
            </a:endParaRPr>
          </a:p>
        </p:txBody>
      </p:sp>
      <p:sp>
        <p:nvSpPr>
          <p:cNvPr id="18" name="Rectangle 4"/>
          <p:cNvSpPr/>
          <p:nvPr>
            <p:custDataLst>
              <p:tags r:id="rId1"/>
            </p:custDataLst>
          </p:nvPr>
        </p:nvSpPr>
        <p:spPr>
          <a:xfrm>
            <a:off x="515620" y="5434330"/>
            <a:ext cx="11365230" cy="124015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algn="l">
              <a:buFont typeface="Wingdings" panose="05000000000000000000" charset="0"/>
              <a:buChar char="Ø"/>
            </a:pPr>
            <a:r>
              <a:rPr lang="en-US" altLang="zh-CN" sz="2400" b="1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2" charset="-122"/>
                <a:cs typeface="Trebuchet MS" panose="020B0603020202020204" pitchFamily="34" charset="0"/>
              </a:rPr>
              <a:t>CRs are mainly produced by astrophysical sources like supernova remnants</a:t>
            </a:r>
            <a:endParaRPr lang="en-US" altLang="zh-CN" sz="2400" b="1" dirty="0">
              <a:solidFill>
                <a:schemeClr val="tx1"/>
              </a:solidFill>
              <a:latin typeface="Trebuchet MS" panose="020B0603020202020204" pitchFamily="34" charset="0"/>
              <a:ea typeface="黑体" panose="02010609060101010101" pitchFamily="2" charset="-122"/>
              <a:cs typeface="Trebuchet MS" panose="020B0603020202020204" pitchFamily="34" charset="0"/>
            </a:endParaRPr>
          </a:p>
          <a:p>
            <a:pPr marL="342900" indent="-342900" algn="l">
              <a:buFont typeface="Wingdings" panose="05000000000000000000" charset="0"/>
              <a:buChar char="Ø"/>
            </a:pPr>
            <a:r>
              <a:rPr lang="en-US" altLang="zh-CN" sz="2400" b="1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2" charset="-122"/>
                <a:cs typeface="Trebuchet MS" panose="020B0603020202020204" pitchFamily="34" charset="0"/>
              </a:rPr>
              <a:t>They propagate diffusively in the Galactic magnetic field, and interact with medium and radiation, producing </a:t>
            </a:r>
            <a:r>
              <a:rPr lang="en-US" altLang="zh-CN" sz="2400" b="1" dirty="0">
                <a:solidFill>
                  <a:srgbClr val="FF0000"/>
                </a:solidFill>
                <a:latin typeface="Trebuchet MS" panose="020B0603020202020204" pitchFamily="34" charset="0"/>
                <a:ea typeface="黑体" panose="02010609060101010101" pitchFamily="2" charset="-122"/>
                <a:cs typeface="Trebuchet MS" panose="020B0603020202020204" pitchFamily="34" charset="0"/>
              </a:rPr>
              <a:t>secondary particles</a:t>
            </a:r>
            <a:r>
              <a:rPr lang="en-US" altLang="zh-CN" sz="2400" b="1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2" charset="-122"/>
                <a:cs typeface="Trebuchet MS" panose="020B0603020202020204" pitchFamily="34" charset="0"/>
              </a:rPr>
              <a:t> and </a:t>
            </a:r>
            <a:r>
              <a:rPr lang="en-US" altLang="zh-CN" sz="2400" b="1" dirty="0">
                <a:solidFill>
                  <a:srgbClr val="FF0000"/>
                </a:solidFill>
                <a:latin typeface="Trebuchet MS" panose="020B0603020202020204" pitchFamily="34" charset="0"/>
                <a:ea typeface="黑体" panose="02010609060101010101" pitchFamily="2" charset="-122"/>
                <a:cs typeface="Trebuchet MS" panose="020B0603020202020204" pitchFamily="34" charset="0"/>
              </a:rPr>
              <a:t>diffuse emission</a:t>
            </a:r>
            <a:endParaRPr lang="en-US" altLang="zh-CN" sz="2400" b="1" dirty="0">
              <a:solidFill>
                <a:schemeClr val="tx1"/>
              </a:solidFill>
              <a:latin typeface="Trebuchet MS" panose="020B0603020202020204" pitchFamily="34" charset="0"/>
              <a:ea typeface="黑体" panose="02010609060101010101" pitchFamily="2" charset="-122"/>
              <a:cs typeface="Trebuchet MS" panose="020B0603020202020204" pitchFamily="34" charset="0"/>
            </a:endParaRPr>
          </a:p>
        </p:txBody>
      </p:sp>
      <p:pic>
        <p:nvPicPr>
          <p:cNvPr id="5121" name="图片 68610" descr="09octerfStronF2X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245" y="836930"/>
            <a:ext cx="7460615" cy="45091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380" y="1205230"/>
            <a:ext cx="6842125" cy="5189855"/>
          </a:xfrm>
          <a:prstGeom prst="rect">
            <a:avLst/>
          </a:prstGeom>
        </p:spPr>
      </p:pic>
      <p:pic>
        <p:nvPicPr>
          <p:cNvPr id="5" name="图片 4" descr="无标题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855" y="1643380"/>
            <a:ext cx="4556125" cy="431355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矩形 5"/>
          <p:cNvSpPr/>
          <p:nvPr/>
        </p:nvSpPr>
        <p:spPr>
          <a:xfrm>
            <a:off x="4048125" y="1268095"/>
            <a:ext cx="2820670" cy="16503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6868795" y="2905760"/>
            <a:ext cx="603250" cy="30295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872605" y="1268095"/>
            <a:ext cx="611505" cy="3568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250" name="灯片编号占位符 1"/>
          <p:cNvSpPr txBox="1">
            <a:spLocks noGrp="1"/>
          </p:cNvSpPr>
          <p:nvPr/>
        </p:nvSpPr>
        <p:spPr>
          <a:xfrm>
            <a:off x="11766550" y="6445250"/>
            <a:ext cx="314325" cy="3032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/>
          <a:p>
            <a:pPr algn="ctr"/>
            <a:fld id="{9A0DB2DC-4C9A-4742-B13C-FB6460FD3503}" type="slidenum"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6" name="Text Box 5"/>
          <p:cNvSpPr txBox="1"/>
          <p:nvPr/>
        </p:nvSpPr>
        <p:spPr>
          <a:xfrm>
            <a:off x="372745" y="120015"/>
            <a:ext cx="1158303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000" b="1" dirty="0">
                <a:solidFill>
                  <a:srgbClr val="FF0000"/>
                </a:solidFill>
                <a:latin typeface="Trebuchet MS" panose="020B0603020202020204" pitchFamily="34" charset="0"/>
                <a:ea typeface="黑体" panose="02010609060101010101" pitchFamily="2" charset="-122"/>
                <a:cs typeface="Trebuchet MS" panose="020B0603020202020204" pitchFamily="34" charset="0"/>
              </a:rPr>
              <a:t>The gamma-ray sky</a:t>
            </a:r>
            <a:endParaRPr lang="en-US" altLang="zh-CN" sz="4000" b="1" dirty="0">
              <a:solidFill>
                <a:srgbClr val="FF0000"/>
              </a:solidFill>
              <a:latin typeface="Trebuchet MS" panose="020B0603020202020204" pitchFamily="34" charset="0"/>
              <a:ea typeface="黑体" panose="02010609060101010101" pitchFamily="2" charset="-122"/>
              <a:cs typeface="Trebuchet MS" panose="020B0603020202020204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401" name="文本框 2"/>
          <p:cNvSpPr txBox="1"/>
          <p:nvPr/>
        </p:nvSpPr>
        <p:spPr>
          <a:xfrm>
            <a:off x="8208645" y="1341120"/>
            <a:ext cx="70485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sz="2000" b="1">
                <a:solidFill>
                  <a:schemeClr val="bg1"/>
                </a:solidFill>
                <a:latin typeface="Trebuchet MS" panose="020B0603020202020204" pitchFamily="34" charset="0"/>
                <a:ea typeface="黑体" panose="02010609060101010101" pitchFamily="2" charset="-122"/>
              </a:rPr>
              <a:t>低能</a:t>
            </a:r>
            <a:endParaRPr lang="zh-CN" sz="2000" b="1">
              <a:solidFill>
                <a:schemeClr val="bg1"/>
              </a:solidFill>
              <a:latin typeface="Trebuchet MS" panose="020B0603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" name="文本框 2"/>
          <p:cNvSpPr txBox="1"/>
          <p:nvPr/>
        </p:nvSpPr>
        <p:spPr>
          <a:xfrm>
            <a:off x="8208645" y="3573145"/>
            <a:ext cx="70485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sz="2000" b="1">
                <a:solidFill>
                  <a:schemeClr val="bg1"/>
                </a:solidFill>
                <a:latin typeface="Trebuchet MS" panose="020B0603020202020204" pitchFamily="34" charset="0"/>
                <a:ea typeface="黑体" panose="02010609060101010101" pitchFamily="2" charset="-122"/>
              </a:rPr>
              <a:t>高能</a:t>
            </a:r>
            <a:endParaRPr lang="zh-CN" sz="2000" b="1">
              <a:solidFill>
                <a:schemeClr val="bg1"/>
              </a:solidFill>
              <a:latin typeface="Trebuchet MS" panose="020B0603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0250" name="灯片编号占位符 1"/>
          <p:cNvSpPr txBox="1">
            <a:spLocks noGrp="1"/>
          </p:cNvSpPr>
          <p:nvPr/>
        </p:nvSpPr>
        <p:spPr>
          <a:xfrm>
            <a:off x="11766550" y="6445250"/>
            <a:ext cx="314325" cy="3032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/>
          <a:p>
            <a:pPr algn="ctr"/>
            <a:fld id="{9A0DB2DC-4C9A-4742-B13C-FB6460FD3503}" type="slidenum"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7715" y="909320"/>
            <a:ext cx="5208270" cy="4927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510" y="909320"/>
            <a:ext cx="5232400" cy="4931410"/>
          </a:xfrm>
          <a:prstGeom prst="rect">
            <a:avLst/>
          </a:prstGeom>
        </p:spPr>
      </p:pic>
      <p:sp>
        <p:nvSpPr>
          <p:cNvPr id="14348" name="Text Box 8"/>
          <p:cNvSpPr txBox="1"/>
          <p:nvPr/>
        </p:nvSpPr>
        <p:spPr>
          <a:xfrm>
            <a:off x="284163" y="161925"/>
            <a:ext cx="116459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zh-CN" sz="4000" b="1" noProof="1">
                <a:solidFill>
                  <a:srgbClr val="FF0000"/>
                </a:solidFill>
                <a:latin typeface="Trebuchet MS" panose="020B0603020202020204" pitchFamily="34" charset="0"/>
                <a:ea typeface="黑体" panose="02010609060101010101" pitchFamily="2" charset="-122"/>
                <a:cs typeface="Trebuchet MS" panose="020B0603020202020204" pitchFamily="34" charset="0"/>
                <a:sym typeface="Symbol" panose="05050102010706020507" charset="0"/>
              </a:rPr>
              <a:t>Fermi-LAT measurement of all-sky diffuse </a:t>
            </a:r>
            <a:r>
              <a:rPr lang="en-US" altLang="zh-CN" sz="4000" b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Symbol" panose="05050102010706020507" charset="0"/>
              </a:rPr>
              <a:t>γ</a:t>
            </a:r>
            <a:r>
              <a:rPr lang="en-US" altLang="zh-CN" sz="4000" b="1" noProof="1">
                <a:solidFill>
                  <a:srgbClr val="FF0000"/>
                </a:solidFill>
                <a:latin typeface="Trebuchet MS" panose="020B0603020202020204" pitchFamily="34" charset="0"/>
                <a:ea typeface="黑体" panose="02010609060101010101" pitchFamily="2" charset="-122"/>
                <a:cs typeface="Trebuchet MS" panose="020B0603020202020204" pitchFamily="34" charset="0"/>
                <a:sym typeface="Symbol" panose="05050102010706020507" charset="0"/>
              </a:rPr>
              <a:t>-ray</a:t>
            </a:r>
            <a:endParaRPr lang="en-US" altLang="zh-CN" sz="4000" b="1" noProof="1">
              <a:solidFill>
                <a:srgbClr val="FF0000"/>
              </a:solidFill>
              <a:latin typeface="Trebuchet MS" panose="020B0603020202020204" pitchFamily="34" charset="0"/>
              <a:ea typeface="黑体" panose="02010609060101010101" pitchFamily="2" charset="-122"/>
              <a:cs typeface="Trebuchet MS" panose="020B0603020202020204" pitchFamily="34" charset="0"/>
              <a:sym typeface="Symbol" panose="05050102010706020507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811020" y="3068955"/>
            <a:ext cx="2466975" cy="368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1800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2" charset="-122"/>
              </a:rPr>
              <a:t>Fermi-LAT (2012, ApJ)</a:t>
            </a:r>
            <a:endParaRPr lang="en-US" altLang="zh-CN" sz="1800" dirty="0">
              <a:solidFill>
                <a:schemeClr val="tx1"/>
              </a:solidFill>
              <a:latin typeface="Trebuchet MS" panose="020B0603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8" name="Text Box 5"/>
          <p:cNvSpPr txBox="1"/>
          <p:nvPr/>
        </p:nvSpPr>
        <p:spPr>
          <a:xfrm>
            <a:off x="8976360" y="2853055"/>
            <a:ext cx="206883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000" dirty="0">
                <a:solidFill>
                  <a:srgbClr val="FF0000"/>
                </a:solidFill>
                <a:latin typeface="Trebuchet MS" panose="020B0603020202020204" pitchFamily="34" charset="0"/>
                <a:ea typeface="黑体" panose="02010609060101010101" pitchFamily="2" charset="-122"/>
              </a:rPr>
              <a:t>Excess in the Galactic plane</a:t>
            </a:r>
            <a:endParaRPr lang="en-US" altLang="zh-CN" sz="2000" dirty="0">
              <a:solidFill>
                <a:srgbClr val="FF0000"/>
              </a:solidFill>
              <a:latin typeface="Trebuchet MS" panose="020B0603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5847" name="Rectangle 4"/>
          <p:cNvSpPr/>
          <p:nvPr/>
        </p:nvSpPr>
        <p:spPr>
          <a:xfrm>
            <a:off x="480060" y="5812155"/>
            <a:ext cx="11393170" cy="86487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ctr">
              <a:buFont typeface="Wingdings" panose="05000000000000000000" charset="0"/>
            </a:pPr>
            <a:r>
              <a:rPr lang="en-US" altLang="zh-CN" sz="2400" b="1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2" charset="-122"/>
                <a:sym typeface="+mn-ea"/>
              </a:rPr>
              <a:t>The Fermi all-sky data can be largely reproduced by the conventional propagation model except in some region of the Galactic plane</a:t>
            </a:r>
            <a:endParaRPr lang="zh-CN" altLang="zh-CN" sz="2400" b="1" dirty="0">
              <a:solidFill>
                <a:schemeClr val="tx1"/>
              </a:solidFill>
              <a:latin typeface="Trebuchet MS" panose="020B0603020202020204" pitchFamily="34" charset="0"/>
              <a:ea typeface="黑体" panose="02010609060101010101" pitchFamily="2" charset="-122"/>
              <a:cs typeface="Trebuchet MS" panose="020B0603020202020204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165" y="1341120"/>
            <a:ext cx="11081385" cy="3631565"/>
          </a:xfrm>
          <a:prstGeom prst="rect">
            <a:avLst/>
          </a:prstGeom>
        </p:spPr>
      </p:pic>
      <p:sp>
        <p:nvSpPr>
          <p:cNvPr id="4" name="Text Box 5"/>
          <p:cNvSpPr txBox="1"/>
          <p:nvPr/>
        </p:nvSpPr>
        <p:spPr>
          <a:xfrm>
            <a:off x="9279890" y="1052830"/>
            <a:ext cx="267589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1800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2" charset="-122"/>
              </a:rPr>
              <a:t>Yang et al. (2016, PRD)</a:t>
            </a:r>
            <a:endParaRPr lang="en-US" altLang="zh-CN" sz="1800" dirty="0">
              <a:solidFill>
                <a:schemeClr val="tx1"/>
              </a:solidFill>
              <a:latin typeface="Trebuchet MS" panose="020B0603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6146" name="Text Box 5"/>
          <p:cNvSpPr txBox="1"/>
          <p:nvPr/>
        </p:nvSpPr>
        <p:spPr>
          <a:xfrm>
            <a:off x="372745" y="191770"/>
            <a:ext cx="1158303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000" b="1" dirty="0">
                <a:solidFill>
                  <a:srgbClr val="FF0000"/>
                </a:solidFill>
                <a:latin typeface="Trebuchet MS" panose="020B0603020202020204" pitchFamily="34" charset="0"/>
                <a:ea typeface="黑体" panose="02010609060101010101" pitchFamily="2" charset="-122"/>
                <a:cs typeface="Trebuchet MS" panose="020B0603020202020204" pitchFamily="34" charset="0"/>
              </a:rPr>
              <a:t>Spatial variation of gamma-ray spectra</a:t>
            </a:r>
            <a:endParaRPr lang="en-US" altLang="zh-CN" sz="4000" b="1" dirty="0">
              <a:solidFill>
                <a:srgbClr val="FF0000"/>
              </a:solidFill>
              <a:latin typeface="Trebuchet MS" panose="020B0603020202020204" pitchFamily="34" charset="0"/>
              <a:ea typeface="黑体" panose="02010609060101010101" pitchFamily="2" charset="-122"/>
              <a:cs typeface="Trebuchet MS" panose="020B0603020202020204" pitchFamily="34" charset="0"/>
            </a:endParaRPr>
          </a:p>
        </p:txBody>
      </p:sp>
      <p:sp>
        <p:nvSpPr>
          <p:cNvPr id="35847" name="Rectangle 4"/>
          <p:cNvSpPr/>
          <p:nvPr/>
        </p:nvSpPr>
        <p:spPr>
          <a:xfrm>
            <a:off x="480060" y="5373370"/>
            <a:ext cx="11393170" cy="86487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ctr">
              <a:buFont typeface="Wingdings" panose="05000000000000000000" charset="0"/>
            </a:pPr>
            <a:r>
              <a:rPr lang="en-US" altLang="zh-CN" sz="2400" b="1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2" charset="-122"/>
                <a:sym typeface="+mn-ea"/>
              </a:rPr>
              <a:t>Spectral index shows variations along Galactic longitude in the Galactic disk, but is uniform away from the disk</a:t>
            </a:r>
            <a:endParaRPr lang="zh-CN" altLang="zh-CN" sz="2400" b="1" dirty="0">
              <a:solidFill>
                <a:schemeClr val="tx1"/>
              </a:solidFill>
              <a:latin typeface="Trebuchet MS" panose="020B0603020202020204" pitchFamily="34" charset="0"/>
              <a:ea typeface="黑体" panose="02010609060101010101" pitchFamily="2" charset="-122"/>
              <a:cs typeface="Trebuchet MS" panose="020B0603020202020204" pitchFamily="34" charset="0"/>
            </a:endParaRPr>
          </a:p>
        </p:txBody>
      </p:sp>
      <p:sp>
        <p:nvSpPr>
          <p:cNvPr id="5" name="灯片编号占位符 1"/>
          <p:cNvSpPr txBox="1">
            <a:spLocks noGrp="1"/>
          </p:cNvSpPr>
          <p:nvPr/>
        </p:nvSpPr>
        <p:spPr>
          <a:xfrm>
            <a:off x="11766550" y="6445250"/>
            <a:ext cx="314325" cy="3032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/>
          <a:p>
            <a:pPr algn="ctr"/>
            <a:fld id="{9A0DB2DC-4C9A-4742-B13C-FB6460FD3503}" type="slidenum"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195" y="1485265"/>
            <a:ext cx="787400" cy="2781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670" y="1485265"/>
            <a:ext cx="1432560" cy="2889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1" name="灯片编号占位符 1"/>
          <p:cNvSpPr txBox="1">
            <a:spLocks noGrp="1"/>
          </p:cNvSpPr>
          <p:nvPr/>
        </p:nvSpPr>
        <p:spPr>
          <a:xfrm>
            <a:off x="11766550" y="6445250"/>
            <a:ext cx="314325" cy="3032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/>
          <a:p>
            <a:pPr algn="ctr"/>
            <a:fld id="{9A0DB2DC-4C9A-4742-B13C-FB6460FD3503}" type="slidenum"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5915" y="6113780"/>
            <a:ext cx="2479675" cy="3771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dirty="0">
                <a:latin typeface="Trebuchet MS" panose="020B0603020202020204" pitchFamily="34" charset="0"/>
                <a:ea typeface="黑体" panose="02010609060101010101" pitchFamily="2" charset="-122"/>
              </a:rPr>
              <a:t>LHAASO (2025, PRL)</a:t>
            </a:r>
            <a:endParaRPr lang="en-US" altLang="zh-CN" sz="2000" dirty="0">
              <a:latin typeface="Trebuchet MS" panose="020B0603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540" y="913130"/>
            <a:ext cx="11170285" cy="5162550"/>
          </a:xfrm>
          <a:prstGeom prst="rect">
            <a:avLst/>
          </a:prstGeom>
        </p:spPr>
      </p:pic>
      <p:sp>
        <p:nvSpPr>
          <p:cNvPr id="4" name="Text Box 5"/>
          <p:cNvSpPr txBox="1"/>
          <p:nvPr>
            <p:custDataLst>
              <p:tags r:id="rId2"/>
            </p:custDataLst>
          </p:nvPr>
        </p:nvSpPr>
        <p:spPr>
          <a:xfrm>
            <a:off x="263525" y="191770"/>
            <a:ext cx="1171575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rebuchet MS" panose="020B0603020202020204" pitchFamily="34" charset="0"/>
                <a:ea typeface="黑体" panose="02010609060101010101" pitchFamily="2" charset="-122"/>
                <a:cs typeface="Trebuchet MS" panose="020B0603020202020204" pitchFamily="34" charset="0"/>
              </a:rPr>
              <a:t>LHAASO diffuse results</a:t>
            </a:r>
            <a:endParaRPr lang="en-US" sz="4000" b="1" dirty="0">
              <a:solidFill>
                <a:srgbClr val="FF0000"/>
              </a:solidFill>
              <a:latin typeface="Trebuchet MS" panose="020B0603020202020204" pitchFamily="34" charset="0"/>
              <a:ea typeface="黑体" panose="02010609060101010101" pitchFamily="2" charset="-122"/>
              <a:cs typeface="Trebuchet MS" panose="020B0603020202020204" pitchFamily="34" charset="0"/>
            </a:endParaRPr>
          </a:p>
        </p:txBody>
      </p:sp>
      <p:sp>
        <p:nvSpPr>
          <p:cNvPr id="22532" name="文本框 278531"/>
          <p:cNvSpPr txBox="1"/>
          <p:nvPr/>
        </p:nvSpPr>
        <p:spPr>
          <a:xfrm>
            <a:off x="1361440" y="1092200"/>
            <a:ext cx="350964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</a:pPr>
            <a:r>
              <a:rPr lang="en-US" altLang="zh-CN" sz="2000" dirty="0">
                <a:latin typeface="Trebuchet MS" panose="020B0603020202020204" pitchFamily="34" charset="0"/>
                <a:ea typeface="黑体" panose="02010609060101010101" pitchFamily="2" charset="-122"/>
              </a:rPr>
              <a:t>KM2A: 29.1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2" charset="-122"/>
              </a:rPr>
              <a:t>σ; </a:t>
            </a:r>
            <a:r>
              <a:rPr lang="en-US" altLang="zh-CN" sz="2000" dirty="0">
                <a:latin typeface="Trebuchet MS" panose="020B0603020202020204" pitchFamily="34" charset="0"/>
                <a:ea typeface="黑体" panose="02010609060101010101" pitchFamily="2" charset="-122"/>
                <a:sym typeface="+mn-ea"/>
              </a:rPr>
              <a:t>WCD</a:t>
            </a:r>
            <a:r>
              <a:rPr lang="en-US" altLang="zh-CN" sz="2000" dirty="0">
                <a:latin typeface="Trebuchet MS" panose="020B0603020202020204" pitchFamily="34" charset="0"/>
                <a:ea typeface="黑体" panose="02010609060101010101" pitchFamily="2" charset="-122"/>
                <a:sym typeface="+mn-ea"/>
              </a:rPr>
              <a:t>A: 24.6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2" charset="-122"/>
                <a:sym typeface="+mn-ea"/>
              </a:rPr>
              <a:t>σ</a:t>
            </a:r>
            <a:endParaRPr lang="en-US" altLang="zh-CN" sz="20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2533" name="文本框 278531"/>
          <p:cNvSpPr txBox="1"/>
          <p:nvPr/>
        </p:nvSpPr>
        <p:spPr>
          <a:xfrm>
            <a:off x="1315085" y="3728085"/>
            <a:ext cx="345948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</a:pPr>
            <a:r>
              <a:rPr lang="en-US" altLang="zh-CN" sz="2000" dirty="0">
                <a:latin typeface="Trebuchet MS" panose="020B0603020202020204" pitchFamily="34" charset="0"/>
                <a:ea typeface="黑体" panose="02010609060101010101" pitchFamily="2" charset="-122"/>
              </a:rPr>
              <a:t>KM2A: 12.7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2" charset="-122"/>
              </a:rPr>
              <a:t>σ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2" charset="-122"/>
                <a:sym typeface="+mn-ea"/>
              </a:rPr>
              <a:t>; </a:t>
            </a:r>
            <a:r>
              <a:rPr lang="en-US" altLang="zh-CN" sz="2000" dirty="0">
                <a:latin typeface="Trebuchet MS" panose="020B0603020202020204" pitchFamily="34" charset="0"/>
                <a:ea typeface="黑体" panose="02010609060101010101" pitchFamily="2" charset="-122"/>
                <a:sym typeface="+mn-ea"/>
              </a:rPr>
              <a:t>WCDA: 9.1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2" charset="-122"/>
                <a:sym typeface="+mn-ea"/>
              </a:rPr>
              <a:t>σ</a:t>
            </a:r>
            <a:endParaRPr lang="en-US" altLang="zh-CN" sz="20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32215" y="6240780"/>
            <a:ext cx="24796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i="1" dirty="0">
                <a:solidFill>
                  <a:srgbClr val="FF0000"/>
                </a:solidFill>
                <a:latin typeface="Trebuchet MS" panose="020B0603020202020204" pitchFamily="34" charset="0"/>
                <a:ea typeface="黑体" panose="02010609060101010101" pitchFamily="2" charset="-122"/>
              </a:rPr>
              <a:t>See talk by Y. Zhang</a:t>
            </a:r>
            <a:endParaRPr lang="en-US" altLang="zh-CN" sz="2000" i="1" dirty="0">
              <a:solidFill>
                <a:srgbClr val="FF0000"/>
              </a:solidFill>
              <a:latin typeface="Trebuchet MS" panose="020B0603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灯片编号占位符 1"/>
          <p:cNvSpPr txBox="1">
            <a:spLocks noGrp="1"/>
          </p:cNvSpPr>
          <p:nvPr/>
        </p:nvSpPr>
        <p:spPr>
          <a:xfrm>
            <a:off x="11766550" y="6445250"/>
            <a:ext cx="314325" cy="3032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/>
          <a:p>
            <a:pPr algn="ctr"/>
            <a:fld id="{9A0DB2DC-4C9A-4742-B13C-FB6460FD3503}" type="slidenum"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6" name="文本框 2"/>
          <p:cNvSpPr txBox="1"/>
          <p:nvPr>
            <p:custDataLst>
              <p:tags r:id="rId1"/>
            </p:custDataLst>
          </p:nvPr>
        </p:nvSpPr>
        <p:spPr>
          <a:xfrm>
            <a:off x="598170" y="5423535"/>
            <a:ext cx="11125200" cy="1207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Wingdings" panose="05000000000000000000" charset="0"/>
              <a:buChar char="Ø"/>
            </a:pPr>
            <a:r>
              <a:rPr lang="en-US" altLang="zh-CN" sz="2200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2" charset="-122"/>
              </a:rPr>
              <a:t>LHAASO gives the first detection from the outer Galactic plane (125</a:t>
            </a:r>
            <a:r>
              <a:rPr lang="en-US" altLang="zh-CN" sz="2200" baseline="30000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2" charset="-122"/>
              </a:rPr>
              <a:t>o</a:t>
            </a:r>
            <a:r>
              <a:rPr lang="en-US" altLang="zh-CN" sz="2200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2" charset="-122"/>
              </a:rPr>
              <a:t>&lt;l&lt;235</a:t>
            </a:r>
            <a:r>
              <a:rPr lang="en-US" altLang="zh-CN" sz="2200" baseline="30000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2" charset="-122"/>
              </a:rPr>
              <a:t>o</a:t>
            </a:r>
            <a:r>
              <a:rPr lang="en-US" altLang="zh-CN" sz="2200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2" charset="-122"/>
              </a:rPr>
              <a:t>)</a:t>
            </a:r>
            <a:endParaRPr lang="en-US" altLang="zh-CN" sz="2200" dirty="0">
              <a:solidFill>
                <a:schemeClr val="tx1"/>
              </a:solidFill>
              <a:latin typeface="Trebuchet MS" panose="020B0603020202020204" pitchFamily="34" charset="0"/>
              <a:ea typeface="黑体" panose="02010609060101010101" pitchFamily="2" charset="-122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Wingdings" panose="05000000000000000000" charset="0"/>
              <a:buChar char="Ø"/>
            </a:pPr>
            <a:r>
              <a:rPr lang="en-US" altLang="zh-CN" sz="2200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2" charset="-122"/>
              </a:rPr>
              <a:t>A spectral break around 30 TeV is revealed in the inner Galactic plane</a:t>
            </a:r>
            <a:endParaRPr lang="en-US" altLang="zh-CN" sz="2200" dirty="0">
              <a:solidFill>
                <a:schemeClr val="tx1"/>
              </a:solidFill>
              <a:latin typeface="Trebuchet MS" panose="020B0603020202020204" pitchFamily="34" charset="0"/>
              <a:ea typeface="黑体" panose="02010609060101010101" pitchFamily="2" charset="-122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Wingdings" panose="05000000000000000000" charset="0"/>
              <a:buChar char="Ø"/>
            </a:pPr>
            <a:r>
              <a:rPr lang="en-US" altLang="zh-CN" sz="2200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2" charset="-122"/>
              </a:rPr>
              <a:t>Measured fluxes are higher than predictions (</a:t>
            </a:r>
            <a:r>
              <a:rPr lang="en-US" altLang="zh-CN" sz="2200" dirty="0">
                <a:solidFill>
                  <a:srgbClr val="0000FF"/>
                </a:solidFill>
                <a:latin typeface="Trebuchet MS" panose="020B0603020202020204" pitchFamily="34" charset="0"/>
                <a:ea typeface="黑体" panose="02010609060101010101" pitchFamily="2" charset="-122"/>
              </a:rPr>
              <a:t>local CR</a:t>
            </a:r>
            <a:r>
              <a:rPr lang="en-US" altLang="zh-CN" sz="2200" dirty="0">
                <a:solidFill>
                  <a:srgbClr val="0000FF"/>
                </a:solidFill>
                <a:ea typeface="黑体" panose="02010609060101010101" pitchFamily="2" charset="-122"/>
              </a:rPr>
              <a:t>×</a:t>
            </a:r>
            <a:r>
              <a:rPr lang="en-US" altLang="zh-CN" sz="2200" dirty="0">
                <a:solidFill>
                  <a:srgbClr val="0000FF"/>
                </a:solidFill>
                <a:latin typeface="Trebuchet MS" panose="020B0603020202020204" pitchFamily="34" charset="0"/>
                <a:ea typeface="黑体" panose="02010609060101010101" pitchFamily="2" charset="-122"/>
              </a:rPr>
              <a:t>gas column</a:t>
            </a:r>
            <a:r>
              <a:rPr lang="en-US" altLang="zh-CN" sz="2200" dirty="0">
                <a:solidFill>
                  <a:srgbClr val="0000FF"/>
                </a:solidFill>
                <a:ea typeface="黑体" panose="02010609060101010101" pitchFamily="2" charset="-122"/>
                <a:sym typeface="+mn-ea"/>
              </a:rPr>
              <a:t>×</a:t>
            </a:r>
            <a:r>
              <a:rPr lang="en-US" altLang="zh-CN" sz="2200" dirty="0">
                <a:solidFill>
                  <a:srgbClr val="0000FF"/>
                </a:solidFill>
                <a:latin typeface="Trebuchet MS" panose="020B0603020202020204" pitchFamily="34" charset="0"/>
                <a:ea typeface="黑体" panose="02010609060101010101" pitchFamily="2" charset="-122"/>
                <a:sym typeface="+mn-ea"/>
              </a:rPr>
              <a:t>cross section</a:t>
            </a:r>
            <a:r>
              <a:rPr lang="en-US" altLang="zh-CN" sz="2200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2" charset="-122"/>
                <a:sym typeface="+mn-ea"/>
              </a:rPr>
              <a:t>)</a:t>
            </a:r>
            <a:endParaRPr lang="en-US" altLang="zh-CN" sz="2200" dirty="0">
              <a:solidFill>
                <a:schemeClr val="tx1"/>
              </a:solidFill>
              <a:latin typeface="Trebuchet MS" panose="020B0603020202020204" pitchFamily="34" charset="0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4" name="Text Box 5"/>
          <p:cNvSpPr txBox="1"/>
          <p:nvPr>
            <p:custDataLst>
              <p:tags r:id="rId2"/>
            </p:custDataLst>
          </p:nvPr>
        </p:nvSpPr>
        <p:spPr>
          <a:xfrm>
            <a:off x="263525" y="191770"/>
            <a:ext cx="1171575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rebuchet MS" panose="020B0603020202020204" pitchFamily="34" charset="0"/>
                <a:ea typeface="黑体" panose="02010609060101010101" pitchFamily="2" charset="-122"/>
                <a:cs typeface="Trebuchet MS" panose="020B0603020202020204" pitchFamily="34" charset="0"/>
              </a:rPr>
              <a:t>LHAASO diffuse results</a:t>
            </a:r>
            <a:endParaRPr lang="en-US" sz="4000" b="1" dirty="0">
              <a:solidFill>
                <a:srgbClr val="FF0000"/>
              </a:solidFill>
              <a:latin typeface="Trebuchet MS" panose="020B0603020202020204" pitchFamily="34" charset="0"/>
              <a:ea typeface="黑体" panose="02010609060101010101" pitchFamily="2" charset="-122"/>
              <a:cs typeface="Trebuchet MS" panose="020B0603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520" y="797560"/>
            <a:ext cx="5155565" cy="36563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1255" y="805815"/>
            <a:ext cx="5080000" cy="35877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6095" y="4409440"/>
            <a:ext cx="8686800" cy="10572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85925" y="3474085"/>
            <a:ext cx="2479675" cy="3771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dirty="0">
                <a:latin typeface="Trebuchet MS" panose="020B0603020202020204" pitchFamily="34" charset="0"/>
                <a:ea typeface="黑体" panose="02010609060101010101" pitchFamily="2" charset="-122"/>
              </a:rPr>
              <a:t>LHAASO (2025, PRL)</a:t>
            </a:r>
            <a:endParaRPr lang="en-US" altLang="zh-CN" sz="2000" dirty="0">
              <a:latin typeface="Trebuchet MS" panose="020B0603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灯片编号占位符 1"/>
          <p:cNvSpPr txBox="1">
            <a:spLocks noGrp="1"/>
          </p:cNvSpPr>
          <p:nvPr/>
        </p:nvSpPr>
        <p:spPr>
          <a:xfrm>
            <a:off x="11766550" y="6445250"/>
            <a:ext cx="314325" cy="3032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/>
          <a:p>
            <a:pPr algn="ctr"/>
            <a:fld id="{9A0DB2DC-4C9A-4742-B13C-FB6460FD3503}" type="slidenum"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8" name="Text Box 8"/>
          <p:cNvSpPr txBox="1"/>
          <p:nvPr/>
        </p:nvSpPr>
        <p:spPr>
          <a:xfrm>
            <a:off x="284163" y="161925"/>
            <a:ext cx="116459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zh-CN" sz="4000" b="1" noProof="1">
                <a:solidFill>
                  <a:srgbClr val="FF0000"/>
                </a:solidFill>
                <a:latin typeface="Trebuchet MS" panose="020B0603020202020204" pitchFamily="34" charset="0"/>
                <a:ea typeface="黑体" panose="02010609060101010101" pitchFamily="2" charset="-122"/>
                <a:cs typeface="Trebuchet MS" panose="020B0603020202020204" pitchFamily="34" charset="0"/>
                <a:sym typeface="Symbol" panose="05050102010706020507" charset="0"/>
              </a:rPr>
              <a:t>Confront LHAASO p, He spectra and DGE</a:t>
            </a:r>
            <a:endParaRPr lang="en-US" altLang="zh-CN" sz="4000" b="1" noProof="1">
              <a:solidFill>
                <a:srgbClr val="FF0000"/>
              </a:solidFill>
              <a:latin typeface="Trebuchet MS" panose="020B0603020202020204" pitchFamily="34" charset="0"/>
              <a:ea typeface="黑体" panose="02010609060101010101" pitchFamily="2" charset="-122"/>
              <a:cs typeface="Trebuchet MS" panose="020B0603020202020204" pitchFamily="34" charset="0"/>
              <a:sym typeface="Symbol" panose="05050102010706020507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7015" y="1000125"/>
            <a:ext cx="5910580" cy="42468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235" y="1044575"/>
            <a:ext cx="5889625" cy="4214495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 rot="900000">
            <a:off x="1229360" y="2316480"/>
            <a:ext cx="3510915" cy="534670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solidFill>
              <a:srgbClr val="7FFC27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 rot="900000">
            <a:off x="7536180" y="2820670"/>
            <a:ext cx="2641600" cy="346075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solidFill>
              <a:srgbClr val="7FFC27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847" name="Rectangle 4"/>
          <p:cNvSpPr/>
          <p:nvPr/>
        </p:nvSpPr>
        <p:spPr>
          <a:xfrm>
            <a:off x="272415" y="5589270"/>
            <a:ext cx="11688445" cy="86487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ctr">
              <a:buFont typeface="Wingdings" panose="05000000000000000000" charset="0"/>
            </a:pPr>
            <a:r>
              <a:rPr lang="en-US" altLang="zh-CN" sz="2400" b="1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2" charset="-122"/>
                <a:sym typeface="+mn-ea"/>
              </a:rPr>
              <a:t>LHAASO fluxes of diffuse emission in the Galactic plane is higher than the prediction of cormic ray interactions</a:t>
            </a:r>
            <a:endParaRPr lang="zh-CN" altLang="zh-CN" sz="2400" b="1" dirty="0">
              <a:solidFill>
                <a:schemeClr val="tx1"/>
              </a:solidFill>
              <a:latin typeface="Trebuchet MS" panose="020B0603020202020204" pitchFamily="34" charset="0"/>
              <a:ea typeface="黑体" panose="02010609060101010101" pitchFamily="2" charset="-122"/>
              <a:cs typeface="Trebuchet MS" panose="020B0603020202020204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ext Box 5"/>
          <p:cNvSpPr txBox="1"/>
          <p:nvPr/>
        </p:nvSpPr>
        <p:spPr>
          <a:xfrm>
            <a:off x="372745" y="191770"/>
            <a:ext cx="1158303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000" b="1" dirty="0">
                <a:solidFill>
                  <a:srgbClr val="FF0000"/>
                </a:solidFill>
                <a:latin typeface="Trebuchet MS" panose="020B0603020202020204" pitchFamily="34" charset="0"/>
                <a:ea typeface="黑体" panose="02010609060101010101" pitchFamily="2" charset="-122"/>
                <a:cs typeface="Trebuchet MS" panose="020B0603020202020204" pitchFamily="34" charset="0"/>
              </a:rPr>
              <a:t>Re-analysis of the Fermi-LAT data</a:t>
            </a:r>
            <a:endParaRPr lang="en-US" altLang="zh-CN" sz="4000" b="1" dirty="0">
              <a:solidFill>
                <a:srgbClr val="FF0000"/>
              </a:solidFill>
              <a:latin typeface="Trebuchet MS" panose="020B0603020202020204" pitchFamily="34" charset="0"/>
              <a:ea typeface="黑体" panose="02010609060101010101" pitchFamily="2" charset="-122"/>
              <a:cs typeface="Trebuchet MS" panose="020B0603020202020204" pitchFamily="34" charset="0"/>
            </a:endParaRPr>
          </a:p>
        </p:txBody>
      </p:sp>
      <p:sp>
        <p:nvSpPr>
          <p:cNvPr id="10250" name="灯片编号占位符 1"/>
          <p:cNvSpPr txBox="1">
            <a:spLocks noGrp="1"/>
          </p:cNvSpPr>
          <p:nvPr/>
        </p:nvSpPr>
        <p:spPr>
          <a:xfrm>
            <a:off x="11766550" y="6445250"/>
            <a:ext cx="314325" cy="3032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/>
          <a:p>
            <a:pPr algn="ctr"/>
            <a:fld id="{9A0DB2DC-4C9A-4742-B13C-FB6460FD3503}" type="slidenum"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328420" y="981075"/>
            <a:ext cx="9534525" cy="5088890"/>
            <a:chOff x="2092" y="1771"/>
            <a:chExt cx="15015" cy="8014"/>
          </a:xfrm>
        </p:grpSpPr>
        <p:pic>
          <p:nvPicPr>
            <p:cNvPr id="6" name="图片 5" descr="mmexport174731773713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92" y="1771"/>
              <a:ext cx="15015" cy="8014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2343" y="5131"/>
              <a:ext cx="14515" cy="1011"/>
            </a:xfrm>
            <a:prstGeom prst="rect">
              <a:avLst/>
            </a:prstGeom>
            <a:noFill/>
            <a:ln w="31750"/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3999" y="5131"/>
              <a:ext cx="16" cy="1037"/>
            </a:xfrm>
            <a:prstGeom prst="line">
              <a:avLst/>
            </a:prstGeom>
            <a:ln w="31750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4790" y="5131"/>
              <a:ext cx="16" cy="1037"/>
            </a:xfrm>
            <a:prstGeom prst="line">
              <a:avLst/>
            </a:prstGeom>
            <a:ln w="31750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5581" y="5131"/>
              <a:ext cx="16" cy="1037"/>
            </a:xfrm>
            <a:prstGeom prst="line">
              <a:avLst/>
            </a:prstGeom>
            <a:ln w="31750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372" y="5131"/>
              <a:ext cx="16" cy="1037"/>
            </a:xfrm>
            <a:prstGeom prst="line">
              <a:avLst/>
            </a:prstGeom>
            <a:ln w="31750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7163" y="5131"/>
              <a:ext cx="16" cy="1037"/>
            </a:xfrm>
            <a:prstGeom prst="line">
              <a:avLst/>
            </a:prstGeom>
            <a:ln w="31750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7954" y="5131"/>
              <a:ext cx="16" cy="1037"/>
            </a:xfrm>
            <a:prstGeom prst="line">
              <a:avLst/>
            </a:prstGeom>
            <a:ln w="31750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8745" y="5131"/>
              <a:ext cx="16" cy="1037"/>
            </a:xfrm>
            <a:prstGeom prst="line">
              <a:avLst/>
            </a:prstGeom>
            <a:ln w="31750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9623" y="5105"/>
              <a:ext cx="16" cy="1037"/>
            </a:xfrm>
            <a:prstGeom prst="line">
              <a:avLst/>
            </a:prstGeom>
            <a:ln w="31750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10414" y="5105"/>
              <a:ext cx="16" cy="1037"/>
            </a:xfrm>
            <a:prstGeom prst="line">
              <a:avLst/>
            </a:prstGeom>
            <a:ln w="31750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1205" y="5105"/>
              <a:ext cx="16" cy="1037"/>
            </a:xfrm>
            <a:prstGeom prst="line">
              <a:avLst/>
            </a:prstGeom>
            <a:ln w="31750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1996" y="5105"/>
              <a:ext cx="16" cy="1037"/>
            </a:xfrm>
            <a:prstGeom prst="line">
              <a:avLst/>
            </a:prstGeom>
            <a:ln w="31750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2787" y="5105"/>
              <a:ext cx="16" cy="1037"/>
            </a:xfrm>
            <a:prstGeom prst="line">
              <a:avLst/>
            </a:prstGeom>
            <a:ln w="31750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3578" y="5105"/>
              <a:ext cx="16" cy="1037"/>
            </a:xfrm>
            <a:prstGeom prst="line">
              <a:avLst/>
            </a:prstGeom>
            <a:ln w="31750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14395" y="5131"/>
              <a:ext cx="16" cy="1037"/>
            </a:xfrm>
            <a:prstGeom prst="line">
              <a:avLst/>
            </a:prstGeom>
            <a:ln w="31750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15273" y="5105"/>
              <a:ext cx="16" cy="1037"/>
            </a:xfrm>
            <a:prstGeom prst="line">
              <a:avLst/>
            </a:prstGeom>
            <a:ln w="31750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16064" y="5105"/>
              <a:ext cx="16" cy="1037"/>
            </a:xfrm>
            <a:prstGeom prst="line">
              <a:avLst/>
            </a:prstGeom>
            <a:ln w="31750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16855" y="5105"/>
              <a:ext cx="16" cy="1037"/>
            </a:xfrm>
            <a:prstGeom prst="line">
              <a:avLst/>
            </a:prstGeom>
            <a:ln w="31750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3182" y="5105"/>
              <a:ext cx="16" cy="1037"/>
            </a:xfrm>
            <a:prstGeom prst="line">
              <a:avLst/>
            </a:prstGeom>
            <a:ln w="31750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32" name="Rectangle 4"/>
          <p:cNvSpPr/>
          <p:nvPr>
            <p:custDataLst>
              <p:tags r:id="rId2"/>
            </p:custDataLst>
          </p:nvPr>
        </p:nvSpPr>
        <p:spPr>
          <a:xfrm>
            <a:off x="515620" y="6172835"/>
            <a:ext cx="11365230" cy="5016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ctr">
              <a:buFont typeface="Wingdings" panose="05000000000000000000" charset="0"/>
            </a:pPr>
            <a:r>
              <a:rPr lang="en-US" altLang="zh-CN" sz="2400" b="1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2" charset="-122"/>
                <a:cs typeface="Trebuchet MS" panose="020B0603020202020204" pitchFamily="34" charset="0"/>
              </a:rPr>
              <a:t>Divide the Galactic plane into 18 regions, each with 20</a:t>
            </a:r>
            <a:r>
              <a:rPr lang="en-US" altLang="zh-CN" sz="2400" b="1" baseline="30000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2" charset="-122"/>
                <a:cs typeface="Trebuchet MS" panose="020B0603020202020204" pitchFamily="34" charset="0"/>
              </a:rPr>
              <a:t>0</a:t>
            </a:r>
            <a:r>
              <a:rPr lang="en-US" altLang="zh-CN" sz="2400" b="1" dirty="0">
                <a:solidFill>
                  <a:schemeClr val="tx1"/>
                </a:solidFill>
                <a:ea typeface="黑体" panose="02010609060101010101" pitchFamily="2" charset="-122"/>
                <a:cs typeface="Trebuchet MS" panose="020B0603020202020204" pitchFamily="34" charset="0"/>
              </a:rPr>
              <a:t>×</a:t>
            </a:r>
            <a:r>
              <a:rPr lang="en-US" altLang="zh-CN" sz="2400" b="1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2" charset="-122"/>
                <a:cs typeface="Trebuchet MS" panose="020B0603020202020204" pitchFamily="34" charset="0"/>
              </a:rPr>
              <a:t>20</a:t>
            </a:r>
            <a:r>
              <a:rPr lang="en-US" altLang="zh-CN" sz="2400" b="1" baseline="30000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2" charset="-122"/>
                <a:cs typeface="Trebuchet MS" panose="020B0603020202020204" pitchFamily="34" charset="0"/>
              </a:rPr>
              <a:t>0</a:t>
            </a:r>
            <a:r>
              <a:rPr lang="en-US" altLang="zh-CN" sz="2400" b="1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2" charset="-122"/>
                <a:cs typeface="Trebuchet MS" panose="020B0603020202020204" pitchFamily="34" charset="0"/>
              </a:rPr>
              <a:t> size </a:t>
            </a:r>
            <a:endParaRPr lang="en-US" altLang="zh-CN" sz="2400" b="1" dirty="0">
              <a:solidFill>
                <a:schemeClr val="tx1"/>
              </a:solidFill>
              <a:latin typeface="Trebuchet MS" panose="020B0603020202020204" pitchFamily="34" charset="0"/>
              <a:ea typeface="黑体" panose="02010609060101010101" pitchFamily="2" charset="-122"/>
              <a:cs typeface="Trebuchet MS" panose="020B0603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MODEL_TYPE" val="cover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SLIDE_MODEL_TYPE" val="cover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SLIDE_MODEL_TYPE" val="cover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COMMONDATA" val="eyJoZGlkIjoiZmU1OTNhZmNjNWMyYjkwNzliZGNkYzJkOWEzYzRkY2MifQ=="/>
  <p:tag name="KSO_WPP_MARK_KEY" val="ee23f0f0-6b70-4dde-b0d1-5f1276aaacb9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9999FF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3592</Words>
  <Application>WPS 演示</Application>
  <PresentationFormat>在屏幕上显示</PresentationFormat>
  <Paragraphs>152</Paragraphs>
  <Slides>17</Slides>
  <Notes>34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宋体</vt:lpstr>
      <vt:lpstr>Wingdings</vt:lpstr>
      <vt:lpstr>Trebuchet MS</vt:lpstr>
      <vt:lpstr>黑体</vt:lpstr>
      <vt:lpstr>Wingdings</vt:lpstr>
      <vt:lpstr>Symbol</vt:lpstr>
      <vt:lpstr>Times New Roman</vt:lpstr>
      <vt:lpstr>微软雅黑</vt:lpstr>
      <vt:lpstr>仿宋_GB2312</vt:lpstr>
      <vt:lpstr>仿宋</vt:lpstr>
      <vt:lpstr>Arial Unicode MS</vt:lpstr>
      <vt:lpstr>默认设计模板</vt:lpstr>
      <vt:lpstr>Paint.Picture</vt:lpstr>
      <vt:lpstr>Cosmic ray sea and islands: a new picture about Galactic cosmic ray distribution and propagation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袁强</cp:lastModifiedBy>
  <cp:revision>594</cp:revision>
  <dcterms:created xsi:type="dcterms:W3CDTF">2018-10-03T15:23:00Z</dcterms:created>
  <dcterms:modified xsi:type="dcterms:W3CDTF">2025-12-18T02:00:50Z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8</vt:lpwstr>
  </property>
  <property fmtid="{D5CDD505-2E9C-101B-9397-08002B2CF9AE}" pid="3" name="KSOProductBuildVer">
    <vt:lpwstr>2052-12.1.0.23542</vt:lpwstr>
  </property>
  <property fmtid="{D5CDD505-2E9C-101B-9397-08002B2CF9AE}" pid="4" name="ICV">
    <vt:lpwstr>B1284974707C4F10B8A326B7DB2D0D81</vt:lpwstr>
  </property>
</Properties>
</file>