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4076" r:id="rId1"/>
  </p:sldMasterIdLst>
  <p:notesMasterIdLst>
    <p:notesMasterId r:id="rId30"/>
  </p:notesMasterIdLst>
  <p:sldIdLst>
    <p:sldId id="1219" r:id="rId2"/>
    <p:sldId id="1220" r:id="rId3"/>
    <p:sldId id="1221" r:id="rId4"/>
    <p:sldId id="1222" r:id="rId5"/>
    <p:sldId id="1257" r:id="rId6"/>
    <p:sldId id="1223" r:id="rId7"/>
    <p:sldId id="1224" r:id="rId8"/>
    <p:sldId id="1226" r:id="rId9"/>
    <p:sldId id="1225" r:id="rId10"/>
    <p:sldId id="1227" r:id="rId11"/>
    <p:sldId id="1228" r:id="rId12"/>
    <p:sldId id="1229" r:id="rId13"/>
    <p:sldId id="1230" r:id="rId14"/>
    <p:sldId id="1231" r:id="rId15"/>
    <p:sldId id="1233" r:id="rId16"/>
    <p:sldId id="1235" r:id="rId17"/>
    <p:sldId id="1236" r:id="rId18"/>
    <p:sldId id="1237" r:id="rId19"/>
    <p:sldId id="1239" r:id="rId20"/>
    <p:sldId id="1238" r:id="rId21"/>
    <p:sldId id="1240" r:id="rId22"/>
    <p:sldId id="1241" r:id="rId23"/>
    <p:sldId id="1242" r:id="rId24"/>
    <p:sldId id="1255" r:id="rId25"/>
    <p:sldId id="1258" r:id="rId26"/>
    <p:sldId id="1259" r:id="rId27"/>
    <p:sldId id="1251" r:id="rId28"/>
    <p:sldId id="1256" r:id="rId29"/>
  </p:sldIdLst>
  <p:sldSz cx="9144000" cy="6858000" type="screen4x3"/>
  <p:notesSz cx="6645275" cy="9777413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rgbClr val="000000"/>
        </a:solidFill>
        <a:latin typeface="Arial" panose="020B0604020202020204" pitchFamily="34" charset="0"/>
        <a:ea typeface="宋体" panose="02010600030101010101" pitchFamily="2" charset="-122"/>
        <a:cs typeface="+mn-cs"/>
        <a:sym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rgbClr val="000000"/>
        </a:solidFill>
        <a:latin typeface="Arial" panose="020B0604020202020204" pitchFamily="34" charset="0"/>
        <a:ea typeface="宋体" panose="02010600030101010101" pitchFamily="2" charset="-122"/>
        <a:cs typeface="+mn-cs"/>
        <a:sym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rgbClr val="000000"/>
        </a:solidFill>
        <a:latin typeface="Arial" panose="020B0604020202020204" pitchFamily="34" charset="0"/>
        <a:ea typeface="宋体" panose="02010600030101010101" pitchFamily="2" charset="-122"/>
        <a:cs typeface="+mn-cs"/>
        <a:sym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rgbClr val="000000"/>
        </a:solidFill>
        <a:latin typeface="Arial" panose="020B0604020202020204" pitchFamily="34" charset="0"/>
        <a:ea typeface="宋体" panose="02010600030101010101" pitchFamily="2" charset="-122"/>
        <a:cs typeface="+mn-cs"/>
        <a:sym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rgbClr val="000000"/>
        </a:solidFill>
        <a:latin typeface="Arial" panose="020B0604020202020204" pitchFamily="34" charset="0"/>
        <a:ea typeface="宋体" panose="02010600030101010101" pitchFamily="2" charset="-122"/>
        <a:cs typeface="+mn-cs"/>
        <a:sym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rgbClr val="000000"/>
        </a:solidFill>
        <a:latin typeface="Arial" panose="020B0604020202020204" pitchFamily="34" charset="0"/>
        <a:ea typeface="宋体" panose="02010600030101010101" pitchFamily="2" charset="-122"/>
        <a:cs typeface="+mn-cs"/>
        <a:sym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rgbClr val="000000"/>
        </a:solidFill>
        <a:latin typeface="Arial" panose="020B0604020202020204" pitchFamily="34" charset="0"/>
        <a:ea typeface="宋体" panose="02010600030101010101" pitchFamily="2" charset="-122"/>
        <a:cs typeface="+mn-cs"/>
        <a:sym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rgbClr val="000000"/>
        </a:solidFill>
        <a:latin typeface="Arial" panose="020B0604020202020204" pitchFamily="34" charset="0"/>
        <a:ea typeface="宋体" panose="02010600030101010101" pitchFamily="2" charset="-122"/>
        <a:cs typeface="+mn-cs"/>
        <a:sym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rgbClr val="000000"/>
        </a:solidFill>
        <a:latin typeface="Arial" panose="020B0604020202020204" pitchFamily="34" charset="0"/>
        <a:ea typeface="宋体" panose="02010600030101010101" pitchFamily="2" charset="-122"/>
        <a:cs typeface="+mn-cs"/>
        <a:sym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083">
          <p15:clr>
            <a:srgbClr val="A4A3A4"/>
          </p15:clr>
        </p15:guide>
        <p15:guide id="2" pos="2958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ublic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432FF"/>
    <a:srgbClr val="FF9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502" autoAdjust="0"/>
    <p:restoredTop sz="96154" autoAdjust="0"/>
  </p:normalViewPr>
  <p:slideViewPr>
    <p:cSldViewPr>
      <p:cViewPr>
        <p:scale>
          <a:sx n="70" d="100"/>
          <a:sy n="70" d="100"/>
        </p:scale>
        <p:origin x="1108" y="144"/>
      </p:cViewPr>
      <p:guideLst>
        <p:guide orient="horz" pos="2083"/>
        <p:guide pos="2958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-16578"/>
    </p:cViewPr>
  </p:sorterViewPr>
  <p:notesViewPr>
    <p:cSldViewPr>
      <p:cViewPr varScale="1">
        <p:scale>
          <a:sx n="87" d="100"/>
          <a:sy n="87" d="100"/>
        </p:scale>
        <p:origin x="3432" y="2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>
            <a:extLst>
              <a:ext uri="{FF2B5EF4-FFF2-40B4-BE49-F238E27FC236}">
                <a16:creationId xmlns:a16="http://schemas.microsoft.com/office/drawing/2014/main" id="{9F344E59-798D-8243-B627-7CBDA63B8B79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879725" cy="4889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buFontTx/>
              <a:buNone/>
              <a:defRPr sz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  <a:sym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0963" name="Rectangle 3">
            <a:extLst>
              <a:ext uri="{FF2B5EF4-FFF2-40B4-BE49-F238E27FC236}">
                <a16:creationId xmlns:a16="http://schemas.microsoft.com/office/drawing/2014/main" id="{D5DA04A6-8E07-3349-A557-6733E611B530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763963" y="0"/>
            <a:ext cx="2879725" cy="4889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buFontTx/>
              <a:buNone/>
              <a:defRPr sz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  <a:sym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2468" name="Rectangle 4">
            <a:extLst>
              <a:ext uri="{FF2B5EF4-FFF2-40B4-BE49-F238E27FC236}">
                <a16:creationId xmlns:a16="http://schemas.microsoft.com/office/drawing/2014/main" id="{6F09C434-3EE3-FD49-A000-DB8C0AC50D52}"/>
              </a:ext>
            </a:extLst>
          </p:cNvPr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xfrm>
            <a:off x="877888" y="733425"/>
            <a:ext cx="4889500" cy="36671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5" name="Rectangle 5">
            <a:extLst>
              <a:ext uri="{FF2B5EF4-FFF2-40B4-BE49-F238E27FC236}">
                <a16:creationId xmlns:a16="http://schemas.microsoft.com/office/drawing/2014/main" id="{3E34CD30-66E6-9243-98B6-5909DD928612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65163" y="4645025"/>
            <a:ext cx="5314950" cy="439896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noProof="0"/>
              <a:t>单击此处编辑母版文本样式</a:t>
            </a:r>
          </a:p>
          <a:p>
            <a:pPr lvl="1"/>
            <a:r>
              <a:rPr lang="zh-CN" altLang="en-US" noProof="0"/>
              <a:t>第二级</a:t>
            </a:r>
          </a:p>
          <a:p>
            <a:pPr lvl="2"/>
            <a:r>
              <a:rPr lang="zh-CN" altLang="en-US" noProof="0"/>
              <a:t>第三级</a:t>
            </a:r>
          </a:p>
          <a:p>
            <a:pPr lvl="3"/>
            <a:r>
              <a:rPr lang="zh-CN" altLang="en-US" noProof="0"/>
              <a:t>第四级</a:t>
            </a:r>
          </a:p>
          <a:p>
            <a:pPr lvl="4"/>
            <a:r>
              <a:rPr lang="zh-CN" altLang="en-US" noProof="0"/>
              <a:t>第五级</a:t>
            </a:r>
          </a:p>
        </p:txBody>
      </p:sp>
      <p:sp>
        <p:nvSpPr>
          <p:cNvPr id="40966" name="Rectangle 6">
            <a:extLst>
              <a:ext uri="{FF2B5EF4-FFF2-40B4-BE49-F238E27FC236}">
                <a16:creationId xmlns:a16="http://schemas.microsoft.com/office/drawing/2014/main" id="{17DD7C2E-F7B2-804C-8CEF-DF65F74AA338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286875"/>
            <a:ext cx="2879725" cy="4889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eaLnBrk="1" hangingPunct="1">
              <a:buFontTx/>
              <a:buNone/>
              <a:defRPr sz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  <a:sym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0967" name="Rectangle 7">
            <a:extLst>
              <a:ext uri="{FF2B5EF4-FFF2-40B4-BE49-F238E27FC236}">
                <a16:creationId xmlns:a16="http://schemas.microsoft.com/office/drawing/2014/main" id="{8B4A0463-EFDD-8647-AC3B-2AA57213939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763963" y="9286875"/>
            <a:ext cx="2879725" cy="4889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algn="r" eaLnBrk="1" hangingPunct="1"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42069AA0-8971-274B-97EF-01E5B213923F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宋体" panose="02010600030101010101" pitchFamily="2" charset="-122"/>
      </a:defRPr>
    </a:lvl1pPr>
    <a:lvl2pPr marL="4572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2069AA0-8971-274B-97EF-01E5B213923F}" type="slidenum">
              <a:rPr lang="zh-CN" altLang="en-US" smtClean="0"/>
              <a:pPr>
                <a:defRPr/>
              </a:pPr>
              <a:t>2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1941061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2069AA0-8971-274B-97EF-01E5B213923F}" type="slidenum">
              <a:rPr lang="zh-CN" altLang="en-US" smtClean="0"/>
              <a:pPr>
                <a:defRPr/>
              </a:pPr>
              <a:t>13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0776483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2069AA0-8971-274B-97EF-01E5B213923F}" type="slidenum">
              <a:rPr lang="zh-CN" altLang="en-US" smtClean="0"/>
              <a:pPr>
                <a:defRPr/>
              </a:pPr>
              <a:t>19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6317656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03BC74-ED17-C54D-A93F-D0E76F38DA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6192701-B937-1F47-99F3-84A150BCEA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1B5748-C1E3-B341-8988-2B72D2C7F4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2025-04-09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233ED1-827D-E346-905B-D2EF41B71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2nd International Conference of Deep Space Sciences @ Hefei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7DBC1E-8CCA-B741-B759-0D7515F31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86655-0820-D942-A1D5-06ED8854F3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7303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AE5D54-47E5-BB45-89D1-13ADCF1ADD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D0ED138-6AC9-B840-BBC0-148B61F0A1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E5C6DB-A3F4-CF47-9D0B-8E428A4DD7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2025-04-09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B88CC3-4B67-BC4E-90AD-321AB327D3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2nd International Conference of Deep Space Sciences @ Hefei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ABEB13-3391-064C-BFAD-5551CDD84E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86655-0820-D942-A1D5-06ED8854F3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9457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4969741-C15A-4948-886F-9B76EF9FDC1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68AB915-61E0-8742-8010-3A6D4DAD4F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834743-A3C6-4846-8EE5-A44DEAF7D8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2025-04-09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721218-3AEE-424C-A2D7-B756F68EAD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2nd International Conference of Deep Space Sciences @ Hefei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0B4862-DB02-B648-91CC-65D0A1FF27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86655-0820-D942-A1D5-06ED8854F3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3076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6A38CE-C28D-A440-A77D-78EF8B4CAA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6F9A87-2838-E14F-8F69-1065A3939C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863CCE-E9FB-714D-8680-DDABEE3193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</p:spPr>
        <p:txBody>
          <a:bodyPr/>
          <a:lstStyle/>
          <a:p>
            <a:r>
              <a:rPr lang="en-US" altLang="zh-CN"/>
              <a:t>2025-04-09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3026B5-A983-054E-82A0-88A099BDE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2nd International Conference of Deep Space Sciences @ Hefei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DBCCD6-8F2C-FF48-B180-069E41B170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86655-0820-D942-A1D5-06ED8854F3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6873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C59A43-E490-774B-96DA-CB44BC7FA8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7F1B6D-0BD8-5648-AB70-82DDEDC30E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B22C36-5A90-9E44-B87D-C10A4C7230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2025-04-09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37F33B-0F87-9240-977A-4C3BD6A1DB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2nd International Conference of Deep Space Sciences @ Hefei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01FF4B-E062-6847-A598-7005A62FC4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86655-0820-D942-A1D5-06ED8854F3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0146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CE51B5-D015-0246-A7A7-C2E77424B0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EB1BD5-16D3-7A4C-B491-64EA8DCE850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66DF7D2-701D-6840-9F6C-CDCFCD54BB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57E5AC-D70C-1844-9145-53450E9AA9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2025-04-09</a:t>
            </a: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761F1C-F96F-2D4E-A130-1D3D2E4CDC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2nd International Conference of Deep Space Sciences @ Hefei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E19947-7F1D-9842-B06F-01C16E08E4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86655-0820-D942-A1D5-06ED8854F3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0035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B7CBC6-A00B-7344-99FC-98ED8C36B4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1E6DC5-142A-F247-B78B-68D5B9293F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4D7992-CE51-4D4E-B9A8-957BFE761B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9840125-9091-8943-A249-CC22B622F2D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D04286-5BF7-1C49-B2D2-554B76984F7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60FAE6D-803E-A44B-850E-BC76D9E9A3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2025-04-09</a:t>
            </a:r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65435B9-67A2-4645-B301-E6D3FA0DCE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2nd International Conference of Deep Space Sciences @ Hefei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876046C-B009-144D-A7F4-C322464BD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86655-0820-D942-A1D5-06ED8854F3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83086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1DBCE4-0FE1-B442-9808-2AA5757763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AEE74B8-56F8-5A40-8B0A-2C6F40EBB3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2025-04-09</a:t>
            </a: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1560AF-E5A5-CA46-9289-7867FD1226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2nd International Conference of Deep Space Sciences @ Hefei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057D490-F7D3-8D4F-9773-EE533581DE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86655-0820-D942-A1D5-06ED8854F3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687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1E6CBA4-16C6-6048-BDCA-831B80A711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2025-04-09</a:t>
            </a: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A845128-76BE-1644-8E8B-7344905757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2nd International Conference of Deep Space Sciences @ Hefei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FD4440-25D1-594B-9587-2E2C8003CE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86655-0820-D942-A1D5-06ED8854F3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4221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A2E9F5-5FAE-6849-AE8D-2EAB36E808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559F2B-E32B-1449-B104-4B5FB1557A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4C7BA2-AD11-E84B-B84F-5B5269FF6F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32E8A7-7183-F74F-94C8-637825F551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2025-04-09</a:t>
            </a: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A78B5F-6DB8-4148-828F-B1746D0AFF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2nd International Conference of Deep Space Sciences @ Hefei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389202-F916-7B40-A4EC-A975FA09E2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86655-0820-D942-A1D5-06ED8854F3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3569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72638C-26CA-FE48-B015-4A8CDDCCC5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65EDA53-EAFB-E546-87FF-C6A14AF85F4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8AF46CD-F29D-BC48-AFE7-DD6DF5384F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B1381C-DDE9-E14B-9A1A-649F73728F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2025-04-09</a:t>
            </a: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140C60-343E-E348-A646-3E84415245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2nd International Conference of Deep Space Sciences @ Hefei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DFE732-243F-9944-93C2-74C86E3F7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86655-0820-D942-A1D5-06ED8854F3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0883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0A4CFFC-2EB8-8748-BC84-625A3DA6CE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4858" y="257175"/>
            <a:ext cx="6619510" cy="7588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BB2321-0DEC-324E-9D7D-93DE11C5F4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412776"/>
            <a:ext cx="7886700" cy="47641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7B6039-5CB4-5B47-BA97-2A1DEBB2352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99102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zh-CN"/>
              <a:t>2025-04-09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1E58F2-3E9B-AA47-9A9D-F137957FBE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63688" y="6356350"/>
            <a:ext cx="56166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The 2nd International Conference of Deep Space Sciences @ Hefei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2ADBFF-5946-344C-9234-0B8861B2AA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596336" y="6356350"/>
            <a:ext cx="9190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F86655-0820-D942-A1D5-06ED8854F3A3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17" descr="5">
            <a:extLst>
              <a:ext uri="{FF2B5EF4-FFF2-40B4-BE49-F238E27FC236}">
                <a16:creationId xmlns:a16="http://schemas.microsoft.com/office/drawing/2014/main" id="{ED27763F-FC1B-1D4C-9BF7-E3482A1B0FF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388" y="1088802"/>
            <a:ext cx="8712200" cy="10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AEDA915-A69A-9D42-83C9-A0A07B6FA9E7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1942" y="176335"/>
            <a:ext cx="889646" cy="78715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C71AE27-AFEC-5843-88D0-BF35CC20D92A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951" y="84959"/>
            <a:ext cx="931041" cy="931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4088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7" r:id="rId1"/>
    <p:sldLayoutId id="2147484078" r:id="rId2"/>
    <p:sldLayoutId id="2147484079" r:id="rId3"/>
    <p:sldLayoutId id="2147484080" r:id="rId4"/>
    <p:sldLayoutId id="2147484081" r:id="rId5"/>
    <p:sldLayoutId id="2147484082" r:id="rId6"/>
    <p:sldLayoutId id="2147484083" r:id="rId7"/>
    <p:sldLayoutId id="2147484084" r:id="rId8"/>
    <p:sldLayoutId id="2147484085" r:id="rId9"/>
    <p:sldLayoutId id="2147484086" r:id="rId10"/>
    <p:sldLayoutId id="2147484087" r:id="rId11"/>
  </p:sldLayoutIdLst>
  <p:hf hdr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rgbClr val="FF0000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7.png"/><Relationship Id="rId4" Type="http://schemas.openxmlformats.org/officeDocument/2006/relationships/image" Target="../media/image26.e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7.jpeg"/><Relationship Id="rId5" Type="http://schemas.openxmlformats.org/officeDocument/2006/relationships/image" Target="../media/image46.png"/><Relationship Id="rId4" Type="http://schemas.openxmlformats.org/officeDocument/2006/relationships/image" Target="../media/image4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2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0.jpg"/><Relationship Id="rId4" Type="http://schemas.openxmlformats.org/officeDocument/2006/relationships/image" Target="../media/image59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png"/><Relationship Id="rId4" Type="http://schemas.openxmlformats.org/officeDocument/2006/relationships/image" Target="../media/image1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.xml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13580A-46A1-AF46-AEEA-5A6BC9BD96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9592" y="1412776"/>
            <a:ext cx="7344816" cy="2387600"/>
          </a:xfrm>
        </p:spPr>
        <p:txBody>
          <a:bodyPr/>
          <a:lstStyle/>
          <a:p>
            <a:r>
              <a:rPr lang="en-US" sz="4800" dirty="0"/>
              <a:t>The Very Large Area gamma-ray Space Telescope</a:t>
            </a:r>
            <a:br>
              <a:rPr lang="en-US" sz="4800" dirty="0"/>
            </a:br>
            <a:r>
              <a:rPr lang="en-US" sz="4800" dirty="0"/>
              <a:t>(VLAST)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8C32A6C-D25F-0345-869A-D083A728AC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4034086"/>
            <a:ext cx="6858000" cy="2387600"/>
          </a:xfrm>
        </p:spPr>
        <p:txBody>
          <a:bodyPr>
            <a:normAutofit/>
          </a:bodyPr>
          <a:lstStyle/>
          <a:p>
            <a:r>
              <a:rPr lang="en-US" altLang="zh-CN" b="1" dirty="0"/>
              <a:t>Guo</a:t>
            </a:r>
            <a:r>
              <a:rPr lang="en-US" b="1" dirty="0"/>
              <a:t>, </a:t>
            </a:r>
            <a:r>
              <a:rPr lang="en-US" altLang="zh-CN" b="1" dirty="0"/>
              <a:t>Jianhua</a:t>
            </a:r>
            <a:r>
              <a:rPr lang="en-US" b="1" dirty="0"/>
              <a:t> (</a:t>
            </a:r>
            <a:r>
              <a:rPr lang="zh-CN" altLang="en-US" b="1" dirty="0"/>
              <a:t>郭建华</a:t>
            </a:r>
            <a:r>
              <a:rPr lang="en-US" b="1" dirty="0"/>
              <a:t>)</a:t>
            </a:r>
          </a:p>
          <a:p>
            <a:r>
              <a:rPr lang="en-US" dirty="0"/>
              <a:t>(</a:t>
            </a:r>
            <a:r>
              <a:rPr lang="en-US" altLang="zh-CN" dirty="0"/>
              <a:t>jhguo</a:t>
            </a:r>
            <a:r>
              <a:rPr lang="en-US" dirty="0"/>
              <a:t>@pmo.ac.cn)</a:t>
            </a:r>
          </a:p>
          <a:p>
            <a:r>
              <a:rPr lang="en-US" dirty="0"/>
              <a:t>Purple Mountain Observatory, CAS</a:t>
            </a:r>
          </a:p>
          <a:p>
            <a:r>
              <a:rPr lang="en-US" dirty="0"/>
              <a:t>(on behalf the collaboration)</a:t>
            </a:r>
          </a:p>
          <a:p>
            <a:r>
              <a:rPr lang="en-US" altLang="zh-CN" dirty="0"/>
              <a:t>Dec</a:t>
            </a:r>
            <a:r>
              <a:rPr lang="en-US" dirty="0"/>
              <a:t> 18th, 2025, Nanjing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9261B097-6FFF-EC9F-DE2B-3CFF272B9103}"/>
              </a:ext>
            </a:extLst>
          </p:cNvPr>
          <p:cNvSpPr txBox="1"/>
          <p:nvPr/>
        </p:nvSpPr>
        <p:spPr>
          <a:xfrm>
            <a:off x="1136003" y="0"/>
            <a:ext cx="686499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/>
              <a:t>International Workshop on Cosmic Ray Direct Detection and Physics</a:t>
            </a:r>
            <a:endParaRPr lang="zh-CN" altLang="en-US" sz="2800" dirty="0"/>
          </a:p>
        </p:txBody>
      </p:sp>
    </p:spTree>
    <p:extLst>
      <p:ext uri="{BB962C8B-B14F-4D97-AF65-F5344CB8AC3E}">
        <p14:creationId xmlns:p14="http://schemas.microsoft.com/office/powerpoint/2010/main" val="11478868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4FADD2-1565-F249-A442-D3BDDF68AE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VLAST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D542C7-DD56-7D4F-839F-F586CFCBA4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86655-0820-D942-A1D5-06ED8854F3A3}" type="slidenum">
              <a:rPr lang="en-US" smtClean="0"/>
              <a:t>10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93AA089-219F-9745-B260-32098AE5C9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621" y="1484784"/>
            <a:ext cx="5257800" cy="31813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4D5C118-87F0-3848-BA16-C5CB4335537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0112" y="1700808"/>
            <a:ext cx="3313880" cy="245299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9DED9D9-16AC-A446-A02C-A748206C00AF}"/>
              </a:ext>
            </a:extLst>
          </p:cNvPr>
          <p:cNvSpPr txBox="1"/>
          <p:nvPr/>
        </p:nvSpPr>
        <p:spPr>
          <a:xfrm>
            <a:off x="236621" y="4838608"/>
            <a:ext cx="865737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itchFamily="2" charset="2"/>
              <a:buChar char="Ø"/>
            </a:pPr>
            <a:r>
              <a:rPr lang="en-US" b="1" dirty="0"/>
              <a:t>Very Large Area gamma-ray Space Telescope (VLAST), the successor of DAMPE</a:t>
            </a:r>
          </a:p>
          <a:p>
            <a:pPr marL="285750" indent="-285750" algn="just">
              <a:buFont typeface="Wingdings" pitchFamily="2" charset="2"/>
              <a:buChar char="Ø"/>
            </a:pPr>
            <a:r>
              <a:rPr lang="en-US" b="1" dirty="0"/>
              <a:t>The first </a:t>
            </a:r>
            <a:r>
              <a:rPr lang="en-US" altLang="zh-CN" b="1" dirty="0">
                <a:solidFill>
                  <a:schemeClr val="tx1"/>
                </a:solidFill>
                <a:ea typeface="黑体" panose="02010609060101010101" pitchFamily="49" charset="-122"/>
                <a:cs typeface="Arial" panose="020B0604020202020204" pitchFamily="34" charset="0"/>
                <a:sym typeface="+mn-ea"/>
              </a:rPr>
              <a:t>10 m</a:t>
            </a:r>
            <a:r>
              <a:rPr lang="en-US" altLang="zh-CN" b="1" baseline="30000" dirty="0">
                <a:solidFill>
                  <a:schemeClr val="tx1"/>
                </a:solidFill>
                <a:ea typeface="黑体" panose="02010609060101010101" pitchFamily="49" charset="-122"/>
                <a:cs typeface="Arial" panose="020B0604020202020204" pitchFamily="34" charset="0"/>
                <a:sym typeface="+mn-ea"/>
              </a:rPr>
              <a:t>2 </a:t>
            </a:r>
            <a:r>
              <a:rPr lang="en-US" altLang="zh-CN" b="1" dirty="0" err="1">
                <a:solidFill>
                  <a:schemeClr val="tx1"/>
                </a:solidFill>
                <a:ea typeface="黑体" panose="02010609060101010101" pitchFamily="49" charset="-122"/>
                <a:cs typeface="Arial" panose="020B0604020202020204" pitchFamily="34" charset="0"/>
                <a:sym typeface="+mn-ea"/>
              </a:rPr>
              <a:t>sr</a:t>
            </a:r>
            <a:r>
              <a:rPr lang="en-US" altLang="zh-CN" b="1" dirty="0">
                <a:solidFill>
                  <a:schemeClr val="tx1"/>
                </a:solidFill>
                <a:ea typeface="黑体" panose="02010609060101010101" pitchFamily="49" charset="-122"/>
                <a:cs typeface="Arial" panose="020B0604020202020204" pitchFamily="34" charset="0"/>
                <a:sym typeface="+mn-ea"/>
              </a:rPr>
              <a:t> level gamma-ray satellite (~20 tons)</a:t>
            </a:r>
          </a:p>
          <a:p>
            <a:pPr marL="285750" indent="-285750" algn="just">
              <a:buFont typeface="Wingdings" pitchFamily="2" charset="2"/>
              <a:buChar char="Ø"/>
            </a:pPr>
            <a:r>
              <a:rPr lang="en-US" b="1" dirty="0">
                <a:solidFill>
                  <a:schemeClr val="tx1"/>
                </a:solidFill>
                <a:ea typeface="黑体" panose="02010609060101010101" pitchFamily="49" charset="-122"/>
                <a:cs typeface="Arial" panose="020B0604020202020204" pitchFamily="34" charset="0"/>
                <a:sym typeface="+mn-ea"/>
              </a:rPr>
              <a:t>Leading the research on dark matter detection and time-domain astronomy based on MeV - </a:t>
            </a:r>
            <a:r>
              <a:rPr lang="en-US" b="1" dirty="0" err="1">
                <a:solidFill>
                  <a:schemeClr val="tx1"/>
                </a:solidFill>
                <a:ea typeface="黑体" panose="02010609060101010101" pitchFamily="49" charset="-122"/>
                <a:cs typeface="Arial" panose="020B0604020202020204" pitchFamily="34" charset="0"/>
                <a:sym typeface="+mn-ea"/>
              </a:rPr>
              <a:t>TeV</a:t>
            </a:r>
            <a:r>
              <a:rPr lang="en-US" b="1" dirty="0">
                <a:solidFill>
                  <a:schemeClr val="tx1"/>
                </a:solidFill>
                <a:ea typeface="黑体" panose="02010609060101010101" pitchFamily="49" charset="-122"/>
                <a:cs typeface="Arial" panose="020B0604020202020204" pitchFamily="34" charset="0"/>
                <a:sym typeface="+mn-ea"/>
              </a:rPr>
              <a:t> gamma-rays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68DC1A5C-06D8-CDA3-1DEE-24A0FA0DCE5F}"/>
              </a:ext>
            </a:extLst>
          </p:cNvPr>
          <p:cNvSpPr/>
          <p:nvPr/>
        </p:nvSpPr>
        <p:spPr>
          <a:xfrm>
            <a:off x="3545136" y="4345585"/>
            <a:ext cx="408527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altLang="zh-CN" sz="1200" b="1" dirty="0">
                <a:solidFill>
                  <a:srgbClr val="333333"/>
                </a:solidFill>
                <a:latin typeface="Arial" charset="0"/>
              </a:rPr>
              <a:t>Y.Z. Fan et al., </a:t>
            </a:r>
            <a:r>
              <a:rPr lang="pt-BR" altLang="zh-CN" sz="1200" b="1" i="1" dirty="0">
                <a:solidFill>
                  <a:srgbClr val="333333"/>
                </a:solidFill>
                <a:latin typeface="Arial" charset="0"/>
              </a:rPr>
              <a:t>Acta </a:t>
            </a:r>
            <a:r>
              <a:rPr lang="pt-BR" altLang="zh-CN" sz="1200" b="1" i="1" dirty="0" err="1">
                <a:solidFill>
                  <a:srgbClr val="333333"/>
                </a:solidFill>
                <a:latin typeface="Arial" charset="0"/>
              </a:rPr>
              <a:t>Astronomica</a:t>
            </a:r>
            <a:r>
              <a:rPr lang="pt-BR" altLang="zh-CN" sz="1200" b="1" i="1" dirty="0">
                <a:solidFill>
                  <a:srgbClr val="333333"/>
                </a:solidFill>
                <a:latin typeface="Arial" charset="0"/>
              </a:rPr>
              <a:t> </a:t>
            </a:r>
            <a:r>
              <a:rPr lang="pt-BR" altLang="zh-CN" sz="1200" b="1" i="1" dirty="0" err="1">
                <a:solidFill>
                  <a:srgbClr val="333333"/>
                </a:solidFill>
                <a:latin typeface="Arial" charset="0"/>
              </a:rPr>
              <a:t>Sinica</a:t>
            </a:r>
            <a:r>
              <a:rPr lang="pt-BR" altLang="zh-CN" sz="1200" b="1" i="1" dirty="0">
                <a:solidFill>
                  <a:srgbClr val="333333"/>
                </a:solidFill>
                <a:latin typeface="Arial" charset="0"/>
              </a:rPr>
              <a:t> </a:t>
            </a:r>
            <a:r>
              <a:rPr lang="pt-BR" altLang="zh-CN" sz="1200" b="1" dirty="0">
                <a:solidFill>
                  <a:srgbClr val="333333"/>
                </a:solidFill>
                <a:latin typeface="Arial" charset="0"/>
              </a:rPr>
              <a:t>63(2022)</a:t>
            </a:r>
            <a:r>
              <a:rPr lang="en-US" altLang="zh-CN" sz="1200" b="1" dirty="0">
                <a:solidFill>
                  <a:srgbClr val="333333"/>
                </a:solidFill>
                <a:latin typeface="Arial" charset="0"/>
              </a:rPr>
              <a:t>27</a:t>
            </a:r>
            <a:endParaRPr lang="zh-CN" altLang="en-US" sz="1200" b="1" dirty="0"/>
          </a:p>
        </p:txBody>
      </p:sp>
      <p:sp>
        <p:nvSpPr>
          <p:cNvPr id="10" name="Date Placeholder 2">
            <a:extLst>
              <a:ext uri="{FF2B5EF4-FFF2-40B4-BE49-F238E27FC236}">
                <a16:creationId xmlns:a16="http://schemas.microsoft.com/office/drawing/2014/main" id="{1F94934C-ADA9-48C7-A681-F7BEF4E867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991022" cy="365125"/>
          </a:xfrm>
        </p:spPr>
        <p:txBody>
          <a:bodyPr/>
          <a:lstStyle/>
          <a:p>
            <a:r>
              <a:rPr lang="en-US" altLang="zh-CN" dirty="0"/>
              <a:t>2025-12-18</a:t>
            </a:r>
            <a:endParaRPr lang="en-US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CA3970DB-AF02-F463-8A48-7474DC3D6E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63688" y="6356350"/>
            <a:ext cx="5616624" cy="365125"/>
          </a:xfrm>
        </p:spPr>
        <p:txBody>
          <a:bodyPr/>
          <a:lstStyle/>
          <a:p>
            <a:r>
              <a:rPr lang="en-US" altLang="zh-CN" sz="1200" dirty="0"/>
              <a:t>International Workshop on Cosmic Ray Direct Detection and Physics </a:t>
            </a:r>
            <a:r>
              <a:rPr lang="en-US" dirty="0"/>
              <a:t>@ </a:t>
            </a:r>
            <a:r>
              <a:rPr lang="en-US" altLang="zh-CN" dirty="0"/>
              <a:t>Nanjing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34280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982CFE-2645-F343-A3F8-88268D1B15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VLAST -- IRFs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1CDA763-DD9C-9B48-A70D-1445F72539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86655-0820-D942-A1D5-06ED8854F3A3}" type="slidenum">
              <a:rPr lang="en-US" smtClean="0"/>
              <a:t>11</a:t>
            </a:fld>
            <a:endParaRPr lang="en-US"/>
          </a:p>
        </p:txBody>
      </p:sp>
      <p:grpSp>
        <p:nvGrpSpPr>
          <p:cNvPr id="6" name="组合 6">
            <a:extLst>
              <a:ext uri="{FF2B5EF4-FFF2-40B4-BE49-F238E27FC236}">
                <a16:creationId xmlns:a16="http://schemas.microsoft.com/office/drawing/2014/main" id="{99C6368C-F341-B34F-AD22-C97DE91D10BF}"/>
              </a:ext>
            </a:extLst>
          </p:cNvPr>
          <p:cNvGrpSpPr/>
          <p:nvPr/>
        </p:nvGrpSpPr>
        <p:grpSpPr>
          <a:xfrm>
            <a:off x="274320" y="1263650"/>
            <a:ext cx="8775065" cy="2324100"/>
            <a:chOff x="432" y="1990"/>
            <a:chExt cx="13819" cy="3660"/>
          </a:xfrm>
        </p:grpSpPr>
        <p:sp>
          <p:nvSpPr>
            <p:cNvPr id="7" name="矩形 8">
              <a:extLst>
                <a:ext uri="{FF2B5EF4-FFF2-40B4-BE49-F238E27FC236}">
                  <a16:creationId xmlns:a16="http://schemas.microsoft.com/office/drawing/2014/main" id="{F3E7D47C-D0CC-5E44-94C2-726C7EC260DF}"/>
                </a:ext>
              </a:extLst>
            </p:cNvPr>
            <p:cNvSpPr/>
            <p:nvPr/>
          </p:nvSpPr>
          <p:spPr>
            <a:xfrm>
              <a:off x="1500" y="5165"/>
              <a:ext cx="2556" cy="485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r>
                <a:rPr lang="en-US" altLang="zh-CN" sz="1400" b="1" dirty="0">
                  <a:solidFill>
                    <a:srgbClr val="C00000"/>
                  </a:solidFill>
                  <a:latin typeface="Microsoft YaHei UI" panose="020B0503020204020204" pitchFamily="34" charset="-122"/>
                  <a:ea typeface="Microsoft YaHei UI" panose="020B0503020204020204" pitchFamily="34" charset="-122"/>
                  <a:cs typeface="STKaiti" panose="02010600040101010101" charset="-122"/>
                </a:rPr>
                <a:t>large </a:t>
              </a:r>
              <a:r>
                <a:rPr lang="en-US" altLang="zh-CN" sz="1400" b="1" dirty="0" err="1">
                  <a:solidFill>
                    <a:srgbClr val="C00000"/>
                  </a:solidFill>
                  <a:latin typeface="Microsoft YaHei UI" panose="020B0503020204020204" pitchFamily="34" charset="-122"/>
                  <a:ea typeface="Microsoft YaHei UI" panose="020B0503020204020204" pitchFamily="34" charset="-122"/>
                  <a:cs typeface="STKaiti" panose="02010600040101010101" charset="-122"/>
                </a:rPr>
                <a:t>accepance</a:t>
              </a:r>
              <a:endParaRPr lang="zh-CN" altLang="en-US" sz="1400" b="1" dirty="0">
                <a:solidFill>
                  <a:srgbClr val="C0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STKaiti" panose="02010600040101010101" charset="-122"/>
              </a:endParaRPr>
            </a:p>
          </p:txBody>
        </p:sp>
        <p:pic>
          <p:nvPicPr>
            <p:cNvPr id="8" name="Picture 2">
              <a:extLst>
                <a:ext uri="{FF2B5EF4-FFF2-40B4-BE49-F238E27FC236}">
                  <a16:creationId xmlns:a16="http://schemas.microsoft.com/office/drawing/2014/main" id="{E3C948FC-22AA-A34D-820A-C934C9DCE3A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" y="1990"/>
              <a:ext cx="4397" cy="32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" name="矩形 10">
              <a:extLst>
                <a:ext uri="{FF2B5EF4-FFF2-40B4-BE49-F238E27FC236}">
                  <a16:creationId xmlns:a16="http://schemas.microsoft.com/office/drawing/2014/main" id="{BFA171B4-A8C7-DA4D-94FE-901CD493CCE9}"/>
                </a:ext>
              </a:extLst>
            </p:cNvPr>
            <p:cNvSpPr/>
            <p:nvPr/>
          </p:nvSpPr>
          <p:spPr>
            <a:xfrm>
              <a:off x="1167" y="2213"/>
              <a:ext cx="1018" cy="48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1400" b="1" dirty="0">
                  <a:solidFill>
                    <a:srgbClr val="C00000"/>
                  </a:solidFill>
                </a:rPr>
                <a:t>VLAST</a:t>
              </a:r>
            </a:p>
          </p:txBody>
        </p:sp>
        <p:sp>
          <p:nvSpPr>
            <p:cNvPr id="10" name="矩形 11">
              <a:extLst>
                <a:ext uri="{FF2B5EF4-FFF2-40B4-BE49-F238E27FC236}">
                  <a16:creationId xmlns:a16="http://schemas.microsoft.com/office/drawing/2014/main" id="{5D6458B4-FA8D-6C41-B3C1-52B6C405FC71}"/>
                </a:ext>
              </a:extLst>
            </p:cNvPr>
            <p:cNvSpPr/>
            <p:nvPr/>
          </p:nvSpPr>
          <p:spPr>
            <a:xfrm>
              <a:off x="2354" y="3267"/>
              <a:ext cx="1688" cy="48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1400" b="1" dirty="0">
                  <a:solidFill>
                    <a:schemeClr val="tx1"/>
                  </a:solidFill>
                </a:rPr>
                <a:t>Fermi-LAT</a:t>
              </a:r>
            </a:p>
          </p:txBody>
        </p:sp>
        <p:sp>
          <p:nvSpPr>
            <p:cNvPr id="11" name="矩形 13">
              <a:extLst>
                <a:ext uri="{FF2B5EF4-FFF2-40B4-BE49-F238E27FC236}">
                  <a16:creationId xmlns:a16="http://schemas.microsoft.com/office/drawing/2014/main" id="{6D52F527-6205-4B4E-8083-45D78B7B71AE}"/>
                </a:ext>
              </a:extLst>
            </p:cNvPr>
            <p:cNvSpPr/>
            <p:nvPr/>
          </p:nvSpPr>
          <p:spPr>
            <a:xfrm>
              <a:off x="5687" y="5147"/>
              <a:ext cx="3622" cy="48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1400" b="1" dirty="0">
                  <a:solidFill>
                    <a:srgbClr val="C00000"/>
                  </a:solidFill>
                  <a:latin typeface="Microsoft YaHei UI" panose="020B0503020204020204" pitchFamily="34" charset="-122"/>
                  <a:ea typeface="Microsoft YaHei UI" panose="020B0503020204020204" pitchFamily="34" charset="-122"/>
                  <a:cs typeface="STKaiti" panose="02010600040101010101" charset="-122"/>
                </a:rPr>
                <a:t>high angular resolution</a:t>
              </a:r>
              <a:endParaRPr lang="zh-CN" altLang="en-US" sz="1400" b="1" dirty="0">
                <a:solidFill>
                  <a:srgbClr val="C0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STKaiti" panose="02010600040101010101" charset="-122"/>
              </a:endParaRPr>
            </a:p>
          </p:txBody>
        </p:sp>
        <p:sp>
          <p:nvSpPr>
            <p:cNvPr id="12" name="矩形 14">
              <a:extLst>
                <a:ext uri="{FF2B5EF4-FFF2-40B4-BE49-F238E27FC236}">
                  <a16:creationId xmlns:a16="http://schemas.microsoft.com/office/drawing/2014/main" id="{39F2294E-C9C4-FD4D-9E23-A7FACEB133C3}"/>
                </a:ext>
              </a:extLst>
            </p:cNvPr>
            <p:cNvSpPr/>
            <p:nvPr/>
          </p:nvSpPr>
          <p:spPr>
            <a:xfrm>
              <a:off x="10506" y="5158"/>
              <a:ext cx="3514" cy="48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1400" b="1" dirty="0">
                  <a:solidFill>
                    <a:srgbClr val="C00000"/>
                  </a:solidFill>
                  <a:latin typeface="Microsoft YaHei UI" panose="020B0503020204020204" pitchFamily="34" charset="-122"/>
                  <a:ea typeface="Microsoft YaHei UI" panose="020B0503020204020204" pitchFamily="34" charset="-122"/>
                  <a:cs typeface="STKaiti" panose="02010600040101010101" charset="-122"/>
                </a:rPr>
                <a:t>high energy resolution</a:t>
              </a:r>
              <a:endParaRPr lang="zh-CN" altLang="en-US" sz="1400" b="1" dirty="0">
                <a:solidFill>
                  <a:srgbClr val="C0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STKaiti" panose="02010600040101010101" charset="-122"/>
              </a:endParaRPr>
            </a:p>
          </p:txBody>
        </p:sp>
        <p:pic>
          <p:nvPicPr>
            <p:cNvPr id="13" name="Picture 4">
              <a:extLst>
                <a:ext uri="{FF2B5EF4-FFF2-40B4-BE49-F238E27FC236}">
                  <a16:creationId xmlns:a16="http://schemas.microsoft.com/office/drawing/2014/main" id="{C6B77A4C-82B2-A545-8B9F-C960300E011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99" y="2009"/>
              <a:ext cx="4352" cy="31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4" name="Picture 5">
              <a:extLst>
                <a:ext uri="{FF2B5EF4-FFF2-40B4-BE49-F238E27FC236}">
                  <a16:creationId xmlns:a16="http://schemas.microsoft.com/office/drawing/2014/main" id="{50213347-8E4B-B44A-888D-855935D5391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82" y="2016"/>
              <a:ext cx="4400" cy="31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5" name="矩形 17">
              <a:extLst>
                <a:ext uri="{FF2B5EF4-FFF2-40B4-BE49-F238E27FC236}">
                  <a16:creationId xmlns:a16="http://schemas.microsoft.com/office/drawing/2014/main" id="{2D8D977B-4847-3945-B376-7F881FA05B14}"/>
                </a:ext>
              </a:extLst>
            </p:cNvPr>
            <p:cNvSpPr/>
            <p:nvPr/>
          </p:nvSpPr>
          <p:spPr>
            <a:xfrm>
              <a:off x="6597" y="3998"/>
              <a:ext cx="1018" cy="48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1400" b="1" dirty="0">
                  <a:solidFill>
                    <a:srgbClr val="C00000"/>
                  </a:solidFill>
                </a:rPr>
                <a:t>VLAST</a:t>
              </a:r>
            </a:p>
          </p:txBody>
        </p:sp>
        <p:sp>
          <p:nvSpPr>
            <p:cNvPr id="16" name="矩形 19">
              <a:extLst>
                <a:ext uri="{FF2B5EF4-FFF2-40B4-BE49-F238E27FC236}">
                  <a16:creationId xmlns:a16="http://schemas.microsoft.com/office/drawing/2014/main" id="{8EA5FE96-BC29-6344-BD7C-FF9C70D47673}"/>
                </a:ext>
              </a:extLst>
            </p:cNvPr>
            <p:cNvSpPr/>
            <p:nvPr/>
          </p:nvSpPr>
          <p:spPr>
            <a:xfrm>
              <a:off x="7498" y="3267"/>
              <a:ext cx="1688" cy="48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1400" b="1" dirty="0">
                  <a:solidFill>
                    <a:schemeClr val="tx1"/>
                  </a:solidFill>
                </a:rPr>
                <a:t>Fermi-LAT</a:t>
              </a:r>
            </a:p>
          </p:txBody>
        </p:sp>
        <p:sp>
          <p:nvSpPr>
            <p:cNvPr id="17" name="矩形 21">
              <a:extLst>
                <a:ext uri="{FF2B5EF4-FFF2-40B4-BE49-F238E27FC236}">
                  <a16:creationId xmlns:a16="http://schemas.microsoft.com/office/drawing/2014/main" id="{70615890-BD23-1945-864B-01B6A69CE513}"/>
                </a:ext>
              </a:extLst>
            </p:cNvPr>
            <p:cNvSpPr/>
            <p:nvPr/>
          </p:nvSpPr>
          <p:spPr>
            <a:xfrm>
              <a:off x="11797" y="2455"/>
              <a:ext cx="1988" cy="48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1400" b="1" dirty="0">
                  <a:solidFill>
                    <a:schemeClr val="tx1"/>
                  </a:solidFill>
                </a:rPr>
                <a:t>Fermi-LAT</a:t>
              </a:r>
            </a:p>
          </p:txBody>
        </p:sp>
        <p:sp>
          <p:nvSpPr>
            <p:cNvPr id="18" name="矩形 22">
              <a:extLst>
                <a:ext uri="{FF2B5EF4-FFF2-40B4-BE49-F238E27FC236}">
                  <a16:creationId xmlns:a16="http://schemas.microsoft.com/office/drawing/2014/main" id="{362B0CEB-7A64-9F4A-BFD2-90AAD2F48DC5}"/>
                </a:ext>
              </a:extLst>
            </p:cNvPr>
            <p:cNvSpPr/>
            <p:nvPr/>
          </p:nvSpPr>
          <p:spPr>
            <a:xfrm>
              <a:off x="12579" y="4048"/>
              <a:ext cx="1018" cy="48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1400" b="1" dirty="0">
                  <a:solidFill>
                    <a:srgbClr val="C00000"/>
                  </a:solidFill>
                </a:rPr>
                <a:t>VLAST</a:t>
              </a:r>
            </a:p>
          </p:txBody>
        </p:sp>
      </p:grpSp>
      <p:graphicFrame>
        <p:nvGraphicFramePr>
          <p:cNvPr id="19" name="表格 3">
            <a:extLst>
              <a:ext uri="{FF2B5EF4-FFF2-40B4-BE49-F238E27FC236}">
                <a16:creationId xmlns:a16="http://schemas.microsoft.com/office/drawing/2014/main" id="{6A00C81B-DDEE-3440-A76C-0FEFCC30357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6582643"/>
              </p:ext>
            </p:extLst>
          </p:nvPr>
        </p:nvGraphicFramePr>
        <p:xfrm>
          <a:off x="628650" y="3860009"/>
          <a:ext cx="7999095" cy="2575860"/>
        </p:xfrm>
        <a:graphic>
          <a:graphicData uri="http://schemas.openxmlformats.org/drawingml/2006/table">
            <a:tbl>
              <a:tblPr/>
              <a:tblGrid>
                <a:gridCol w="17111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885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998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9981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9981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33619"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some space-based gamma-ray missions</a:t>
                      </a:r>
                      <a:endParaRPr lang="zh-CN" alt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marL="4340" marR="4340" marT="43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2691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/>
                          <a:ea typeface="Microsoft YaHei UI"/>
                        </a:rPr>
                        <a:t>facility</a:t>
                      </a:r>
                      <a:endParaRPr lang="zh-CN" alt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微软雅黑"/>
                        <a:ea typeface="Microsoft YaHei UI"/>
                      </a:endParaRPr>
                    </a:p>
                  </a:txBody>
                  <a:tcPr marL="4340" marR="4340" marT="43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/>
                          <a:ea typeface="Microsoft YaHei UI"/>
                        </a:rPr>
                        <a:t>acceptance</a:t>
                      </a:r>
                      <a:r>
                        <a:rPr lang="zh-CN" alt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/>
                          <a:ea typeface="Microsoft YaHei UI"/>
                        </a:rPr>
                        <a:t> </a:t>
                      </a:r>
                      <a:r>
                        <a:rPr lang="en-US" altLang="zh-CN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/>
                          <a:ea typeface="Microsoft YaHei UI"/>
                        </a:rPr>
                        <a:t>(</a:t>
                      </a:r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/>
                          <a:ea typeface="Microsoft YaHei UI"/>
                        </a:rPr>
                        <a:t>m</a:t>
                      </a:r>
                      <a:r>
                        <a:rPr lang="en-US" sz="1300" kern="1200" baseline="30000" dirty="0">
                          <a:solidFill>
                            <a:schemeClr val="tx1"/>
                          </a:solidFill>
                          <a:latin typeface="+mn-lt"/>
                          <a:ea typeface="Microsoft YaHei UI"/>
                          <a:cs typeface="+mn-cs"/>
                        </a:rPr>
                        <a:t>2</a:t>
                      </a:r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/>
                          <a:ea typeface="Microsoft YaHei UI"/>
                        </a:rPr>
                        <a:t> </a:t>
                      </a:r>
                      <a:r>
                        <a:rPr lang="en-US" sz="13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微软雅黑"/>
                          <a:ea typeface="Microsoft YaHei UI"/>
                        </a:rPr>
                        <a:t>sr</a:t>
                      </a:r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/>
                          <a:ea typeface="Microsoft YaHei UI"/>
                        </a:rPr>
                        <a:t>)</a:t>
                      </a:r>
                    </a:p>
                  </a:txBody>
                  <a:tcPr marL="4340" marR="4340" marT="43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/>
                          <a:ea typeface="Microsoft YaHei UI"/>
                        </a:rPr>
                        <a:t>energy range</a:t>
                      </a:r>
                      <a:endParaRPr lang="zh-CN" alt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微软雅黑"/>
                        <a:ea typeface="Microsoft YaHei UI"/>
                      </a:endParaRPr>
                    </a:p>
                  </a:txBody>
                  <a:tcPr marL="4340" marR="4340" marT="43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/>
                          <a:ea typeface="Microsoft YaHei UI"/>
                        </a:rPr>
                        <a:t>energy resolution</a:t>
                      </a:r>
                      <a:br>
                        <a:rPr lang="zh-CN" alt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/>
                          <a:ea typeface="Microsoft YaHei UI"/>
                        </a:rPr>
                      </a:br>
                      <a:r>
                        <a:rPr lang="zh-CN" alt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/>
                          <a:ea typeface="Microsoft YaHei UI"/>
                        </a:rPr>
                        <a:t> </a:t>
                      </a:r>
                      <a:r>
                        <a:rPr lang="en-US" altLang="zh-CN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/>
                          <a:ea typeface="Microsoft YaHei UI"/>
                        </a:rPr>
                        <a:t>(@10</a:t>
                      </a:r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/>
                          <a:ea typeface="Microsoft YaHei UI"/>
                        </a:rPr>
                        <a:t>GeV)</a:t>
                      </a:r>
                    </a:p>
                  </a:txBody>
                  <a:tcPr marL="4340" marR="4340" marT="43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/>
                          <a:ea typeface="Microsoft YaHei UI"/>
                        </a:rPr>
                        <a:t>angular resolution</a:t>
                      </a:r>
                      <a:br>
                        <a:rPr lang="zh-CN" alt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/>
                          <a:ea typeface="Microsoft YaHei UI"/>
                        </a:rPr>
                      </a:br>
                      <a:r>
                        <a:rPr lang="en-US" altLang="zh-CN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/>
                          <a:ea typeface="Microsoft YaHei UI"/>
                        </a:rPr>
                        <a:t>(@50</a:t>
                      </a:r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/>
                          <a:ea typeface="Microsoft YaHei UI"/>
                        </a:rPr>
                        <a:t>GeV)</a:t>
                      </a:r>
                    </a:p>
                  </a:txBody>
                  <a:tcPr marL="4340" marR="4340" marT="43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992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/>
                          <a:ea typeface="Microsoft YaHei UI"/>
                        </a:rPr>
                        <a:t>Fermi-LAT</a:t>
                      </a:r>
                    </a:p>
                  </a:txBody>
                  <a:tcPr marL="4340" marR="4340" marT="43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/>
                          <a:ea typeface="Microsoft YaHei UI"/>
                        </a:rPr>
                        <a:t>～</a:t>
                      </a:r>
                      <a:r>
                        <a:rPr lang="en-US" altLang="zh-CN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/>
                          <a:ea typeface="Microsoft YaHei UI"/>
                        </a:rPr>
                        <a:t>2</a:t>
                      </a:r>
                    </a:p>
                  </a:txBody>
                  <a:tcPr marL="4340" marR="4340" marT="43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/>
                          <a:ea typeface="Microsoft YaHei UI"/>
                        </a:rPr>
                        <a:t>20 MeV-300 </a:t>
                      </a:r>
                      <a:r>
                        <a:rPr lang="en-US" sz="13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微软雅黑"/>
                          <a:ea typeface="Microsoft YaHei UI"/>
                        </a:rPr>
                        <a:t>GeV</a:t>
                      </a:r>
                      <a:endParaRPr lang="en-US" sz="1300" b="1" i="0" u="none" strike="noStrike" dirty="0">
                        <a:solidFill>
                          <a:srgbClr val="000000"/>
                        </a:solidFill>
                        <a:effectLst/>
                        <a:latin typeface="微软雅黑"/>
                        <a:ea typeface="Microsoft YaHei UI"/>
                      </a:endParaRPr>
                    </a:p>
                  </a:txBody>
                  <a:tcPr marL="4340" marR="4340" marT="43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/>
                          <a:ea typeface="Microsoft YaHei UI"/>
                        </a:rPr>
                        <a:t>~6.0%</a:t>
                      </a:r>
                    </a:p>
                  </a:txBody>
                  <a:tcPr marL="4340" marR="4340" marT="43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/>
                          <a:ea typeface="Microsoft YaHei UI"/>
                        </a:rPr>
                        <a:t>~ 0.10 </a:t>
                      </a:r>
                      <a:r>
                        <a:rPr lang="en-US" sz="13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微软雅黑"/>
                          <a:ea typeface="Microsoft YaHei UI"/>
                        </a:rPr>
                        <a:t>deg</a:t>
                      </a:r>
                      <a:endParaRPr lang="en-US" sz="1300" b="1" i="0" u="none" strike="noStrike" dirty="0">
                        <a:solidFill>
                          <a:srgbClr val="000000"/>
                        </a:solidFill>
                        <a:effectLst/>
                        <a:latin typeface="微软雅黑"/>
                        <a:ea typeface="Microsoft YaHei UI"/>
                      </a:endParaRPr>
                    </a:p>
                  </a:txBody>
                  <a:tcPr marL="4340" marR="4340" marT="43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992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/>
                          <a:ea typeface="Microsoft YaHei UI"/>
                        </a:rPr>
                        <a:t>DAMPE</a:t>
                      </a:r>
                      <a:endParaRPr lang="zh-CN" altLang="en-US" sz="1300" b="1" i="0" u="none" strike="noStrike" dirty="0">
                        <a:solidFill>
                          <a:srgbClr val="000000"/>
                        </a:solidFill>
                        <a:effectLst/>
                        <a:latin typeface="微软雅黑"/>
                        <a:ea typeface="Microsoft YaHei UI"/>
                      </a:endParaRPr>
                    </a:p>
                  </a:txBody>
                  <a:tcPr marL="4340" marR="4340" marT="43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微软雅黑"/>
                          <a:ea typeface="Microsoft YaHei UI"/>
                        </a:rPr>
                        <a:t>～</a:t>
                      </a:r>
                      <a:r>
                        <a:rPr lang="en-US" altLang="zh-CN" sz="1300" b="1" i="0" u="none" strike="noStrike">
                          <a:solidFill>
                            <a:srgbClr val="000000"/>
                          </a:solidFill>
                          <a:effectLst/>
                          <a:latin typeface="微软雅黑"/>
                          <a:ea typeface="Microsoft YaHei UI"/>
                        </a:rPr>
                        <a:t>0.2</a:t>
                      </a:r>
                    </a:p>
                  </a:txBody>
                  <a:tcPr marL="4340" marR="4340" marT="43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/>
                          <a:ea typeface="Microsoft YaHei UI"/>
                        </a:rPr>
                        <a:t>5 GeV-10 </a:t>
                      </a:r>
                      <a:r>
                        <a:rPr lang="en-US" sz="13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微软雅黑"/>
                          <a:ea typeface="Microsoft YaHei UI"/>
                        </a:rPr>
                        <a:t>TeV</a:t>
                      </a:r>
                      <a:endParaRPr lang="en-US" sz="1300" b="1" i="0" u="none" strike="noStrike" dirty="0">
                        <a:solidFill>
                          <a:srgbClr val="000000"/>
                        </a:solidFill>
                        <a:effectLst/>
                        <a:latin typeface="微软雅黑"/>
                        <a:ea typeface="Microsoft YaHei UI"/>
                      </a:endParaRPr>
                    </a:p>
                  </a:txBody>
                  <a:tcPr marL="4340" marR="4340" marT="43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/>
                          <a:ea typeface="Microsoft YaHei UI"/>
                        </a:rPr>
                        <a:t>~1.5%</a:t>
                      </a:r>
                    </a:p>
                  </a:txBody>
                  <a:tcPr marL="4340" marR="4340" marT="43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/>
                          <a:ea typeface="Microsoft YaHei UI"/>
                        </a:rPr>
                        <a:t>~ 0.10 </a:t>
                      </a:r>
                      <a:r>
                        <a:rPr lang="en-US" sz="13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微软雅黑"/>
                          <a:ea typeface="Microsoft YaHei UI"/>
                        </a:rPr>
                        <a:t>deg</a:t>
                      </a:r>
                      <a:r>
                        <a:rPr lang="zh-CN" alt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/>
                          <a:ea typeface="Microsoft YaHei UI"/>
                        </a:rPr>
                        <a:t>　</a:t>
                      </a:r>
                    </a:p>
                  </a:txBody>
                  <a:tcPr marL="4340" marR="4340" marT="43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992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1" i="0" u="none" strike="noStrike" dirty="0">
                          <a:solidFill>
                            <a:srgbClr val="0432FF"/>
                          </a:solidFill>
                          <a:effectLst/>
                          <a:latin typeface="微软雅黑"/>
                          <a:ea typeface="Microsoft YaHei UI"/>
                        </a:rPr>
                        <a:t>AMS-100 (concept</a:t>
                      </a:r>
                      <a:r>
                        <a:rPr lang="en-US" altLang="zh-CN" sz="1300" b="1" i="0" u="none" strike="noStrike" dirty="0">
                          <a:solidFill>
                            <a:srgbClr val="0432FF"/>
                          </a:solidFill>
                          <a:effectLst/>
                          <a:latin typeface="微软雅黑"/>
                          <a:ea typeface="Microsoft YaHei UI"/>
                        </a:rPr>
                        <a:t>)</a:t>
                      </a:r>
                    </a:p>
                  </a:txBody>
                  <a:tcPr marL="4340" marR="4340" marT="43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300" b="1" i="0" u="none" strike="noStrike" dirty="0">
                          <a:solidFill>
                            <a:srgbClr val="0432FF"/>
                          </a:solidFill>
                          <a:effectLst/>
                          <a:latin typeface="微软雅黑"/>
                          <a:ea typeface="Microsoft YaHei UI"/>
                        </a:rPr>
                        <a:t>~30</a:t>
                      </a:r>
                    </a:p>
                  </a:txBody>
                  <a:tcPr marL="4340" marR="4340" marT="43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1" i="0" u="none" strike="noStrike" dirty="0">
                          <a:solidFill>
                            <a:srgbClr val="0432FF"/>
                          </a:solidFill>
                          <a:effectLst/>
                          <a:latin typeface="微软雅黑"/>
                          <a:ea typeface="Microsoft YaHei UI"/>
                        </a:rPr>
                        <a:t>0.1 GeV-10 TeV</a:t>
                      </a:r>
                    </a:p>
                  </a:txBody>
                  <a:tcPr marL="4340" marR="4340" marT="43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0" i="0" u="none" strike="noStrike" dirty="0">
                          <a:solidFill>
                            <a:srgbClr val="0432FF"/>
                          </a:solidFill>
                          <a:effectLst/>
                          <a:latin typeface="微软雅黑"/>
                          <a:ea typeface="Microsoft YaHei UI"/>
                        </a:rPr>
                        <a:t>　</a:t>
                      </a:r>
                    </a:p>
                  </a:txBody>
                  <a:tcPr marL="4340" marR="4340" marT="43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1" i="0" u="none" strike="noStrike">
                          <a:solidFill>
                            <a:srgbClr val="0432FF"/>
                          </a:solidFill>
                          <a:effectLst/>
                          <a:latin typeface="微软雅黑"/>
                          <a:ea typeface="Microsoft YaHei UI"/>
                        </a:rPr>
                        <a:t>~ 0.03 deg</a:t>
                      </a:r>
                    </a:p>
                  </a:txBody>
                  <a:tcPr marL="4340" marR="4340" marT="43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992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1" i="0" u="none" strike="noStrike" dirty="0">
                          <a:solidFill>
                            <a:srgbClr val="0432FF"/>
                          </a:solidFill>
                          <a:effectLst/>
                          <a:latin typeface="微软雅黑"/>
                          <a:ea typeface="Microsoft YaHei UI"/>
                        </a:rPr>
                        <a:t>APT</a:t>
                      </a:r>
                    </a:p>
                  </a:txBody>
                  <a:tcPr marL="4340" marR="4340" marT="43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300" b="1" i="0" u="none" strike="noStrike">
                          <a:solidFill>
                            <a:srgbClr val="0432FF"/>
                          </a:solidFill>
                          <a:effectLst/>
                          <a:latin typeface="微软雅黑"/>
                          <a:ea typeface="Microsoft YaHei UI"/>
                        </a:rPr>
                        <a:t>~20</a:t>
                      </a:r>
                    </a:p>
                  </a:txBody>
                  <a:tcPr marL="4340" marR="4340" marT="43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1" i="0" u="none" strike="noStrike" dirty="0">
                          <a:solidFill>
                            <a:srgbClr val="0432FF"/>
                          </a:solidFill>
                          <a:effectLst/>
                          <a:latin typeface="微软雅黑"/>
                          <a:ea typeface="Microsoft YaHei UI"/>
                        </a:rPr>
                        <a:t>1 MeV-10 TeV</a:t>
                      </a:r>
                    </a:p>
                  </a:txBody>
                  <a:tcPr marL="4340" marR="4340" marT="43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300" b="1" i="0" u="none" strike="noStrike" dirty="0">
                          <a:solidFill>
                            <a:srgbClr val="0432FF"/>
                          </a:solidFill>
                          <a:effectLst/>
                          <a:latin typeface="微软雅黑"/>
                          <a:ea typeface="Microsoft YaHei UI"/>
                        </a:rPr>
                        <a:t>～</a:t>
                      </a:r>
                      <a:r>
                        <a:rPr lang="en-US" altLang="zh-CN" sz="1300" b="1" i="0" u="none" strike="noStrike" dirty="0">
                          <a:solidFill>
                            <a:srgbClr val="0432FF"/>
                          </a:solidFill>
                          <a:effectLst/>
                          <a:latin typeface="微软雅黑"/>
                          <a:ea typeface="Microsoft YaHei UI"/>
                        </a:rPr>
                        <a:t>20%</a:t>
                      </a:r>
                    </a:p>
                  </a:txBody>
                  <a:tcPr marL="4340" marR="4340" marT="43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1" i="0" u="none" strike="noStrike" dirty="0">
                          <a:solidFill>
                            <a:srgbClr val="0432FF"/>
                          </a:solidFill>
                          <a:effectLst/>
                          <a:latin typeface="微软雅黑"/>
                          <a:ea typeface="Microsoft YaHei UI"/>
                        </a:rPr>
                        <a:t>~ 0.10 deg</a:t>
                      </a:r>
                    </a:p>
                  </a:txBody>
                  <a:tcPr marL="4340" marR="4340" marT="43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9992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1" i="0" u="none" strike="noStrike" dirty="0">
                          <a:solidFill>
                            <a:srgbClr val="0432FF"/>
                          </a:solidFill>
                          <a:effectLst/>
                          <a:latin typeface="微软雅黑"/>
                          <a:ea typeface="Microsoft YaHei UI"/>
                        </a:rPr>
                        <a:t>HERD</a:t>
                      </a:r>
                    </a:p>
                  </a:txBody>
                  <a:tcPr marL="4340" marR="4340" marT="43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300" b="1" i="0" u="none" strike="noStrike" dirty="0">
                          <a:solidFill>
                            <a:srgbClr val="0432FF"/>
                          </a:solidFill>
                          <a:effectLst/>
                          <a:latin typeface="微软雅黑"/>
                          <a:ea typeface="Microsoft YaHei UI"/>
                        </a:rPr>
                        <a:t>~2</a:t>
                      </a:r>
                    </a:p>
                  </a:txBody>
                  <a:tcPr marL="4340" marR="4340" marT="43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1" i="0" u="none" strike="noStrike">
                          <a:solidFill>
                            <a:srgbClr val="0432FF"/>
                          </a:solidFill>
                          <a:effectLst/>
                          <a:latin typeface="微软雅黑"/>
                          <a:ea typeface="Microsoft YaHei UI"/>
                        </a:rPr>
                        <a:t>0.5 GeV-10 TeV</a:t>
                      </a:r>
                    </a:p>
                  </a:txBody>
                  <a:tcPr marL="4340" marR="4340" marT="43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300" b="1" i="0" u="none" strike="noStrike" dirty="0">
                          <a:solidFill>
                            <a:srgbClr val="0432FF"/>
                          </a:solidFill>
                          <a:effectLst/>
                          <a:latin typeface="微软雅黑"/>
                          <a:ea typeface="Microsoft YaHei UI"/>
                        </a:rPr>
                        <a:t>~1.5%</a:t>
                      </a:r>
                    </a:p>
                  </a:txBody>
                  <a:tcPr marL="4340" marR="4340" marT="43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0" i="0" u="none" strike="noStrike" dirty="0">
                          <a:solidFill>
                            <a:srgbClr val="0432FF"/>
                          </a:solidFill>
                          <a:effectLst/>
                          <a:latin typeface="微软雅黑"/>
                          <a:ea typeface="Microsoft YaHei UI"/>
                        </a:rPr>
                        <a:t>　</a:t>
                      </a:r>
                    </a:p>
                  </a:txBody>
                  <a:tcPr marL="4340" marR="4340" marT="43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9992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1" i="0" u="none" strike="noStrike" dirty="0">
                          <a:solidFill>
                            <a:srgbClr val="FF0000"/>
                          </a:solidFill>
                          <a:effectLst/>
                          <a:latin typeface="微软雅黑"/>
                          <a:ea typeface="Microsoft YaHei UI"/>
                        </a:rPr>
                        <a:t>VLAST</a:t>
                      </a:r>
                    </a:p>
                  </a:txBody>
                  <a:tcPr marL="4340" marR="4340" marT="43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300" b="1" i="0" u="none" strike="noStrike" dirty="0">
                          <a:solidFill>
                            <a:srgbClr val="FF0000"/>
                          </a:solidFill>
                          <a:effectLst/>
                          <a:latin typeface="微软雅黑"/>
                          <a:ea typeface="Microsoft YaHei UI"/>
                        </a:rPr>
                        <a:t>~10</a:t>
                      </a:r>
                    </a:p>
                  </a:txBody>
                  <a:tcPr marL="4340" marR="4340" marT="43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1" i="0" u="none" strike="noStrike" dirty="0">
                          <a:solidFill>
                            <a:srgbClr val="FF0000"/>
                          </a:solidFill>
                          <a:effectLst/>
                          <a:latin typeface="微软雅黑"/>
                          <a:ea typeface="Microsoft YaHei UI"/>
                        </a:rPr>
                        <a:t>1 MeV-10 TeV</a:t>
                      </a:r>
                    </a:p>
                  </a:txBody>
                  <a:tcPr marL="4340" marR="4340" marT="43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300" b="1" i="0" u="none" strike="noStrike" dirty="0">
                          <a:solidFill>
                            <a:srgbClr val="FF0000"/>
                          </a:solidFill>
                          <a:effectLst/>
                          <a:latin typeface="微软雅黑"/>
                          <a:ea typeface="Microsoft YaHei UI"/>
                        </a:rPr>
                        <a:t>~1.5%</a:t>
                      </a:r>
                    </a:p>
                  </a:txBody>
                  <a:tcPr marL="4340" marR="4340" marT="43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1" i="0" u="none" strike="noStrike" dirty="0">
                          <a:solidFill>
                            <a:srgbClr val="FF0000"/>
                          </a:solidFill>
                          <a:effectLst/>
                          <a:latin typeface="微软雅黑"/>
                          <a:ea typeface="Microsoft YaHei UI"/>
                        </a:rPr>
                        <a:t>～0.10 </a:t>
                      </a:r>
                      <a:r>
                        <a:rPr lang="en-US" sz="1300" b="1" i="0" u="none" strike="noStrike" dirty="0" err="1">
                          <a:solidFill>
                            <a:srgbClr val="FF0000"/>
                          </a:solidFill>
                          <a:effectLst/>
                          <a:latin typeface="微软雅黑"/>
                          <a:ea typeface="Microsoft YaHei UI"/>
                        </a:rPr>
                        <a:t>deg</a:t>
                      </a:r>
                      <a:endParaRPr lang="en-US" sz="1300" b="1" i="0" u="none" strike="noStrike" dirty="0">
                        <a:solidFill>
                          <a:srgbClr val="FF0000"/>
                        </a:solidFill>
                        <a:effectLst/>
                        <a:latin typeface="微软雅黑"/>
                        <a:ea typeface="Microsoft YaHei UI"/>
                      </a:endParaRPr>
                    </a:p>
                  </a:txBody>
                  <a:tcPr marL="4340" marR="4340" marT="43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20" name="Date Placeholder 2">
            <a:extLst>
              <a:ext uri="{FF2B5EF4-FFF2-40B4-BE49-F238E27FC236}">
                <a16:creationId xmlns:a16="http://schemas.microsoft.com/office/drawing/2014/main" id="{3E6D3873-D410-7072-BE70-3FDCB5F006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991022" cy="365125"/>
          </a:xfrm>
        </p:spPr>
        <p:txBody>
          <a:bodyPr/>
          <a:lstStyle/>
          <a:p>
            <a:r>
              <a:rPr lang="en-US" altLang="zh-CN" dirty="0"/>
              <a:t>2025-12-18</a:t>
            </a:r>
            <a:endParaRPr lang="en-US" dirty="0"/>
          </a:p>
        </p:txBody>
      </p:sp>
      <p:sp>
        <p:nvSpPr>
          <p:cNvPr id="21" name="Footer Placeholder 4">
            <a:extLst>
              <a:ext uri="{FF2B5EF4-FFF2-40B4-BE49-F238E27FC236}">
                <a16:creationId xmlns:a16="http://schemas.microsoft.com/office/drawing/2014/main" id="{EBDA9A7C-793A-E91F-B05A-9B3C3738E2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63688" y="6356350"/>
            <a:ext cx="5616624" cy="365125"/>
          </a:xfrm>
        </p:spPr>
        <p:txBody>
          <a:bodyPr/>
          <a:lstStyle/>
          <a:p>
            <a:r>
              <a:rPr lang="en-US" altLang="zh-CN" sz="1200" dirty="0"/>
              <a:t>International Workshop on Cosmic Ray Direct Detection and Physics </a:t>
            </a:r>
            <a:r>
              <a:rPr lang="en-US" dirty="0"/>
              <a:t>@ </a:t>
            </a:r>
            <a:r>
              <a:rPr lang="en-US" altLang="zh-CN" dirty="0"/>
              <a:t>Nanjing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71272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067E85-D602-B441-A06C-00427B4924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Observation mode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D94BB1-5FD9-D740-8CE9-B50516189C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86655-0820-D942-A1D5-06ED8854F3A3}" type="slidenum">
              <a:rPr lang="en-US" smtClean="0"/>
              <a:t>12</a:t>
            </a:fld>
            <a:endParaRPr lang="en-US"/>
          </a:p>
        </p:txBody>
      </p:sp>
      <p:pic>
        <p:nvPicPr>
          <p:cNvPr id="6" name="Picture 2" descr="指向图1">
            <a:extLst>
              <a:ext uri="{FF2B5EF4-FFF2-40B4-BE49-F238E27FC236}">
                <a16:creationId xmlns:a16="http://schemas.microsoft.com/office/drawing/2014/main" id="{1AB65B88-1E72-B446-9919-7DAAD7EAE4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865" b="15410"/>
          <a:stretch>
            <a:fillRect/>
          </a:stretch>
        </p:blipFill>
        <p:spPr bwMode="auto">
          <a:xfrm>
            <a:off x="0" y="1216234"/>
            <a:ext cx="4632231" cy="2682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对象 2">
            <a:extLst>
              <a:ext uri="{FF2B5EF4-FFF2-40B4-BE49-F238E27FC236}">
                <a16:creationId xmlns:a16="http://schemas.microsoft.com/office/drawing/2014/main" id="{841B9047-4F02-3841-9985-8679DBB3194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44987394"/>
              </p:ext>
            </p:extLst>
          </p:nvPr>
        </p:nvGraphicFramePr>
        <p:xfrm>
          <a:off x="5313337" y="1128441"/>
          <a:ext cx="3166281" cy="27512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Visio" r:id="rId3" imgW="3359020" imgH="2882854" progId="Visio.Drawing.11">
                  <p:embed/>
                </p:oleObj>
              </mc:Choice>
              <mc:Fallback>
                <p:oleObj name="Visio" r:id="rId3" imgW="3359020" imgH="2882854" progId="Visio.Drawing.11">
                  <p:embed/>
                  <p:pic>
                    <p:nvPicPr>
                      <p:cNvPr id="3" name="对象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13337" y="1128441"/>
                        <a:ext cx="3166281" cy="275125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428C6C31-723B-3646-AA70-52A94218D399}"/>
              </a:ext>
            </a:extLst>
          </p:cNvPr>
          <p:cNvSpPr txBox="1"/>
          <p:nvPr/>
        </p:nvSpPr>
        <p:spPr>
          <a:xfrm>
            <a:off x="2386261" y="3879698"/>
            <a:ext cx="11330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b="1" dirty="0">
                <a:solidFill>
                  <a:srgbClr val="C0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STKaiti" panose="02010600040101010101" charset="-122"/>
              </a:rPr>
              <a:t>sky survey</a:t>
            </a:r>
            <a:endParaRPr lang="zh-CN" altLang="en-US" sz="1400" b="1" dirty="0">
              <a:solidFill>
                <a:srgbClr val="C00000"/>
              </a:solidFill>
              <a:latin typeface="Microsoft YaHei UI" panose="020B0503020204020204" pitchFamily="34" charset="-122"/>
              <a:ea typeface="Microsoft YaHei UI" panose="020B0503020204020204" pitchFamily="34" charset="-122"/>
              <a:cs typeface="STKaiti" panose="02010600040101010101" charset="-122"/>
            </a:endParaRPr>
          </a:p>
        </p:txBody>
      </p:sp>
      <p:sp>
        <p:nvSpPr>
          <p:cNvPr id="10" name="文本框 2">
            <a:extLst>
              <a:ext uri="{FF2B5EF4-FFF2-40B4-BE49-F238E27FC236}">
                <a16:creationId xmlns:a16="http://schemas.microsoft.com/office/drawing/2014/main" id="{6FB5A5B0-D715-6A4D-865C-8B3F79FB09E6}"/>
              </a:ext>
            </a:extLst>
          </p:cNvPr>
          <p:cNvSpPr txBox="1"/>
          <p:nvPr/>
        </p:nvSpPr>
        <p:spPr>
          <a:xfrm>
            <a:off x="286578" y="4165993"/>
            <a:ext cx="8570843" cy="20794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indent="-228600" defTabSz="913765" fontAlgn="base">
              <a:spcBef>
                <a:spcPts val="1000"/>
              </a:spcBef>
              <a:spcAft>
                <a:spcPct val="0"/>
              </a:spcAft>
              <a:buFont typeface="微软雅黑" panose="020B0503020204020204" pitchFamily="34" charset="-122"/>
              <a:buChar char="−"/>
              <a:defRPr/>
            </a:pPr>
            <a:r>
              <a:rPr lang="en-US" altLang="zh-CN" sz="2000" b="1" dirty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Design of observation modes</a:t>
            </a:r>
            <a:endParaRPr lang="zh-CN" altLang="en-US" sz="2000" b="1" dirty="0">
              <a:solidFill>
                <a:srgbClr val="C00000"/>
              </a:solidFill>
              <a:latin typeface="微软雅黑" pitchFamily="34" charset="-122"/>
              <a:ea typeface="微软雅黑" pitchFamily="34" charset="-122"/>
            </a:endParaRPr>
          </a:p>
          <a:p>
            <a:pPr marL="285750" indent="-285750" defTabSz="913765" fontAlgn="base">
              <a:spcBef>
                <a:spcPts val="1000"/>
              </a:spcBef>
              <a:spcAft>
                <a:spcPct val="0"/>
              </a:spcAft>
              <a:buFont typeface="Wingdings" pitchFamily="2" charset="2"/>
              <a:buChar char="Ø"/>
              <a:defRPr/>
            </a:pPr>
            <a:r>
              <a:rPr lang="en-US" altLang="zh-CN" sz="1600" b="1" kern="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sky survey</a:t>
            </a:r>
            <a:r>
              <a:rPr lang="zh-CN" altLang="en-US" sz="1600" b="1" kern="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sz="1600" b="1" kern="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full sky survey in two orbits</a:t>
            </a:r>
          </a:p>
          <a:p>
            <a:pPr marL="285750" indent="-285750" defTabSz="913765" fontAlgn="base">
              <a:spcBef>
                <a:spcPts val="1000"/>
              </a:spcBef>
              <a:spcAft>
                <a:spcPct val="0"/>
              </a:spcAft>
              <a:buFont typeface="Wingdings" pitchFamily="2" charset="2"/>
              <a:buChar char="Ø"/>
              <a:defRPr/>
            </a:pPr>
            <a:r>
              <a:rPr lang="en-US" altLang="zh-CN" sz="1600" b="1" kern="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pointing mode</a:t>
            </a:r>
            <a:r>
              <a:rPr lang="zh-CN" altLang="en-US" sz="1600" b="1" kern="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sz="1600" b="1" kern="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specific points/regions</a:t>
            </a:r>
          </a:p>
          <a:p>
            <a:pPr marL="381000" indent="-381000" defTabSz="1218565" eaLnBrk="0" fontAlgn="base" hangingPunct="0">
              <a:spcBef>
                <a:spcPts val="1600"/>
              </a:spcBef>
              <a:spcAft>
                <a:spcPct val="0"/>
              </a:spcAft>
              <a:buFont typeface="微软雅黑" panose="020B0503020204020204" pitchFamily="34" charset="-122"/>
              <a:buChar char="−"/>
              <a:defRPr/>
            </a:pPr>
            <a:r>
              <a:rPr lang="en-US" altLang="zh-CN" sz="2000" b="1" dirty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opportunity mode</a:t>
            </a:r>
          </a:p>
          <a:p>
            <a:pPr marL="285750" indent="-285750" algn="just" defTabSz="1218565" eaLnBrk="0" fontAlgn="base" hangingPunct="0">
              <a:lnSpc>
                <a:spcPts val="2500"/>
              </a:lnSpc>
              <a:spcBef>
                <a:spcPts val="1000"/>
              </a:spcBef>
              <a:spcAft>
                <a:spcPct val="0"/>
              </a:spcAft>
              <a:buFont typeface="Wingdings" pitchFamily="2" charset="2"/>
              <a:buChar char="Ø"/>
              <a:defRPr/>
            </a:pPr>
            <a:r>
              <a:rPr lang="en-US" altLang="zh-CN" sz="1600" b="1" kern="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Transient source</a:t>
            </a:r>
            <a:r>
              <a:rPr lang="zh-CN" altLang="en-US" sz="1600" b="1" kern="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sz="1600" b="1" kern="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rely on </a:t>
            </a:r>
            <a:r>
              <a:rPr lang="en-US" altLang="zh-CN" sz="1600" b="1" kern="0" dirty="0" err="1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Beidou</a:t>
            </a:r>
            <a:r>
              <a:rPr lang="en-US" altLang="zh-CN" sz="1600" b="1" kern="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communications within 120s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61EDAF5C-A623-62FE-5C45-757C124C17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4100" y="3957310"/>
            <a:ext cx="2981250" cy="1893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8">
            <a:extLst>
              <a:ext uri="{FF2B5EF4-FFF2-40B4-BE49-F238E27FC236}">
                <a16:creationId xmlns:a16="http://schemas.microsoft.com/office/drawing/2014/main" id="{34D0C03E-FE31-E119-C6B2-618AD2001F29}"/>
              </a:ext>
            </a:extLst>
          </p:cNvPr>
          <p:cNvSpPr txBox="1"/>
          <p:nvPr/>
        </p:nvSpPr>
        <p:spPr>
          <a:xfrm>
            <a:off x="5923301" y="4203859"/>
            <a:ext cx="22028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chemeClr val="tx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STKaiti" panose="02010600040101010101" charset="-122"/>
              </a:rPr>
              <a:t>1 month exposure</a:t>
            </a:r>
            <a:endParaRPr lang="zh-CN" altLang="en-US" dirty="0">
              <a:solidFill>
                <a:schemeClr val="tx1"/>
              </a:solidFill>
              <a:latin typeface="Microsoft YaHei UI" panose="020B0503020204020204" pitchFamily="34" charset="-122"/>
              <a:ea typeface="Microsoft YaHei UI" panose="020B0503020204020204" pitchFamily="34" charset="-122"/>
              <a:cs typeface="STKaiti" panose="02010600040101010101" charset="-122"/>
            </a:endParaRPr>
          </a:p>
        </p:txBody>
      </p:sp>
      <p:sp>
        <p:nvSpPr>
          <p:cNvPr id="12" name="Date Placeholder 2">
            <a:extLst>
              <a:ext uri="{FF2B5EF4-FFF2-40B4-BE49-F238E27FC236}">
                <a16:creationId xmlns:a16="http://schemas.microsoft.com/office/drawing/2014/main" id="{7EDA1284-B63B-49E3-C714-68030A4223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991022" cy="365125"/>
          </a:xfrm>
        </p:spPr>
        <p:txBody>
          <a:bodyPr/>
          <a:lstStyle/>
          <a:p>
            <a:r>
              <a:rPr lang="en-US" altLang="zh-CN" dirty="0"/>
              <a:t>2025-12-18</a:t>
            </a:r>
            <a:endParaRPr lang="en-US" dirty="0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F1FA9D48-5345-75DC-13E1-4AAB625F6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63688" y="6356350"/>
            <a:ext cx="5616624" cy="365125"/>
          </a:xfrm>
        </p:spPr>
        <p:txBody>
          <a:bodyPr/>
          <a:lstStyle/>
          <a:p>
            <a:r>
              <a:rPr lang="en-US" altLang="zh-CN" sz="1200" dirty="0"/>
              <a:t>International Workshop on Cosmic Ray Direct Detection and Physics </a:t>
            </a:r>
            <a:r>
              <a:rPr lang="en-US" dirty="0"/>
              <a:t>@ </a:t>
            </a:r>
            <a:r>
              <a:rPr lang="en-US" altLang="zh-CN" dirty="0"/>
              <a:t>Nanjing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70358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F2B33E-9258-B248-868D-A7E377B7A1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97285A-396F-5149-B8AA-6E419B5D60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Scientific Objectives</a:t>
            </a:r>
          </a:p>
          <a:p>
            <a:r>
              <a:rPr lang="en-US" dirty="0"/>
              <a:t>Detector design</a:t>
            </a:r>
          </a:p>
          <a:p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R &amp; D progress</a:t>
            </a:r>
          </a:p>
          <a:p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Summary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508C20-FDC7-204D-B03A-DE429E1E85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86655-0820-D942-A1D5-06ED8854F3A3}" type="slidenum">
              <a:rPr lang="en-US" smtClean="0"/>
              <a:t>13</a:t>
            </a:fld>
            <a:endParaRPr lang="en-US" dirty="0"/>
          </a:p>
        </p:txBody>
      </p:sp>
      <p:sp>
        <p:nvSpPr>
          <p:cNvPr id="7" name="Date Placeholder 2">
            <a:extLst>
              <a:ext uri="{FF2B5EF4-FFF2-40B4-BE49-F238E27FC236}">
                <a16:creationId xmlns:a16="http://schemas.microsoft.com/office/drawing/2014/main" id="{9D4FEF04-B68F-60A1-2ECA-0DB561092B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991022" cy="365125"/>
          </a:xfrm>
        </p:spPr>
        <p:txBody>
          <a:bodyPr/>
          <a:lstStyle/>
          <a:p>
            <a:r>
              <a:rPr lang="en-US" altLang="zh-CN" dirty="0"/>
              <a:t>2025-12-18</a:t>
            </a:r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2EE37FE9-696F-87D3-4E9F-EC534CBB99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63688" y="6356350"/>
            <a:ext cx="5616624" cy="365125"/>
          </a:xfrm>
        </p:spPr>
        <p:txBody>
          <a:bodyPr/>
          <a:lstStyle/>
          <a:p>
            <a:r>
              <a:rPr lang="en-US" altLang="zh-CN" sz="1200" dirty="0"/>
              <a:t>International Workshop on Cosmic Ray Direct Detection and Physics </a:t>
            </a:r>
            <a:r>
              <a:rPr lang="en-US" dirty="0"/>
              <a:t>@ </a:t>
            </a:r>
            <a:r>
              <a:rPr lang="en-US" altLang="zh-CN" dirty="0"/>
              <a:t>Nanjing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69437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017C25-C875-1346-B81B-9D423A5393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of VLAST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1C35F3-FCB9-164A-8036-16E6139474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86655-0820-D942-A1D5-06ED8854F3A3}" type="slidenum">
              <a:rPr lang="en-US" smtClean="0"/>
              <a:t>14</a:t>
            </a:fld>
            <a:endParaRPr lang="en-US"/>
          </a:p>
        </p:txBody>
      </p:sp>
      <p:pic>
        <p:nvPicPr>
          <p:cNvPr id="3" name="Picture 5">
            <a:extLst>
              <a:ext uri="{FF2B5EF4-FFF2-40B4-BE49-F238E27FC236}">
                <a16:creationId xmlns:a16="http://schemas.microsoft.com/office/drawing/2014/main" id="{644E6E68-9320-2808-B0AF-BEBEB23DDE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04" y="1556792"/>
            <a:ext cx="5947928" cy="3598927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CA010A94-EE7E-5BF1-E5A1-20451F8CC28F}"/>
              </a:ext>
            </a:extLst>
          </p:cNvPr>
          <p:cNvSpPr/>
          <p:nvPr/>
        </p:nvSpPr>
        <p:spPr>
          <a:xfrm>
            <a:off x="6372200" y="3356992"/>
            <a:ext cx="1027845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1500" b="1" dirty="0">
                <a:solidFill>
                  <a:schemeClr val="tx1"/>
                </a:solidFill>
              </a:rPr>
              <a:t>Compton</a:t>
            </a:r>
          </a:p>
          <a:p>
            <a:pPr algn="ctr"/>
            <a:r>
              <a:rPr lang="en-US" altLang="zh-CN" sz="1500" b="1" dirty="0">
                <a:solidFill>
                  <a:schemeClr val="tx1"/>
                </a:solidFill>
              </a:rPr>
              <a:t>event</a:t>
            </a:r>
            <a:endParaRPr lang="zh-CN" altLang="en-US" sz="1500" dirty="0">
              <a:solidFill>
                <a:schemeClr val="tx1"/>
              </a:solidFill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707E5882-EFB1-480D-5058-D2338FFDF4AC}"/>
              </a:ext>
            </a:extLst>
          </p:cNvPr>
          <p:cNvSpPr/>
          <p:nvPr/>
        </p:nvSpPr>
        <p:spPr>
          <a:xfrm>
            <a:off x="7787550" y="3356992"/>
            <a:ext cx="688009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1500" b="1" dirty="0">
                <a:solidFill>
                  <a:schemeClr val="tx1"/>
                </a:solidFill>
              </a:rPr>
              <a:t>Pair</a:t>
            </a:r>
          </a:p>
          <a:p>
            <a:pPr algn="ctr"/>
            <a:r>
              <a:rPr lang="en-US" altLang="zh-CN" sz="1500" b="1" dirty="0">
                <a:solidFill>
                  <a:schemeClr val="tx1"/>
                </a:solidFill>
              </a:rPr>
              <a:t>event</a:t>
            </a:r>
            <a:endParaRPr lang="zh-CN" altLang="en-US" sz="1500" dirty="0">
              <a:solidFill>
                <a:schemeClr val="tx1"/>
              </a:solidFill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655524B0-A3BC-737F-134A-5C881C9EB63E}"/>
              </a:ext>
            </a:extLst>
          </p:cNvPr>
          <p:cNvSpPr/>
          <p:nvPr/>
        </p:nvSpPr>
        <p:spPr>
          <a:xfrm>
            <a:off x="519583" y="1292863"/>
            <a:ext cx="408527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altLang="zh-CN" sz="1200" b="1" dirty="0">
                <a:solidFill>
                  <a:srgbClr val="333333"/>
                </a:solidFill>
                <a:latin typeface="Arial" charset="0"/>
              </a:rPr>
              <a:t>Y.Z. Fan et al., </a:t>
            </a:r>
            <a:r>
              <a:rPr lang="pt-BR" altLang="zh-CN" sz="1200" b="1" i="1" dirty="0">
                <a:solidFill>
                  <a:srgbClr val="333333"/>
                </a:solidFill>
                <a:latin typeface="Arial" charset="0"/>
              </a:rPr>
              <a:t>Acta </a:t>
            </a:r>
            <a:r>
              <a:rPr lang="pt-BR" altLang="zh-CN" sz="1200" b="1" i="1" dirty="0" err="1">
                <a:solidFill>
                  <a:srgbClr val="333333"/>
                </a:solidFill>
                <a:latin typeface="Arial" charset="0"/>
              </a:rPr>
              <a:t>Astronomica</a:t>
            </a:r>
            <a:r>
              <a:rPr lang="pt-BR" altLang="zh-CN" sz="1200" b="1" i="1" dirty="0">
                <a:solidFill>
                  <a:srgbClr val="333333"/>
                </a:solidFill>
                <a:latin typeface="Arial" charset="0"/>
              </a:rPr>
              <a:t> </a:t>
            </a:r>
            <a:r>
              <a:rPr lang="pt-BR" altLang="zh-CN" sz="1200" b="1" i="1" dirty="0" err="1">
                <a:solidFill>
                  <a:srgbClr val="333333"/>
                </a:solidFill>
                <a:latin typeface="Arial" charset="0"/>
              </a:rPr>
              <a:t>Sinica</a:t>
            </a:r>
            <a:r>
              <a:rPr lang="pt-BR" altLang="zh-CN" sz="1200" b="1" i="1" dirty="0">
                <a:solidFill>
                  <a:srgbClr val="333333"/>
                </a:solidFill>
                <a:latin typeface="Arial" charset="0"/>
              </a:rPr>
              <a:t> </a:t>
            </a:r>
            <a:r>
              <a:rPr lang="pt-BR" altLang="zh-CN" sz="1200" b="1" dirty="0">
                <a:solidFill>
                  <a:srgbClr val="333333"/>
                </a:solidFill>
                <a:latin typeface="Arial" charset="0"/>
              </a:rPr>
              <a:t>63(2022)</a:t>
            </a:r>
            <a:r>
              <a:rPr lang="en-US" altLang="zh-CN" sz="1200" b="1" dirty="0">
                <a:solidFill>
                  <a:srgbClr val="333333"/>
                </a:solidFill>
                <a:latin typeface="Arial" charset="0"/>
              </a:rPr>
              <a:t>27</a:t>
            </a:r>
            <a:endParaRPr lang="zh-CN" altLang="en-US" sz="1200" b="1" dirty="0"/>
          </a:p>
        </p:txBody>
      </p:sp>
      <p:sp>
        <p:nvSpPr>
          <p:cNvPr id="14" name="椭圆 13">
            <a:extLst>
              <a:ext uri="{FF2B5EF4-FFF2-40B4-BE49-F238E27FC236}">
                <a16:creationId xmlns:a16="http://schemas.microsoft.com/office/drawing/2014/main" id="{87B93BE1-C733-853B-04F9-16B51384C1EF}"/>
              </a:ext>
            </a:extLst>
          </p:cNvPr>
          <p:cNvSpPr/>
          <p:nvPr/>
        </p:nvSpPr>
        <p:spPr>
          <a:xfrm>
            <a:off x="35496" y="2204864"/>
            <a:ext cx="1697128" cy="432048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rgbClr val="C00000"/>
              </a:solidFill>
            </a:endParaRPr>
          </a:p>
        </p:txBody>
      </p:sp>
      <p:sp>
        <p:nvSpPr>
          <p:cNvPr id="15" name="椭圆 14">
            <a:extLst>
              <a:ext uri="{FF2B5EF4-FFF2-40B4-BE49-F238E27FC236}">
                <a16:creationId xmlns:a16="http://schemas.microsoft.com/office/drawing/2014/main" id="{A6643374-599A-E482-589B-79635C8D4B51}"/>
              </a:ext>
            </a:extLst>
          </p:cNvPr>
          <p:cNvSpPr/>
          <p:nvPr/>
        </p:nvSpPr>
        <p:spPr>
          <a:xfrm flipV="1">
            <a:off x="35496" y="2780928"/>
            <a:ext cx="1584176" cy="365524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6" name="椭圆 15">
            <a:extLst>
              <a:ext uri="{FF2B5EF4-FFF2-40B4-BE49-F238E27FC236}">
                <a16:creationId xmlns:a16="http://schemas.microsoft.com/office/drawing/2014/main" id="{8E7EE3DD-3A26-F39E-D2D1-4100A3B91DFB}"/>
              </a:ext>
            </a:extLst>
          </p:cNvPr>
          <p:cNvSpPr/>
          <p:nvPr/>
        </p:nvSpPr>
        <p:spPr>
          <a:xfrm flipV="1">
            <a:off x="3563888" y="3933056"/>
            <a:ext cx="1440160" cy="382106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7" name="TextBox 10">
            <a:extLst>
              <a:ext uri="{FF2B5EF4-FFF2-40B4-BE49-F238E27FC236}">
                <a16:creationId xmlns:a16="http://schemas.microsoft.com/office/drawing/2014/main" id="{23ADEC1B-40C7-908D-07BE-EC5FD575A392}"/>
              </a:ext>
            </a:extLst>
          </p:cNvPr>
          <p:cNvSpPr txBox="1"/>
          <p:nvPr/>
        </p:nvSpPr>
        <p:spPr>
          <a:xfrm>
            <a:off x="63473" y="5059043"/>
            <a:ext cx="5145126" cy="13283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000" b="1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Major payloads:</a:t>
            </a:r>
          </a:p>
          <a:p>
            <a:pPr>
              <a:lnSpc>
                <a:spcPct val="120000"/>
              </a:lnSpc>
            </a:pPr>
            <a:r>
              <a:rPr lang="en-US" sz="1600" b="1" dirty="0">
                <a:solidFill>
                  <a:srgbClr val="0432FF"/>
                </a:solidFill>
                <a:latin typeface="+mn-lt"/>
                <a:cs typeface="Times New Roman" panose="02020603050405020304" pitchFamily="18" charset="0"/>
              </a:rPr>
              <a:t>ACD</a:t>
            </a:r>
            <a:r>
              <a:rPr lang="en-US" sz="1600" b="1" dirty="0">
                <a:latin typeface="+mn-lt"/>
                <a:cs typeface="Times New Roman" panose="02020603050405020304" pitchFamily="18" charset="0"/>
              </a:rPr>
              <a:t> (Anti Coincidence Detector)</a:t>
            </a:r>
          </a:p>
          <a:p>
            <a:pPr>
              <a:lnSpc>
                <a:spcPct val="120000"/>
              </a:lnSpc>
            </a:pPr>
            <a:r>
              <a:rPr lang="en-US" sz="1600" b="1" dirty="0">
                <a:solidFill>
                  <a:srgbClr val="0432FF"/>
                </a:solidFill>
                <a:latin typeface="+mn-lt"/>
                <a:cs typeface="Times New Roman" panose="02020603050405020304" pitchFamily="18" charset="0"/>
              </a:rPr>
              <a:t>STED</a:t>
            </a:r>
            <a:r>
              <a:rPr lang="en-US" sz="1600" b="1" dirty="0">
                <a:latin typeface="+mn-lt"/>
                <a:cs typeface="Times New Roman" panose="02020603050405020304" pitchFamily="18" charset="0"/>
              </a:rPr>
              <a:t> (Silicon Tracker and low Energy gamma-ray Detector)</a:t>
            </a:r>
          </a:p>
          <a:p>
            <a:pPr>
              <a:lnSpc>
                <a:spcPct val="120000"/>
              </a:lnSpc>
            </a:pPr>
            <a:r>
              <a:rPr lang="en-US" sz="1600" b="1" dirty="0">
                <a:solidFill>
                  <a:srgbClr val="0432FF"/>
                </a:solidFill>
                <a:latin typeface="+mn-lt"/>
                <a:cs typeface="Times New Roman" panose="02020603050405020304" pitchFamily="18" charset="0"/>
              </a:rPr>
              <a:t>HEIC</a:t>
            </a:r>
            <a:r>
              <a:rPr lang="en-US" sz="1600" b="1" dirty="0">
                <a:latin typeface="+mn-lt"/>
                <a:cs typeface="Times New Roman" panose="02020603050405020304" pitchFamily="18" charset="0"/>
              </a:rPr>
              <a:t> (High Energy Imaging Calorimeter)</a:t>
            </a:r>
          </a:p>
        </p:txBody>
      </p:sp>
      <p:sp>
        <p:nvSpPr>
          <p:cNvPr id="18" name="TextBox 9">
            <a:extLst>
              <a:ext uri="{FF2B5EF4-FFF2-40B4-BE49-F238E27FC236}">
                <a16:creationId xmlns:a16="http://schemas.microsoft.com/office/drawing/2014/main" id="{CC280142-B622-7CDB-399E-4791DB263EE2}"/>
              </a:ext>
            </a:extLst>
          </p:cNvPr>
          <p:cNvSpPr txBox="1"/>
          <p:nvPr/>
        </p:nvSpPr>
        <p:spPr>
          <a:xfrm>
            <a:off x="3347864" y="4326195"/>
            <a:ext cx="262071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>
                <a:solidFill>
                  <a:srgbClr val="FF0000"/>
                </a:solidFill>
              </a:rPr>
              <a:t>2</a:t>
            </a:r>
            <a:r>
              <a:rPr lang="en-US" altLang="zh-CN" sz="1600" b="1" dirty="0">
                <a:solidFill>
                  <a:srgbClr val="FF0000"/>
                </a:solidFill>
              </a:rPr>
              <a:t>×2 matrix</a:t>
            </a:r>
          </a:p>
          <a:p>
            <a:pPr algn="ctr"/>
            <a:r>
              <a:rPr lang="en-US" altLang="zh-CN" sz="1600" b="1" dirty="0">
                <a:solidFill>
                  <a:srgbClr val="FF0000"/>
                </a:solidFill>
              </a:rPr>
              <a:t>each unit: 1.2×1.2  m2</a:t>
            </a:r>
          </a:p>
          <a:p>
            <a:pPr algn="ctr"/>
            <a:r>
              <a:rPr lang="en-US" altLang="zh-CN" sz="1600" b="1" dirty="0">
                <a:solidFill>
                  <a:schemeClr val="tx1"/>
                </a:solidFill>
              </a:rPr>
              <a:t>Weight: ~1.6 tons in total</a:t>
            </a: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499BA21B-1D7D-98D1-E9DD-EB36B47CD1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3049" y="3847184"/>
            <a:ext cx="2863447" cy="2193885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B9AC3644-DA3C-7C63-8C5F-F87E9F01DB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0152" y="1259273"/>
            <a:ext cx="2736304" cy="2060391"/>
          </a:xfrm>
          <a:prstGeom prst="rect">
            <a:avLst/>
          </a:prstGeom>
        </p:spPr>
      </p:pic>
      <p:sp>
        <p:nvSpPr>
          <p:cNvPr id="21" name="椭圆 20">
            <a:extLst>
              <a:ext uri="{FF2B5EF4-FFF2-40B4-BE49-F238E27FC236}">
                <a16:creationId xmlns:a16="http://schemas.microsoft.com/office/drawing/2014/main" id="{07AF10E9-E8E7-86D9-1502-EEC37434D948}"/>
              </a:ext>
            </a:extLst>
          </p:cNvPr>
          <p:cNvSpPr/>
          <p:nvPr/>
        </p:nvSpPr>
        <p:spPr>
          <a:xfrm rot="20650519">
            <a:off x="5997250" y="3875879"/>
            <a:ext cx="656340" cy="139934"/>
          </a:xfrm>
          <a:prstGeom prst="ellipse">
            <a:avLst/>
          </a:prstGeom>
          <a:noFill/>
          <a:ln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rgbClr val="0432FF"/>
              </a:solidFill>
            </a:endParaRPr>
          </a:p>
        </p:txBody>
      </p:sp>
      <p:cxnSp>
        <p:nvCxnSpPr>
          <p:cNvPr id="22" name="直线连接符 21">
            <a:extLst>
              <a:ext uri="{FF2B5EF4-FFF2-40B4-BE49-F238E27FC236}">
                <a16:creationId xmlns:a16="http://schemas.microsoft.com/office/drawing/2014/main" id="{2D4F330A-7545-0321-D3C5-BF379C1EA1AD}"/>
              </a:ext>
            </a:extLst>
          </p:cNvPr>
          <p:cNvCxnSpPr/>
          <p:nvPr/>
        </p:nvCxnSpPr>
        <p:spPr>
          <a:xfrm>
            <a:off x="6231337" y="3633991"/>
            <a:ext cx="265637" cy="884831"/>
          </a:xfrm>
          <a:prstGeom prst="line">
            <a:avLst/>
          </a:prstGeom>
          <a:ln w="12700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2">
            <a:extLst>
              <a:ext uri="{FF2B5EF4-FFF2-40B4-BE49-F238E27FC236}">
                <a16:creationId xmlns:a16="http://schemas.microsoft.com/office/drawing/2014/main" id="{CF09CB79-F000-7F41-9AF1-260A75BB129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991022" cy="365125"/>
          </a:xfrm>
        </p:spPr>
        <p:txBody>
          <a:bodyPr/>
          <a:lstStyle/>
          <a:p>
            <a:r>
              <a:rPr lang="en-US" altLang="zh-CN" dirty="0"/>
              <a:t>2025-12-18</a:t>
            </a:r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C8DD6C0C-8FB8-E75E-7B2B-B43B1748CF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63688" y="6356350"/>
            <a:ext cx="5616624" cy="365125"/>
          </a:xfrm>
        </p:spPr>
        <p:txBody>
          <a:bodyPr/>
          <a:lstStyle/>
          <a:p>
            <a:r>
              <a:rPr lang="en-US" altLang="zh-CN" sz="1200" dirty="0"/>
              <a:t>International Workshop on Cosmic Ray Direct Detection and Physics </a:t>
            </a:r>
            <a:r>
              <a:rPr lang="en-US" dirty="0"/>
              <a:t>@ </a:t>
            </a:r>
            <a:r>
              <a:rPr lang="en-US" altLang="zh-CN" dirty="0"/>
              <a:t>Nanjing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58995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1C7722-ED13-9246-92D9-CDE8FEAA25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Anti-</a:t>
            </a:r>
            <a:r>
              <a:rPr lang="en-US" dirty="0" err="1"/>
              <a:t>Coindicence</a:t>
            </a:r>
            <a:r>
              <a:rPr lang="en-US" dirty="0"/>
              <a:t> Detector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D753018-5CFE-5F45-88BE-D94BF43B6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86655-0820-D942-A1D5-06ED8854F3A3}" type="slidenum">
              <a:rPr lang="en-US" smtClean="0"/>
              <a:t>15</a:t>
            </a:fld>
            <a:endParaRPr lang="en-US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A38B8686-9D4E-7940-85D5-81D632483F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08380" y="3347962"/>
            <a:ext cx="1001749" cy="307777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R="0" lvl="0"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CN" sz="1400" b="1" dirty="0">
                <a:solidFill>
                  <a:srgbClr val="C0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STKaiti" panose="02010600040101010101" charset="-122"/>
              </a:rPr>
              <a:t>structure</a:t>
            </a:r>
            <a:endParaRPr lang="zh-CN" altLang="en-US" sz="1400" b="1" dirty="0">
              <a:solidFill>
                <a:srgbClr val="C00000"/>
              </a:solidFill>
              <a:latin typeface="Microsoft YaHei UI" panose="020B0503020204020204" pitchFamily="34" charset="-122"/>
              <a:ea typeface="Microsoft YaHei UI" panose="020B0503020204020204" pitchFamily="34" charset="-122"/>
              <a:cs typeface="STKaiti" panose="02010600040101010101" charset="-122"/>
            </a:endParaRPr>
          </a:p>
        </p:txBody>
      </p:sp>
      <p:pic>
        <p:nvPicPr>
          <p:cNvPr id="7" name="图片 5" descr="微信截图_20211115165829">
            <a:extLst>
              <a:ext uri="{FF2B5EF4-FFF2-40B4-BE49-F238E27FC236}">
                <a16:creationId xmlns:a16="http://schemas.microsoft.com/office/drawing/2014/main" id="{10A99C9A-AC0E-734F-9E60-1FDC749FD6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53746" y="1156439"/>
            <a:ext cx="3295548" cy="2160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组合 13">
            <a:extLst>
              <a:ext uri="{FF2B5EF4-FFF2-40B4-BE49-F238E27FC236}">
                <a16:creationId xmlns:a16="http://schemas.microsoft.com/office/drawing/2014/main" id="{CB0989EF-09FB-A846-A942-584ECE3A23E5}"/>
              </a:ext>
            </a:extLst>
          </p:cNvPr>
          <p:cNvGrpSpPr/>
          <p:nvPr/>
        </p:nvGrpSpPr>
        <p:grpSpPr>
          <a:xfrm>
            <a:off x="5959024" y="3717100"/>
            <a:ext cx="2884991" cy="2163674"/>
            <a:chOff x="8669011" y="1425984"/>
            <a:chExt cx="3347689" cy="2407491"/>
          </a:xfrm>
        </p:grpSpPr>
        <p:pic>
          <p:nvPicPr>
            <p:cNvPr id="9" name="图片 14">
              <a:extLst>
                <a:ext uri="{FF2B5EF4-FFF2-40B4-BE49-F238E27FC236}">
                  <a16:creationId xmlns:a16="http://schemas.microsoft.com/office/drawing/2014/main" id="{07658386-68EF-4E4D-ADDD-EFC55D400C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8669011" y="1425984"/>
              <a:ext cx="1815126" cy="2407491"/>
            </a:xfrm>
            <a:prstGeom prst="rect">
              <a:avLst/>
            </a:prstGeom>
          </p:spPr>
        </p:pic>
        <p:pic>
          <p:nvPicPr>
            <p:cNvPr id="10" name="图片 15">
              <a:extLst>
                <a:ext uri="{FF2B5EF4-FFF2-40B4-BE49-F238E27FC236}">
                  <a16:creationId xmlns:a16="http://schemas.microsoft.com/office/drawing/2014/main" id="{9392D2EA-2FA4-C345-ABAD-6AFD890238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10492700" y="1425984"/>
              <a:ext cx="1524000" cy="2407491"/>
            </a:xfrm>
            <a:prstGeom prst="rect">
              <a:avLst/>
            </a:prstGeom>
          </p:spPr>
        </p:pic>
      </p:grpSp>
      <p:sp>
        <p:nvSpPr>
          <p:cNvPr id="11" name="Rectangle 3">
            <a:extLst>
              <a:ext uri="{FF2B5EF4-FFF2-40B4-BE49-F238E27FC236}">
                <a16:creationId xmlns:a16="http://schemas.microsoft.com/office/drawing/2014/main" id="{E3EDA5CA-523D-D54E-BC13-91980A04F2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57982" y="5973371"/>
            <a:ext cx="545342" cy="307777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CN" sz="1400" b="1" dirty="0">
                <a:solidFill>
                  <a:srgbClr val="C0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STKaiti" panose="02010600040101010101" charset="-122"/>
              </a:rPr>
              <a:t>unit</a:t>
            </a:r>
            <a:endParaRPr lang="zh-CN" altLang="en-US" sz="1400" b="1" dirty="0">
              <a:solidFill>
                <a:srgbClr val="C00000"/>
              </a:solidFill>
              <a:latin typeface="Microsoft YaHei UI" panose="020B0503020204020204" pitchFamily="34" charset="-122"/>
              <a:ea typeface="Microsoft YaHei UI" panose="020B0503020204020204" pitchFamily="34" charset="-122"/>
              <a:cs typeface="STKaiti" panose="02010600040101010101" charset="-122"/>
            </a:endParaRPr>
          </a:p>
        </p:txBody>
      </p:sp>
      <p:sp>
        <p:nvSpPr>
          <p:cNvPr id="12" name="内容占位符 2">
            <a:extLst>
              <a:ext uri="{FF2B5EF4-FFF2-40B4-BE49-F238E27FC236}">
                <a16:creationId xmlns:a16="http://schemas.microsoft.com/office/drawing/2014/main" id="{A323B98B-D074-2444-ABAB-DA7AE3DDB5FB}"/>
              </a:ext>
            </a:extLst>
          </p:cNvPr>
          <p:cNvSpPr txBox="1"/>
          <p:nvPr/>
        </p:nvSpPr>
        <p:spPr>
          <a:xfrm>
            <a:off x="190831" y="1262905"/>
            <a:ext cx="5343278" cy="5093445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l" defTabSz="913765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376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376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376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376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376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376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376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376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292934"/>
              </a:buClr>
              <a:buFont typeface="Wingdings" pitchFamily="2" charset="2"/>
              <a:buChar char="l"/>
            </a:pPr>
            <a:r>
              <a:rPr lang="en-US" altLang="zh-CN" sz="2000" b="1" dirty="0">
                <a:latin typeface="微软雅黑" charset="0"/>
                <a:ea typeface="微软雅黑" charset="0"/>
                <a:cs typeface="微软雅黑" charset="0"/>
              </a:rPr>
              <a:t>Major functions</a:t>
            </a:r>
          </a:p>
          <a:p>
            <a:pPr lvl="1"/>
            <a:r>
              <a:rPr lang="en-US" altLang="zh-CN" sz="1800" b="1" dirty="0">
                <a:solidFill>
                  <a:srgbClr val="1300F5"/>
                </a:solidFill>
                <a:latin typeface="微软雅黑" charset="0"/>
                <a:ea typeface="微软雅黑" charset="0"/>
                <a:cs typeface="微软雅黑" charset="0"/>
              </a:rPr>
              <a:t>distinguish electron/gamma</a:t>
            </a:r>
          </a:p>
          <a:p>
            <a:pPr lvl="1"/>
            <a:r>
              <a:rPr lang="en-US" altLang="zh-CN" sz="1800" b="1" dirty="0">
                <a:solidFill>
                  <a:srgbClr val="1300F5"/>
                </a:solidFill>
                <a:latin typeface="微软雅黑" charset="0"/>
                <a:ea typeface="微软雅黑" charset="0"/>
                <a:cs typeface="微软雅黑" charset="0"/>
              </a:rPr>
              <a:t>measuring charge for light nuclei</a:t>
            </a:r>
            <a:endParaRPr lang="en-US" altLang="zh-CN" sz="1800" b="1" dirty="0">
              <a:latin typeface="微软雅黑" charset="0"/>
              <a:ea typeface="微软雅黑" charset="0"/>
              <a:cs typeface="微软雅黑" charset="0"/>
            </a:endParaRPr>
          </a:p>
          <a:p>
            <a:pPr>
              <a:buClr>
                <a:srgbClr val="292934"/>
              </a:buClr>
              <a:buFont typeface="Wingdings" pitchFamily="2" charset="2"/>
              <a:buChar char="l"/>
            </a:pPr>
            <a:r>
              <a:rPr lang="en-US" altLang="zh-CN" sz="2000" b="1" dirty="0">
                <a:latin typeface="微软雅黑" charset="0"/>
                <a:ea typeface="微软雅黑" charset="0"/>
                <a:cs typeface="微软雅黑" charset="0"/>
              </a:rPr>
              <a:t>Major technical indices</a:t>
            </a:r>
          </a:p>
          <a:p>
            <a:pPr lvl="1"/>
            <a:r>
              <a:rPr lang="en-US" altLang="zh-CN" b="1" dirty="0">
                <a:solidFill>
                  <a:srgbClr val="1300F5"/>
                </a:solidFill>
                <a:latin typeface="微软雅黑" charset="0"/>
                <a:ea typeface="微软雅黑" charset="0"/>
                <a:cs typeface="微软雅黑" charset="0"/>
              </a:rPr>
              <a:t>unit size</a:t>
            </a:r>
            <a:r>
              <a:rPr lang="zh-CN" altLang="zh-CN" dirty="0">
                <a:solidFill>
                  <a:srgbClr val="1300F5"/>
                </a:solidFill>
                <a:latin typeface="微软雅黑" charset="0"/>
                <a:ea typeface="微软雅黑" charset="0"/>
                <a:cs typeface="微软雅黑" charset="0"/>
              </a:rPr>
              <a:t>：</a:t>
            </a:r>
            <a:r>
              <a:rPr lang="en-US" altLang="zh-CN" b="1" dirty="0">
                <a:solidFill>
                  <a:srgbClr val="1300F5"/>
                </a:solidFill>
                <a:latin typeface="微软雅黑" charset="0"/>
                <a:ea typeface="微软雅黑" charset="0"/>
                <a:cs typeface="微软雅黑" charset="0"/>
              </a:rPr>
              <a:t>&lt;1000cm</a:t>
            </a:r>
            <a:r>
              <a:rPr lang="en-US" altLang="zh-CN" b="1" baseline="30000" dirty="0">
                <a:solidFill>
                  <a:srgbClr val="1300F5"/>
                </a:solidFill>
                <a:latin typeface="微软雅黑" charset="0"/>
                <a:ea typeface="微软雅黑" charset="0"/>
                <a:cs typeface="微软雅黑" charset="0"/>
              </a:rPr>
              <a:t>2</a:t>
            </a:r>
            <a:endParaRPr lang="zh-CN" altLang="zh-CN" dirty="0">
              <a:latin typeface="微软雅黑" charset="0"/>
              <a:ea typeface="微软雅黑" charset="0"/>
              <a:cs typeface="微软雅黑" charset="0"/>
            </a:endParaRPr>
          </a:p>
          <a:p>
            <a:pPr lvl="1"/>
            <a:r>
              <a:rPr lang="en-US" altLang="zh-CN" sz="1800" b="1" dirty="0">
                <a:latin typeface="微软雅黑" charset="0"/>
                <a:ea typeface="微软雅黑" charset="0"/>
                <a:cs typeface="微软雅黑" charset="0"/>
              </a:rPr>
              <a:t>charge range</a:t>
            </a:r>
            <a:r>
              <a:rPr lang="zh-CN" altLang="zh-CN" sz="1800" b="1" dirty="0">
                <a:latin typeface="微软雅黑" charset="0"/>
                <a:ea typeface="微软雅黑" charset="0"/>
                <a:cs typeface="微软雅黑" charset="0"/>
              </a:rPr>
              <a:t>：</a:t>
            </a:r>
            <a:r>
              <a:rPr lang="en-US" altLang="zh-CN" sz="1800" b="1" dirty="0">
                <a:latin typeface="微软雅黑" charset="0"/>
                <a:ea typeface="微软雅黑" charset="0"/>
                <a:cs typeface="微软雅黑" charset="0"/>
              </a:rPr>
              <a:t>electron, nuclei (Z=1~8)</a:t>
            </a:r>
            <a:endParaRPr lang="zh-CN" altLang="zh-CN" sz="1800" b="1" dirty="0">
              <a:latin typeface="微软雅黑" charset="0"/>
              <a:ea typeface="微软雅黑" charset="0"/>
              <a:cs typeface="微软雅黑" charset="0"/>
            </a:endParaRPr>
          </a:p>
          <a:p>
            <a:pPr lvl="1"/>
            <a:r>
              <a:rPr lang="en-US" altLang="zh-CN" sz="1800" b="1" dirty="0">
                <a:solidFill>
                  <a:srgbClr val="1300F5"/>
                </a:solidFill>
                <a:latin typeface="微软雅黑" charset="0"/>
                <a:ea typeface="微软雅黑" charset="0"/>
                <a:cs typeface="微软雅黑" charset="0"/>
              </a:rPr>
              <a:t>efficiency</a:t>
            </a:r>
            <a:r>
              <a:rPr lang="zh-CN" altLang="zh-CN" sz="1800" b="1" dirty="0">
                <a:solidFill>
                  <a:srgbClr val="1300F5"/>
                </a:solidFill>
                <a:latin typeface="微软雅黑" charset="0"/>
                <a:ea typeface="微软雅黑" charset="0"/>
                <a:cs typeface="微软雅黑" charset="0"/>
              </a:rPr>
              <a:t>：</a:t>
            </a:r>
            <a:r>
              <a:rPr lang="en-US" altLang="zh-CN" sz="1800" b="1" dirty="0">
                <a:solidFill>
                  <a:srgbClr val="1300F5"/>
                </a:solidFill>
                <a:latin typeface="微软雅黑" charset="0"/>
                <a:ea typeface="微软雅黑" charset="0"/>
                <a:cs typeface="微软雅黑" charset="0"/>
              </a:rPr>
              <a:t>better than 99.97%</a:t>
            </a:r>
            <a:endParaRPr lang="zh-CN" altLang="zh-CN" sz="1800" b="1" dirty="0">
              <a:latin typeface="微软雅黑" charset="0"/>
              <a:ea typeface="微软雅黑" charset="0"/>
              <a:cs typeface="微软雅黑" charset="0"/>
            </a:endParaRPr>
          </a:p>
          <a:p>
            <a:pPr lvl="1"/>
            <a:r>
              <a:rPr lang="en-US" altLang="zh-CN" sz="1800" b="1" dirty="0">
                <a:latin typeface="微软雅黑" charset="0"/>
                <a:ea typeface="微软雅黑" charset="0"/>
                <a:cs typeface="微软雅黑" charset="0"/>
              </a:rPr>
              <a:t>trigger signal for charged particles</a:t>
            </a:r>
            <a:endParaRPr lang="zh-CN" altLang="zh-CN" sz="1800" b="1" dirty="0">
              <a:latin typeface="微软雅黑" charset="0"/>
              <a:ea typeface="微软雅黑" charset="0"/>
              <a:cs typeface="微软雅黑" charset="0"/>
            </a:endParaRPr>
          </a:p>
          <a:p>
            <a:pPr lvl="1"/>
            <a:r>
              <a:rPr lang="en-US" altLang="zh-CN" sz="1800" b="1" dirty="0">
                <a:solidFill>
                  <a:srgbClr val="1300F5"/>
                </a:solidFill>
                <a:latin typeface="微软雅黑" charset="0"/>
                <a:ea typeface="微软雅黑" charset="0"/>
                <a:cs typeface="微软雅黑" charset="0"/>
              </a:rPr>
              <a:t>10 kHz/m</a:t>
            </a:r>
            <a:r>
              <a:rPr lang="en-US" altLang="zh-CN" b="1" baseline="30000" dirty="0">
                <a:solidFill>
                  <a:srgbClr val="1300F5"/>
                </a:solidFill>
                <a:latin typeface="微软雅黑" charset="0"/>
                <a:ea typeface="微软雅黑" charset="0"/>
                <a:cs typeface="微软雅黑" charset="0"/>
              </a:rPr>
              <a:t>2</a:t>
            </a:r>
            <a:endParaRPr lang="en-US" altLang="zh-CN" sz="1800" b="1" dirty="0">
              <a:latin typeface="微软雅黑" charset="0"/>
              <a:ea typeface="微软雅黑" charset="0"/>
              <a:cs typeface="微软雅黑" charset="0"/>
            </a:endParaRPr>
          </a:p>
          <a:p>
            <a:pPr algn="just">
              <a:buClr>
                <a:srgbClr val="292934"/>
              </a:buClr>
              <a:buFont typeface="Wingdings" pitchFamily="2" charset="2"/>
              <a:buChar char="l"/>
            </a:pPr>
            <a:r>
              <a:rPr lang="en-US" altLang="zh-CN" sz="2000" b="1" dirty="0">
                <a:latin typeface="微软雅黑" charset="0"/>
                <a:ea typeface="微软雅黑" charset="0"/>
                <a:cs typeface="微软雅黑" charset="0"/>
              </a:rPr>
              <a:t>Detector</a:t>
            </a:r>
          </a:p>
          <a:p>
            <a:pPr lvl="1" algn="just">
              <a:lnSpc>
                <a:spcPct val="120000"/>
              </a:lnSpc>
            </a:pPr>
            <a:r>
              <a:rPr lang="en-US" altLang="zh-CN" sz="1800" b="1" dirty="0">
                <a:latin typeface="微软雅黑" charset="0"/>
                <a:ea typeface="微软雅黑" charset="0"/>
                <a:cs typeface="微软雅黑" charset="0"/>
              </a:rPr>
              <a:t>top: 3100mm</a:t>
            </a:r>
            <a:r>
              <a:rPr lang="zh-CN" altLang="zh-CN" sz="1800" b="1" dirty="0">
                <a:latin typeface="微软雅黑" charset="0"/>
                <a:ea typeface="微软雅黑" charset="0"/>
                <a:cs typeface="微软雅黑" charset="0"/>
              </a:rPr>
              <a:t>×</a:t>
            </a:r>
            <a:r>
              <a:rPr lang="en-US" altLang="zh-CN" sz="1800" b="1" dirty="0">
                <a:latin typeface="微软雅黑" charset="0"/>
                <a:ea typeface="微软雅黑" charset="0"/>
                <a:cs typeface="微软雅黑" charset="0"/>
              </a:rPr>
              <a:t>3100 mm</a:t>
            </a:r>
          </a:p>
          <a:p>
            <a:pPr lvl="1" algn="just">
              <a:lnSpc>
                <a:spcPct val="120000"/>
              </a:lnSpc>
            </a:pPr>
            <a:r>
              <a:rPr lang="en-US" altLang="zh-CN" sz="1800" b="1" dirty="0">
                <a:latin typeface="微软雅黑" charset="0"/>
                <a:ea typeface="微软雅黑" charset="0"/>
                <a:cs typeface="微软雅黑" charset="0"/>
              </a:rPr>
              <a:t>side:3100mm</a:t>
            </a:r>
            <a:r>
              <a:rPr lang="zh-CN" altLang="zh-CN" sz="1800" b="1" dirty="0">
                <a:latin typeface="微软雅黑" charset="0"/>
                <a:ea typeface="微软雅黑" charset="0"/>
                <a:cs typeface="微软雅黑" charset="0"/>
              </a:rPr>
              <a:t>×</a:t>
            </a:r>
            <a:r>
              <a:rPr lang="en-US" altLang="zh-CN" sz="1800" b="1" dirty="0">
                <a:latin typeface="微软雅黑" charset="0"/>
                <a:ea typeface="微软雅黑" charset="0"/>
                <a:cs typeface="微软雅黑" charset="0"/>
              </a:rPr>
              <a:t> 600 mm</a:t>
            </a:r>
          </a:p>
          <a:p>
            <a:pPr lvl="1" algn="just">
              <a:lnSpc>
                <a:spcPct val="120000"/>
              </a:lnSpc>
            </a:pPr>
            <a:r>
              <a:rPr lang="en-US" altLang="zh-CN" sz="1800" b="1" dirty="0">
                <a:latin typeface="微软雅黑" charset="0"/>
                <a:ea typeface="微软雅黑" charset="0"/>
                <a:cs typeface="微软雅黑" charset="0"/>
              </a:rPr>
              <a:t>unit size: 300mm</a:t>
            </a:r>
            <a:r>
              <a:rPr lang="zh-CN" altLang="zh-CN" sz="1800" b="1" dirty="0">
                <a:latin typeface="微软雅黑" charset="0"/>
                <a:ea typeface="微软雅黑" charset="0"/>
                <a:cs typeface="微软雅黑" charset="0"/>
              </a:rPr>
              <a:t>×</a:t>
            </a:r>
            <a:r>
              <a:rPr lang="en-US" altLang="zh-CN" sz="1800" b="1" dirty="0">
                <a:latin typeface="微软雅黑" charset="0"/>
                <a:ea typeface="微软雅黑" charset="0"/>
                <a:cs typeface="微软雅黑" charset="0"/>
              </a:rPr>
              <a:t>300 mm</a:t>
            </a:r>
          </a:p>
          <a:p>
            <a:pPr lvl="1" algn="just">
              <a:lnSpc>
                <a:spcPct val="120000"/>
              </a:lnSpc>
            </a:pPr>
            <a:r>
              <a:rPr lang="en-US" altLang="zh-CN" sz="1800" b="1" dirty="0">
                <a:solidFill>
                  <a:srgbClr val="0202EE"/>
                </a:solidFill>
                <a:latin typeface="微软雅黑" charset="0"/>
                <a:ea typeface="微软雅黑" charset="0"/>
                <a:cs typeface="微软雅黑" charset="0"/>
              </a:rPr>
              <a:t>readout: WLSF</a:t>
            </a:r>
            <a:endParaRPr lang="en-US" altLang="zh-CN" sz="1800" b="1" dirty="0">
              <a:latin typeface="微软雅黑" charset="0"/>
              <a:ea typeface="微软雅黑" charset="0"/>
              <a:cs typeface="微软雅黑" charset="0"/>
            </a:endParaRPr>
          </a:p>
          <a:p>
            <a:pPr algn="just">
              <a:buClr>
                <a:srgbClr val="292934"/>
              </a:buClr>
              <a:buFont typeface="Wingdings" pitchFamily="2" charset="2"/>
              <a:buChar char="l"/>
            </a:pPr>
            <a:r>
              <a:rPr lang="en-US" altLang="zh-CN" sz="2000" b="1" dirty="0">
                <a:latin typeface="微软雅黑" charset="0"/>
                <a:ea typeface="微软雅黑" charset="0"/>
                <a:cs typeface="微软雅黑" charset="0"/>
              </a:rPr>
              <a:t>electronics</a:t>
            </a:r>
          </a:p>
          <a:p>
            <a:pPr lvl="1" algn="just">
              <a:lnSpc>
                <a:spcPct val="120000"/>
              </a:lnSpc>
            </a:pPr>
            <a:r>
              <a:rPr lang="en-US" altLang="zh-CN" sz="1800" b="1" dirty="0">
                <a:latin typeface="微软雅黑" charset="0"/>
                <a:ea typeface="微软雅黑" charset="0"/>
                <a:cs typeface="微软雅黑" charset="0"/>
              </a:rPr>
              <a:t>PMT (or </a:t>
            </a:r>
            <a:r>
              <a:rPr lang="en-US" altLang="zh-CN" sz="1800" b="1" dirty="0" err="1">
                <a:latin typeface="微软雅黑" charset="0"/>
                <a:ea typeface="微软雅黑" charset="0"/>
                <a:cs typeface="微软雅黑" charset="0"/>
              </a:rPr>
              <a:t>SiPM</a:t>
            </a:r>
            <a:r>
              <a:rPr lang="en-US" altLang="zh-CN" sz="1800" b="1" dirty="0">
                <a:latin typeface="微软雅黑" charset="0"/>
                <a:ea typeface="微软雅黑" charset="0"/>
                <a:cs typeface="微软雅黑" charset="0"/>
              </a:rPr>
              <a:t>) +charge ASIC</a:t>
            </a:r>
            <a:endParaRPr lang="en-US" altLang="zh-CN" sz="1400" b="1" dirty="0">
              <a:latin typeface="微软雅黑" charset="0"/>
              <a:ea typeface="微软雅黑" charset="0"/>
              <a:cs typeface="微软雅黑" charset="0"/>
            </a:endParaRPr>
          </a:p>
        </p:txBody>
      </p:sp>
      <p:sp>
        <p:nvSpPr>
          <p:cNvPr id="13" name="Date Placeholder 2">
            <a:extLst>
              <a:ext uri="{FF2B5EF4-FFF2-40B4-BE49-F238E27FC236}">
                <a16:creationId xmlns:a16="http://schemas.microsoft.com/office/drawing/2014/main" id="{AD9AEF7E-7804-FC9D-0DF2-480336EDDB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991022" cy="365125"/>
          </a:xfrm>
        </p:spPr>
        <p:txBody>
          <a:bodyPr/>
          <a:lstStyle/>
          <a:p>
            <a:r>
              <a:rPr lang="en-US" altLang="zh-CN" dirty="0"/>
              <a:t>2025-12-18</a:t>
            </a:r>
            <a:endParaRPr lang="en-US" dirty="0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7C7F1048-78CA-F82D-6028-6DA50BAF0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63688" y="6356350"/>
            <a:ext cx="5616624" cy="365125"/>
          </a:xfrm>
        </p:spPr>
        <p:txBody>
          <a:bodyPr/>
          <a:lstStyle/>
          <a:p>
            <a:r>
              <a:rPr lang="en-US" altLang="zh-CN" sz="1200" dirty="0"/>
              <a:t>International Workshop on Cosmic Ray Direct Detection and Physics </a:t>
            </a:r>
            <a:r>
              <a:rPr lang="en-US" dirty="0"/>
              <a:t>@ </a:t>
            </a:r>
            <a:r>
              <a:rPr lang="en-US" altLang="zh-CN" dirty="0"/>
              <a:t>Nanjing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08346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6B5D70-DE88-6840-8AE9-F9CA1E0A0F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Silicon Tracker and low Energy gamma-ray Detector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1C11E1D-57C4-4747-A39C-D799DFD0F9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86655-0820-D942-A1D5-06ED8854F3A3}" type="slidenum">
              <a:rPr lang="en-US" smtClean="0"/>
              <a:t>16</a:t>
            </a:fld>
            <a:endParaRPr lang="en-US"/>
          </a:p>
        </p:txBody>
      </p:sp>
      <p:sp>
        <p:nvSpPr>
          <p:cNvPr id="6" name="内容占位符 2">
            <a:extLst>
              <a:ext uri="{FF2B5EF4-FFF2-40B4-BE49-F238E27FC236}">
                <a16:creationId xmlns:a16="http://schemas.microsoft.com/office/drawing/2014/main" id="{31C37E7A-5C06-7144-91B1-DAAA26463190}"/>
              </a:ext>
            </a:extLst>
          </p:cNvPr>
          <p:cNvSpPr txBox="1">
            <a:spLocks/>
          </p:cNvSpPr>
          <p:nvPr/>
        </p:nvSpPr>
        <p:spPr>
          <a:xfrm>
            <a:off x="188971" y="1268760"/>
            <a:ext cx="4555989" cy="53640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292934"/>
              </a:buClr>
              <a:buFont typeface="Wingdings" pitchFamily="2" charset="2"/>
              <a:buChar char="l"/>
            </a:pPr>
            <a:r>
              <a:rPr lang="en-US" altLang="zh-CN" sz="2000" b="1" dirty="0">
                <a:latin typeface="微软雅黑" charset="0"/>
                <a:ea typeface="微软雅黑" charset="0"/>
                <a:cs typeface="微软雅黑" charset="0"/>
              </a:rPr>
              <a:t>Major functions</a:t>
            </a:r>
          </a:p>
          <a:p>
            <a:pPr lvl="1" indent="-146050" fontAlgn="auto">
              <a:lnSpc>
                <a:spcPct val="100000"/>
              </a:lnSpc>
              <a:spcAft>
                <a:spcPts val="0"/>
              </a:spcAft>
              <a:extLst>
                <a:ext uri="{35155182-B16C-46BC-9424-99874614C6A1}">
                  <wpsdc:indentchars xmlns="" xmlns:wpsdc="http://www.wps.cn/officeDocument/2017/drawingmlCustomData" val="-64" checksum="3039233227"/>
                </a:ext>
              </a:extLst>
            </a:pPr>
            <a:r>
              <a:rPr lang="en-US" altLang="zh-CN" sz="1600" b="1" dirty="0">
                <a:solidFill>
                  <a:srgbClr val="1300F5"/>
                </a:solidFill>
                <a:latin typeface="微软雅黑" charset="0"/>
                <a:ea typeface="微软雅黑" charset="0"/>
                <a:cs typeface="微软雅黑" charset="0"/>
              </a:rPr>
              <a:t>GeV- </a:t>
            </a:r>
            <a:r>
              <a:rPr lang="en-US" altLang="zh-CN" sz="1600" b="1" dirty="0" err="1">
                <a:solidFill>
                  <a:srgbClr val="1300F5"/>
                </a:solidFill>
                <a:latin typeface="微软雅黑" charset="0"/>
                <a:ea typeface="微软雅黑" charset="0"/>
                <a:cs typeface="微软雅黑" charset="0"/>
              </a:rPr>
              <a:t>TeV</a:t>
            </a:r>
            <a:r>
              <a:rPr lang="en-US" altLang="zh-CN" sz="1600" b="1" dirty="0">
                <a:solidFill>
                  <a:srgbClr val="1300F5"/>
                </a:solidFill>
                <a:latin typeface="微软雅黑" charset="0"/>
                <a:ea typeface="微软雅黑" charset="0"/>
                <a:cs typeface="微软雅黑" charset="0"/>
              </a:rPr>
              <a:t>: track measurement for pair converted electrons</a:t>
            </a:r>
            <a:endParaRPr lang="en-US" altLang="zh-CN" sz="1600" b="1" dirty="0">
              <a:latin typeface="微软雅黑" charset="0"/>
              <a:ea typeface="微软雅黑" charset="0"/>
              <a:cs typeface="微软雅黑" charset="0"/>
            </a:endParaRPr>
          </a:p>
          <a:p>
            <a:pPr lvl="1" indent="-146050" fontAlgn="auto">
              <a:lnSpc>
                <a:spcPct val="100000"/>
              </a:lnSpc>
              <a:spcAft>
                <a:spcPts val="0"/>
              </a:spcAft>
              <a:extLst>
                <a:ext uri="{35155182-B16C-46BC-9424-99874614C6A1}">
                  <wpsdc:indentchars xmlns="" xmlns:wpsdc="http://www.wps.cn/officeDocument/2017/drawingmlCustomData" val="-64" checksum="3039233227"/>
                </a:ext>
              </a:extLst>
            </a:pPr>
            <a:r>
              <a:rPr lang="en-US" altLang="zh-CN" sz="1600" b="1" dirty="0">
                <a:solidFill>
                  <a:srgbClr val="1300F5"/>
                </a:solidFill>
                <a:latin typeface="微软雅黑" charset="0"/>
                <a:ea typeface="微软雅黑" charset="0"/>
                <a:cs typeface="微软雅黑" charset="0"/>
              </a:rPr>
              <a:t>MeV: direction and energy</a:t>
            </a:r>
          </a:p>
          <a:p>
            <a:pPr>
              <a:buClr>
                <a:srgbClr val="292934"/>
              </a:buClr>
              <a:buFont typeface="Wingdings" pitchFamily="2" charset="2"/>
              <a:buChar char="l"/>
            </a:pPr>
            <a:r>
              <a:rPr lang="en-US" altLang="zh-CN" sz="2000" b="1" dirty="0">
                <a:latin typeface="微软雅黑" charset="0"/>
                <a:ea typeface="微软雅黑" charset="0"/>
              </a:rPr>
              <a:t>Major</a:t>
            </a:r>
            <a:r>
              <a:rPr lang="en-US" altLang="zh-CN" sz="2000" b="1" dirty="0">
                <a:latin typeface="微软雅黑" charset="0"/>
                <a:ea typeface="微软雅黑" charset="0"/>
                <a:cs typeface="微软雅黑" charset="0"/>
              </a:rPr>
              <a:t> technical indices</a:t>
            </a:r>
          </a:p>
          <a:p>
            <a:pPr lvl="1" indent="-146050" fontAlgn="auto">
              <a:lnSpc>
                <a:spcPct val="100000"/>
              </a:lnSpc>
              <a:spcAft>
                <a:spcPts val="0"/>
              </a:spcAft>
              <a:extLst>
                <a:ext uri="{35155182-B16C-46BC-9424-99874614C6A1}">
                  <wpsdc:indentchars xmlns:wpsdc="http://www.wps.cn/officeDocument/2017/drawingmlCustomData" xmlns="" val="-64" checksum="3039233227"/>
                </a:ext>
              </a:extLst>
            </a:pPr>
            <a:r>
              <a:rPr lang="en-US" altLang="zh-CN" sz="1600" b="1" dirty="0">
                <a:latin typeface="微软雅黑" charset="0"/>
                <a:ea typeface="微软雅黑" charset="0"/>
                <a:cs typeface="微软雅黑" charset="0"/>
              </a:rPr>
              <a:t>layers</a:t>
            </a:r>
            <a:r>
              <a:rPr lang="zh-CN" altLang="zh-CN" sz="1600" b="1" dirty="0">
                <a:latin typeface="微软雅黑" charset="0"/>
                <a:ea typeface="微软雅黑" charset="0"/>
                <a:cs typeface="微软雅黑" charset="0"/>
              </a:rPr>
              <a:t>：</a:t>
            </a:r>
            <a:r>
              <a:rPr lang="en-US" altLang="zh-CN" sz="1600" b="1" dirty="0">
                <a:latin typeface="微软雅黑" charset="0"/>
                <a:ea typeface="微软雅黑" charset="0"/>
                <a:cs typeface="微软雅黑" charset="0"/>
              </a:rPr>
              <a:t>8 superlayers (one </a:t>
            </a:r>
            <a:r>
              <a:rPr lang="en-US" altLang="zh-CN" sz="1600" b="1" dirty="0" err="1">
                <a:latin typeface="微软雅黑" charset="0"/>
                <a:ea typeface="微软雅黑" charset="0"/>
                <a:cs typeface="微软雅黑" charset="0"/>
              </a:rPr>
              <a:t>CsI</a:t>
            </a:r>
            <a:r>
              <a:rPr lang="en-US" altLang="zh-CN" sz="1600" b="1" dirty="0">
                <a:latin typeface="微软雅黑" charset="0"/>
                <a:ea typeface="微软雅黑" charset="0"/>
                <a:cs typeface="微软雅黑" charset="0"/>
              </a:rPr>
              <a:t> layer + two silicon layers)</a:t>
            </a:r>
            <a:endParaRPr lang="zh-CN" altLang="zh-CN" sz="1600" b="1" dirty="0">
              <a:latin typeface="微软雅黑" charset="0"/>
              <a:ea typeface="微软雅黑" charset="0"/>
              <a:cs typeface="微软雅黑" charset="0"/>
            </a:endParaRPr>
          </a:p>
          <a:p>
            <a:pPr lvl="1" indent="-146050" fontAlgn="auto">
              <a:lnSpc>
                <a:spcPct val="100000"/>
              </a:lnSpc>
              <a:spcAft>
                <a:spcPts val="0"/>
              </a:spcAft>
              <a:extLst>
                <a:ext uri="{35155182-B16C-46BC-9424-99874614C6A1}">
                  <wpsdc:indentchars xmlns:wpsdc="http://www.wps.cn/officeDocument/2017/drawingmlCustomData" xmlns="" val="-64" checksum="3039233227"/>
                </a:ext>
              </a:extLst>
            </a:pPr>
            <a:r>
              <a:rPr lang="en-US" altLang="zh-CN" sz="1600" b="1" dirty="0">
                <a:latin typeface="微软雅黑" charset="0"/>
                <a:ea typeface="微软雅黑" charset="0"/>
                <a:cs typeface="微软雅黑" charset="0"/>
              </a:rPr>
              <a:t>area</a:t>
            </a:r>
            <a:r>
              <a:rPr lang="zh-CN" altLang="zh-CN" sz="1600" b="1" dirty="0">
                <a:latin typeface="微软雅黑" charset="0"/>
                <a:ea typeface="微软雅黑" charset="0"/>
                <a:cs typeface="微软雅黑" charset="0"/>
              </a:rPr>
              <a:t>：</a:t>
            </a:r>
            <a:r>
              <a:rPr lang="en-US" altLang="zh-CN" sz="1600" b="1" dirty="0">
                <a:latin typeface="微软雅黑" charset="0"/>
                <a:ea typeface="微软雅黑" charset="0"/>
                <a:cs typeface="微软雅黑" charset="0"/>
              </a:rPr>
              <a:t>&gt;= 2800mm</a:t>
            </a:r>
            <a:r>
              <a:rPr lang="zh-CN" altLang="zh-CN" sz="1600" b="1" dirty="0">
                <a:latin typeface="微软雅黑" charset="0"/>
                <a:ea typeface="微软雅黑" charset="0"/>
                <a:cs typeface="微软雅黑" charset="0"/>
              </a:rPr>
              <a:t>×</a:t>
            </a:r>
            <a:r>
              <a:rPr lang="en-US" altLang="zh-CN" sz="1600" b="1" dirty="0">
                <a:latin typeface="微软雅黑" charset="0"/>
                <a:ea typeface="微软雅黑" charset="0"/>
                <a:cs typeface="微软雅黑" charset="0"/>
              </a:rPr>
              <a:t>2800 mm</a:t>
            </a:r>
            <a:r>
              <a:rPr lang="zh-CN" altLang="zh-CN" sz="1600" b="1" dirty="0">
                <a:latin typeface="微软雅黑" charset="0"/>
                <a:ea typeface="微软雅黑" charset="0"/>
                <a:cs typeface="微软雅黑" charset="0"/>
              </a:rPr>
              <a:t>；</a:t>
            </a:r>
          </a:p>
          <a:p>
            <a:pPr lvl="1" indent="-146050" fontAlgn="auto">
              <a:lnSpc>
                <a:spcPct val="100000"/>
              </a:lnSpc>
              <a:spcAft>
                <a:spcPts val="0"/>
              </a:spcAft>
              <a:extLst>
                <a:ext uri="{35155182-B16C-46BC-9424-99874614C6A1}">
                  <wpsdc:indentchars xmlns:wpsdc="http://www.wps.cn/officeDocument/2017/drawingmlCustomData" xmlns="" val="-64" checksum="3039233227"/>
                </a:ext>
              </a:extLst>
            </a:pPr>
            <a:r>
              <a:rPr lang="en-US" altLang="zh-CN" sz="1600" b="1" dirty="0">
                <a:solidFill>
                  <a:srgbClr val="1300F5"/>
                </a:solidFill>
                <a:latin typeface="微软雅黑" charset="0"/>
                <a:ea typeface="微软雅黑" charset="0"/>
                <a:cs typeface="微软雅黑" charset="0"/>
              </a:rPr>
              <a:t>energy range</a:t>
            </a:r>
            <a:r>
              <a:rPr lang="zh-CN" altLang="zh-CN" sz="1600" b="1" dirty="0">
                <a:solidFill>
                  <a:srgbClr val="1300F5"/>
                </a:solidFill>
                <a:latin typeface="微软雅黑" charset="0"/>
                <a:ea typeface="微软雅黑" charset="0"/>
                <a:cs typeface="微软雅黑" charset="0"/>
              </a:rPr>
              <a:t>：</a:t>
            </a:r>
            <a:r>
              <a:rPr lang="en-US" altLang="zh-CN" sz="1600" b="1" dirty="0">
                <a:solidFill>
                  <a:srgbClr val="1300F5"/>
                </a:solidFill>
                <a:latin typeface="微软雅黑" charset="0"/>
                <a:ea typeface="微软雅黑" charset="0"/>
                <a:cs typeface="微软雅黑" charset="0"/>
              </a:rPr>
              <a:t>1-100 MeV</a:t>
            </a:r>
            <a:endParaRPr lang="zh-CN" altLang="zh-CN" sz="1600" b="1" dirty="0">
              <a:latin typeface="微软雅黑" charset="0"/>
              <a:ea typeface="微软雅黑" charset="0"/>
              <a:cs typeface="微软雅黑" charset="0"/>
            </a:endParaRPr>
          </a:p>
          <a:p>
            <a:pPr lvl="1" indent="-146050" fontAlgn="auto">
              <a:lnSpc>
                <a:spcPct val="100000"/>
              </a:lnSpc>
              <a:spcAft>
                <a:spcPts val="0"/>
              </a:spcAft>
              <a:extLst>
                <a:ext uri="{35155182-B16C-46BC-9424-99874614C6A1}">
                  <wpsdc:indentchars xmlns:wpsdc="http://www.wps.cn/officeDocument/2017/drawingmlCustomData" xmlns="" val="-64" checksum="3039233227"/>
                </a:ext>
              </a:extLst>
            </a:pPr>
            <a:r>
              <a:rPr lang="en-US" altLang="zh-CN" sz="1600" b="1" dirty="0">
                <a:solidFill>
                  <a:srgbClr val="1300F5"/>
                </a:solidFill>
                <a:latin typeface="微软雅黑" charset="0"/>
                <a:ea typeface="微软雅黑" charset="0"/>
                <a:cs typeface="微软雅黑" charset="0"/>
              </a:rPr>
              <a:t>angular resolution &lt;0.1</a:t>
            </a:r>
            <a:r>
              <a:rPr lang="zh-CN" altLang="zh-CN" sz="1600" b="1" dirty="0">
                <a:solidFill>
                  <a:srgbClr val="1300F5"/>
                </a:solidFill>
                <a:latin typeface="微软雅黑" charset="0"/>
                <a:ea typeface="微软雅黑" charset="0"/>
                <a:cs typeface="微软雅黑" charset="0"/>
              </a:rPr>
              <a:t>°</a:t>
            </a:r>
            <a:r>
              <a:rPr lang="en-US" altLang="zh-CN" sz="1600" b="1" dirty="0">
                <a:solidFill>
                  <a:srgbClr val="1300F5"/>
                </a:solidFill>
                <a:latin typeface="微软雅黑" charset="0"/>
                <a:ea typeface="微软雅黑" charset="0"/>
                <a:cs typeface="微软雅黑" charset="0"/>
              </a:rPr>
              <a:t>@50GeV</a:t>
            </a:r>
            <a:endParaRPr lang="zh-CN" altLang="zh-CN" sz="1600" b="1" dirty="0">
              <a:latin typeface="微软雅黑" charset="0"/>
              <a:ea typeface="微软雅黑" charset="0"/>
              <a:cs typeface="微软雅黑" charset="0"/>
            </a:endParaRPr>
          </a:p>
          <a:p>
            <a:pPr marL="230400" indent="-230400" algn="just" fontAlgn="auto">
              <a:lnSpc>
                <a:spcPct val="100000"/>
              </a:lnSpc>
              <a:spcAft>
                <a:spcPts val="0"/>
              </a:spcAft>
              <a:buClr>
                <a:srgbClr val="292934"/>
              </a:buClr>
              <a:buFont typeface="Wingdings" pitchFamily="2" charset="2"/>
              <a:buChar char="l"/>
              <a:extLst>
                <a:ext uri="{35155182-B16C-46BC-9424-99874614C6A1}">
                  <wpsdc:indentchars xmlns:wpsdc="http://www.wps.cn/officeDocument/2017/drawingmlCustomData" xmlns="" val="-64" checksum="3039233227"/>
                </a:ext>
              </a:extLst>
            </a:pPr>
            <a:r>
              <a:rPr lang="en-US" altLang="zh-CN" sz="2000" b="1" dirty="0">
                <a:latin typeface="微软雅黑" charset="0"/>
                <a:ea typeface="微软雅黑" charset="0"/>
              </a:rPr>
              <a:t>Det</a:t>
            </a:r>
            <a:r>
              <a:rPr lang="en-US" altLang="zh-CN" sz="2000" b="1" dirty="0">
                <a:latin typeface="微软雅黑" charset="0"/>
                <a:ea typeface="微软雅黑" charset="0"/>
                <a:cs typeface="微软雅黑" charset="0"/>
              </a:rPr>
              <a:t>ector + electronics</a:t>
            </a:r>
          </a:p>
          <a:p>
            <a:pPr lvl="1" indent="-146050" fontAlgn="auto">
              <a:lnSpc>
                <a:spcPct val="100000"/>
              </a:lnSpc>
              <a:spcAft>
                <a:spcPts val="0"/>
              </a:spcAft>
              <a:extLst>
                <a:ext uri="{35155182-B16C-46BC-9424-99874614C6A1}">
                  <wpsdc:indentchars xmlns:wpsdc="http://www.wps.cn/officeDocument/2017/drawingmlCustomData" xmlns="" val="-64" checksum="3039233227"/>
                </a:ext>
              </a:extLst>
            </a:pPr>
            <a:r>
              <a:rPr lang="en-US" altLang="zh-CN" sz="1600" b="1" dirty="0" err="1">
                <a:solidFill>
                  <a:srgbClr val="1300F5"/>
                </a:solidFill>
                <a:latin typeface="微软雅黑" charset="0"/>
                <a:ea typeface="微软雅黑" charset="0"/>
                <a:cs typeface="微软雅黑" charset="0"/>
              </a:rPr>
              <a:t>CsI+WLSF</a:t>
            </a:r>
            <a:r>
              <a:rPr lang="zh-CN" altLang="en-US" sz="1600" b="1" dirty="0">
                <a:solidFill>
                  <a:srgbClr val="1300F5"/>
                </a:solidFill>
                <a:latin typeface="微软雅黑" charset="0"/>
                <a:ea typeface="微软雅黑" charset="0"/>
                <a:cs typeface="微软雅黑" charset="0"/>
              </a:rPr>
              <a:t>，</a:t>
            </a:r>
            <a:r>
              <a:rPr lang="en-US" altLang="zh-CN" sz="1600" b="1" dirty="0" err="1">
                <a:solidFill>
                  <a:srgbClr val="1300F5"/>
                </a:solidFill>
                <a:latin typeface="微软雅黑" charset="0"/>
                <a:ea typeface="微软雅黑" charset="0"/>
                <a:cs typeface="微软雅黑" charset="0"/>
              </a:rPr>
              <a:t>SiPM+waveshape</a:t>
            </a:r>
            <a:endParaRPr lang="en-US" altLang="zh-CN" sz="1600" b="1" dirty="0">
              <a:solidFill>
                <a:srgbClr val="1300F5"/>
              </a:solidFill>
              <a:latin typeface="微软雅黑" charset="0"/>
              <a:ea typeface="微软雅黑" charset="0"/>
              <a:cs typeface="微软雅黑" charset="0"/>
            </a:endParaRPr>
          </a:p>
          <a:p>
            <a:pPr lvl="1" indent="-146050" fontAlgn="auto">
              <a:lnSpc>
                <a:spcPct val="100000"/>
              </a:lnSpc>
              <a:spcAft>
                <a:spcPts val="0"/>
              </a:spcAft>
              <a:extLst>
                <a:ext uri="{35155182-B16C-46BC-9424-99874614C6A1}">
                  <wpsdc:indentchars xmlns:wpsdc="http://www.wps.cn/officeDocument/2017/drawingmlCustomData" xmlns="" val="-64" checksum="3039233227"/>
                </a:ext>
              </a:extLst>
            </a:pPr>
            <a:r>
              <a:rPr lang="en-US" altLang="zh-CN" sz="1600" b="1" dirty="0">
                <a:latin typeface="微软雅黑" charset="0"/>
                <a:ea typeface="微软雅黑" charset="0"/>
                <a:cs typeface="微软雅黑" charset="0"/>
              </a:rPr>
              <a:t>inheriting current techniques of silicon microstrip tracker at DAMPE</a:t>
            </a:r>
          </a:p>
          <a:p>
            <a:pPr lvl="1" indent="-146050" fontAlgn="auto">
              <a:lnSpc>
                <a:spcPct val="100000"/>
              </a:lnSpc>
              <a:spcAft>
                <a:spcPts val="0"/>
              </a:spcAft>
              <a:extLst>
                <a:ext uri="{35155182-B16C-46BC-9424-99874614C6A1}">
                  <wpsdc:indentchars xmlns:wpsdc="http://www.wps.cn/officeDocument/2017/drawingmlCustomData" xmlns="" val="-64" checksum="3039233227"/>
                </a:ext>
              </a:extLst>
            </a:pPr>
            <a:r>
              <a:rPr lang="en-US" altLang="zh-CN" sz="1600" b="1" dirty="0">
                <a:latin typeface="微软雅黑" charset="0"/>
                <a:ea typeface="微软雅黑" charset="0"/>
                <a:cs typeface="微软雅黑" charset="0"/>
              </a:rPr>
              <a:t>exploring the fiber substitute for silicon microstrip</a:t>
            </a:r>
            <a:endParaRPr lang="zh-CN" altLang="en-US" sz="1600" b="1" dirty="0">
              <a:latin typeface="微软雅黑" charset="0"/>
              <a:ea typeface="微软雅黑" charset="0"/>
              <a:cs typeface="微软雅黑" charset="0"/>
            </a:endParaRP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5F8987DE-D029-D74D-AE40-58AC18B2D2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580381" y="1368334"/>
            <a:ext cx="2215249" cy="2045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图片 13" descr="说明: A description...">
            <a:extLst>
              <a:ext uri="{FF2B5EF4-FFF2-40B4-BE49-F238E27FC236}">
                <a16:creationId xmlns:a16="http://schemas.microsoft.com/office/drawing/2014/main" id="{8FC3EDEB-4121-BD4A-9164-EC147FA06CE7}"/>
              </a:ext>
            </a:extLst>
          </p:cNvPr>
          <p:cNvPicPr/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225" r="4336"/>
          <a:stretch/>
        </p:blipFill>
        <p:spPr bwMode="auto">
          <a:xfrm>
            <a:off x="7088132" y="2700745"/>
            <a:ext cx="2072640" cy="849087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图片 14">
            <a:extLst>
              <a:ext uri="{FF2B5EF4-FFF2-40B4-BE49-F238E27FC236}">
                <a16:creationId xmlns:a16="http://schemas.microsoft.com/office/drawing/2014/main" id="{00C6917F-B6EF-014A-B939-A1917B133B82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88158" y="1333499"/>
            <a:ext cx="1872589" cy="1176345"/>
          </a:xfrm>
          <a:prstGeom prst="rect">
            <a:avLst/>
          </a:prstGeom>
          <a:noFill/>
        </p:spPr>
      </p:pic>
      <p:cxnSp>
        <p:nvCxnSpPr>
          <p:cNvPr id="10" name="直接箭头连接符 15">
            <a:extLst>
              <a:ext uri="{FF2B5EF4-FFF2-40B4-BE49-F238E27FC236}">
                <a16:creationId xmlns:a16="http://schemas.microsoft.com/office/drawing/2014/main" id="{BB3BC6EF-C4D8-A541-B961-3F5D1BA00BE8}"/>
              </a:ext>
            </a:extLst>
          </p:cNvPr>
          <p:cNvCxnSpPr/>
          <p:nvPr/>
        </p:nvCxnSpPr>
        <p:spPr>
          <a:xfrm flipV="1">
            <a:off x="6803694" y="1834585"/>
            <a:ext cx="392528" cy="139680"/>
          </a:xfrm>
          <a:prstGeom prst="straightConnector1">
            <a:avLst/>
          </a:prstGeom>
          <a:ln w="190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箭头连接符 17">
            <a:extLst>
              <a:ext uri="{FF2B5EF4-FFF2-40B4-BE49-F238E27FC236}">
                <a16:creationId xmlns:a16="http://schemas.microsoft.com/office/drawing/2014/main" id="{175BB352-6F07-9A4F-9D46-4AD56DE6955D}"/>
              </a:ext>
            </a:extLst>
          </p:cNvPr>
          <p:cNvCxnSpPr/>
          <p:nvPr/>
        </p:nvCxnSpPr>
        <p:spPr>
          <a:xfrm>
            <a:off x="6798251" y="2357442"/>
            <a:ext cx="289881" cy="613269"/>
          </a:xfrm>
          <a:prstGeom prst="straightConnector1">
            <a:avLst/>
          </a:prstGeom>
          <a:ln w="190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箭头连接符 19">
            <a:extLst>
              <a:ext uri="{FF2B5EF4-FFF2-40B4-BE49-F238E27FC236}">
                <a16:creationId xmlns:a16="http://schemas.microsoft.com/office/drawing/2014/main" id="{D3F95C03-FC89-DC44-9D29-2D90E74B3D50}"/>
              </a:ext>
            </a:extLst>
          </p:cNvPr>
          <p:cNvCxnSpPr>
            <a:endCxn id="8" idx="1"/>
          </p:cNvCxnSpPr>
          <p:nvPr/>
        </p:nvCxnSpPr>
        <p:spPr>
          <a:xfrm>
            <a:off x="6789381" y="2653532"/>
            <a:ext cx="298751" cy="471757"/>
          </a:xfrm>
          <a:prstGeom prst="straightConnector1">
            <a:avLst/>
          </a:prstGeom>
          <a:ln w="190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3">
            <a:extLst>
              <a:ext uri="{FF2B5EF4-FFF2-40B4-BE49-F238E27FC236}">
                <a16:creationId xmlns:a16="http://schemas.microsoft.com/office/drawing/2014/main" id="{82ED3C99-6910-E74F-8F55-81EB4E424A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76614" y="3861048"/>
            <a:ext cx="1923778" cy="2003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feld 19">
            <a:extLst>
              <a:ext uri="{FF2B5EF4-FFF2-40B4-BE49-F238E27FC236}">
                <a16:creationId xmlns:a16="http://schemas.microsoft.com/office/drawing/2014/main" id="{6781E8AA-3E36-414B-8679-3749D27D4879}"/>
              </a:ext>
            </a:extLst>
          </p:cNvPr>
          <p:cNvSpPr txBox="1"/>
          <p:nvPr/>
        </p:nvSpPr>
        <p:spPr>
          <a:xfrm>
            <a:off x="6367679" y="5990941"/>
            <a:ext cx="1610579" cy="3774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C0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STKaiti" panose="02010600040101010101" charset="-122"/>
              </a:rPr>
              <a:t>scintillator fiber</a:t>
            </a:r>
          </a:p>
        </p:txBody>
      </p:sp>
      <p:sp>
        <p:nvSpPr>
          <p:cNvPr id="15" name="Ellipse 22">
            <a:extLst>
              <a:ext uri="{FF2B5EF4-FFF2-40B4-BE49-F238E27FC236}">
                <a16:creationId xmlns:a16="http://schemas.microsoft.com/office/drawing/2014/main" id="{FC6DD9FB-2E58-B74C-B9DE-E081D8C2569B}"/>
              </a:ext>
            </a:extLst>
          </p:cNvPr>
          <p:cNvSpPr/>
          <p:nvPr/>
        </p:nvSpPr>
        <p:spPr bwMode="auto">
          <a:xfrm>
            <a:off x="6855133" y="4780007"/>
            <a:ext cx="225609" cy="200541"/>
          </a:xfrm>
          <a:prstGeom prst="ellipse">
            <a:avLst/>
          </a:prstGeom>
          <a:solidFill>
            <a:srgbClr val="00FF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2944" tIns="41472" rIns="82944" bIns="41472" numCol="1" rtlCol="0" anchor="t" anchorCtr="0" compatLnSpc="1"/>
          <a:lstStyle/>
          <a:p>
            <a:pPr defTabSz="414655" hangingPunct="0">
              <a:lnSpc>
                <a:spcPct val="93000"/>
              </a:lnSpc>
              <a:buClr>
                <a:srgbClr val="000000"/>
              </a:buClr>
              <a:buSzPct val="100000"/>
            </a:pPr>
            <a:endParaRPr lang="de-DE" sz="1635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Ellipse 23">
            <a:extLst>
              <a:ext uri="{FF2B5EF4-FFF2-40B4-BE49-F238E27FC236}">
                <a16:creationId xmlns:a16="http://schemas.microsoft.com/office/drawing/2014/main" id="{030C89D5-BCD3-F343-8E74-8AE882BB690F}"/>
              </a:ext>
            </a:extLst>
          </p:cNvPr>
          <p:cNvSpPr/>
          <p:nvPr/>
        </p:nvSpPr>
        <p:spPr bwMode="auto">
          <a:xfrm>
            <a:off x="6715319" y="4965977"/>
            <a:ext cx="225609" cy="200541"/>
          </a:xfrm>
          <a:prstGeom prst="ellipse">
            <a:avLst/>
          </a:prstGeom>
          <a:solidFill>
            <a:srgbClr val="00FF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2944" tIns="41472" rIns="82944" bIns="41472" numCol="1" rtlCol="0" anchor="t" anchorCtr="0" compatLnSpc="1"/>
          <a:lstStyle/>
          <a:p>
            <a:pPr defTabSz="414655" hangingPunct="0">
              <a:lnSpc>
                <a:spcPct val="93000"/>
              </a:lnSpc>
              <a:buClr>
                <a:srgbClr val="000000"/>
              </a:buClr>
              <a:buSzPct val="100000"/>
            </a:pPr>
            <a:endParaRPr lang="de-DE" sz="1635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Ellipse 24">
            <a:extLst>
              <a:ext uri="{FF2B5EF4-FFF2-40B4-BE49-F238E27FC236}">
                <a16:creationId xmlns:a16="http://schemas.microsoft.com/office/drawing/2014/main" id="{811BF911-0D10-8040-B909-AE2049E65FCF}"/>
              </a:ext>
            </a:extLst>
          </p:cNvPr>
          <p:cNvSpPr/>
          <p:nvPr/>
        </p:nvSpPr>
        <p:spPr bwMode="auto">
          <a:xfrm>
            <a:off x="6862723" y="5138682"/>
            <a:ext cx="225609" cy="200541"/>
          </a:xfrm>
          <a:prstGeom prst="ellipse">
            <a:avLst/>
          </a:prstGeom>
          <a:solidFill>
            <a:srgbClr val="00FF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2944" tIns="41472" rIns="82944" bIns="41472" numCol="1" rtlCol="0" anchor="t" anchorCtr="0" compatLnSpc="1"/>
          <a:lstStyle/>
          <a:p>
            <a:pPr defTabSz="414655" hangingPunct="0">
              <a:lnSpc>
                <a:spcPct val="93000"/>
              </a:lnSpc>
              <a:buClr>
                <a:srgbClr val="000000"/>
              </a:buClr>
              <a:buSzPct val="100000"/>
            </a:pPr>
            <a:endParaRPr lang="de-DE" sz="1635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Ellipse 25">
            <a:extLst>
              <a:ext uri="{FF2B5EF4-FFF2-40B4-BE49-F238E27FC236}">
                <a16:creationId xmlns:a16="http://schemas.microsoft.com/office/drawing/2014/main" id="{D73A39BE-61A5-3047-B2F1-C09BDB6B536D}"/>
              </a:ext>
            </a:extLst>
          </p:cNvPr>
          <p:cNvSpPr/>
          <p:nvPr/>
        </p:nvSpPr>
        <p:spPr bwMode="auto">
          <a:xfrm>
            <a:off x="6707642" y="5328366"/>
            <a:ext cx="225609" cy="200541"/>
          </a:xfrm>
          <a:prstGeom prst="ellipse">
            <a:avLst/>
          </a:prstGeom>
          <a:solidFill>
            <a:srgbClr val="00FF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2944" tIns="41472" rIns="82944" bIns="41472" numCol="1" rtlCol="0" anchor="t" anchorCtr="0" compatLnSpc="1"/>
          <a:lstStyle/>
          <a:p>
            <a:pPr defTabSz="414655" hangingPunct="0">
              <a:lnSpc>
                <a:spcPct val="93000"/>
              </a:lnSpc>
              <a:buClr>
                <a:srgbClr val="000000"/>
              </a:buClr>
              <a:buSzPct val="100000"/>
            </a:pPr>
            <a:endParaRPr lang="de-DE" sz="1635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Ellipse 26">
            <a:extLst>
              <a:ext uri="{FF2B5EF4-FFF2-40B4-BE49-F238E27FC236}">
                <a16:creationId xmlns:a16="http://schemas.microsoft.com/office/drawing/2014/main" id="{8B815034-3B3E-C34E-BF90-BCE5B145F560}"/>
              </a:ext>
            </a:extLst>
          </p:cNvPr>
          <p:cNvSpPr/>
          <p:nvPr/>
        </p:nvSpPr>
        <p:spPr bwMode="auto">
          <a:xfrm>
            <a:off x="6820446" y="5528908"/>
            <a:ext cx="225609" cy="200541"/>
          </a:xfrm>
          <a:prstGeom prst="ellipse">
            <a:avLst/>
          </a:prstGeom>
          <a:solidFill>
            <a:srgbClr val="00FF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2944" tIns="41472" rIns="82944" bIns="41472" numCol="1" rtlCol="0" anchor="t" anchorCtr="0" compatLnSpc="1"/>
          <a:lstStyle/>
          <a:p>
            <a:pPr defTabSz="414655" hangingPunct="0">
              <a:lnSpc>
                <a:spcPct val="93000"/>
              </a:lnSpc>
              <a:buClr>
                <a:srgbClr val="000000"/>
              </a:buClr>
              <a:buSzPct val="100000"/>
            </a:pPr>
            <a:endParaRPr lang="de-DE" sz="1635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0" name="Straight Arrow Connector 20494">
            <a:extLst>
              <a:ext uri="{FF2B5EF4-FFF2-40B4-BE49-F238E27FC236}">
                <a16:creationId xmlns:a16="http://schemas.microsoft.com/office/drawing/2014/main" id="{58109B51-B864-1444-991D-9B9D468A9B62}"/>
              </a:ext>
            </a:extLst>
          </p:cNvPr>
          <p:cNvCxnSpPr/>
          <p:nvPr/>
        </p:nvCxnSpPr>
        <p:spPr>
          <a:xfrm>
            <a:off x="7088383" y="4221140"/>
            <a:ext cx="169173" cy="1835083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feld 19">
            <a:extLst>
              <a:ext uri="{FF2B5EF4-FFF2-40B4-BE49-F238E27FC236}">
                <a16:creationId xmlns:a16="http://schemas.microsoft.com/office/drawing/2014/main" id="{6732C991-4D5F-5242-9D8B-7471288ED634}"/>
              </a:ext>
            </a:extLst>
          </p:cNvPr>
          <p:cNvSpPr txBox="1"/>
          <p:nvPr/>
        </p:nvSpPr>
        <p:spPr>
          <a:xfrm>
            <a:off x="5580113" y="3429000"/>
            <a:ext cx="2935238" cy="377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400" b="1" dirty="0" err="1">
                <a:solidFill>
                  <a:srgbClr val="C0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STKaiti" panose="02010600040101010101" charset="-122"/>
              </a:rPr>
              <a:t>CsI</a:t>
            </a:r>
            <a:r>
              <a:rPr lang="en-US" altLang="zh-CN" sz="1400" b="1" dirty="0">
                <a:solidFill>
                  <a:srgbClr val="C0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STKaiti" panose="02010600040101010101" charset="-122"/>
              </a:rPr>
              <a:t> layer + silicon tracker layer</a:t>
            </a:r>
          </a:p>
        </p:txBody>
      </p:sp>
      <p:sp>
        <p:nvSpPr>
          <p:cNvPr id="22" name="Date Placeholder 2">
            <a:extLst>
              <a:ext uri="{FF2B5EF4-FFF2-40B4-BE49-F238E27FC236}">
                <a16:creationId xmlns:a16="http://schemas.microsoft.com/office/drawing/2014/main" id="{60B8308A-329C-16C8-5051-73FA7ACEBC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991022" cy="365125"/>
          </a:xfrm>
        </p:spPr>
        <p:txBody>
          <a:bodyPr/>
          <a:lstStyle/>
          <a:p>
            <a:r>
              <a:rPr lang="en-US" altLang="zh-CN" dirty="0"/>
              <a:t>2025-12-18</a:t>
            </a:r>
            <a:endParaRPr lang="en-US" dirty="0"/>
          </a:p>
        </p:txBody>
      </p:sp>
      <p:sp>
        <p:nvSpPr>
          <p:cNvPr id="23" name="Footer Placeholder 4">
            <a:extLst>
              <a:ext uri="{FF2B5EF4-FFF2-40B4-BE49-F238E27FC236}">
                <a16:creationId xmlns:a16="http://schemas.microsoft.com/office/drawing/2014/main" id="{59F3B407-3D71-8126-0514-5DCBC4B3FE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63688" y="6356350"/>
            <a:ext cx="5616624" cy="365125"/>
          </a:xfrm>
        </p:spPr>
        <p:txBody>
          <a:bodyPr/>
          <a:lstStyle/>
          <a:p>
            <a:r>
              <a:rPr lang="en-US" altLang="zh-CN" sz="1200" dirty="0"/>
              <a:t>International Workshop on Cosmic Ray Direct Detection and Physics </a:t>
            </a:r>
            <a:r>
              <a:rPr lang="en-US" dirty="0"/>
              <a:t>@ </a:t>
            </a:r>
            <a:r>
              <a:rPr lang="en-US" altLang="zh-CN" dirty="0"/>
              <a:t>Nanjing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72086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4680A4-0BC3-1D4D-AF05-7E9CE8CD0B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 Energy Imaging Calorimeter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59289E-6779-7B47-9CA9-657FC3BEDB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86655-0820-D942-A1D5-06ED8854F3A3}" type="slidenum">
              <a:rPr lang="en-US" smtClean="0"/>
              <a:t>17</a:t>
            </a:fld>
            <a:endParaRPr lang="en-US"/>
          </a:p>
        </p:txBody>
      </p:sp>
      <p:sp>
        <p:nvSpPr>
          <p:cNvPr id="12" name="内容占位符 2">
            <a:extLst>
              <a:ext uri="{FF2B5EF4-FFF2-40B4-BE49-F238E27FC236}">
                <a16:creationId xmlns:a16="http://schemas.microsoft.com/office/drawing/2014/main" id="{58782D0A-6AA5-5448-A7EB-F2E27FC886F8}"/>
              </a:ext>
            </a:extLst>
          </p:cNvPr>
          <p:cNvSpPr txBox="1">
            <a:spLocks/>
          </p:cNvSpPr>
          <p:nvPr/>
        </p:nvSpPr>
        <p:spPr>
          <a:xfrm>
            <a:off x="90805" y="1234440"/>
            <a:ext cx="4938395" cy="50028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292934"/>
              </a:buClr>
              <a:buFont typeface="Wingdings" pitchFamily="2" charset="2"/>
              <a:buChar char="l"/>
            </a:pPr>
            <a:r>
              <a:rPr lang="en-US" altLang="zh-CN" sz="2000" b="1" dirty="0">
                <a:latin typeface="微软雅黑" charset="0"/>
                <a:ea typeface="微软雅黑" charset="0"/>
                <a:cs typeface="微软雅黑" charset="0"/>
              </a:rPr>
              <a:t>Major functions</a:t>
            </a:r>
          </a:p>
          <a:p>
            <a:pPr lvl="1" indent="-146050" algn="just" fontAlgn="auto">
              <a:lnSpc>
                <a:spcPct val="100000"/>
              </a:lnSpc>
              <a:spcAft>
                <a:spcPts val="0"/>
              </a:spcAft>
              <a:extLst>
                <a:ext uri="{35155182-B16C-46BC-9424-99874614C6A1}">
                  <wpsdc:indentchars xmlns:wpsdc="http://www.wps.cn/officeDocument/2017/drawingmlCustomData" xmlns="" val="-64" checksum="3039233227"/>
                </a:ext>
              </a:extLst>
            </a:pPr>
            <a:r>
              <a:rPr lang="en-US" altLang="zh-CN" sz="1600" b="1" dirty="0">
                <a:solidFill>
                  <a:srgbClr val="0000FF"/>
                </a:solidFill>
                <a:latin typeface="微软雅黑" charset="0"/>
                <a:ea typeface="微软雅黑" charset="0"/>
                <a:cs typeface="微软雅黑" charset="0"/>
              </a:rPr>
              <a:t>energy measurement</a:t>
            </a:r>
            <a:endParaRPr lang="zh-CN" altLang="zh-CN" sz="1600" b="1" dirty="0">
              <a:latin typeface="微软雅黑" charset="0"/>
              <a:ea typeface="微软雅黑" charset="0"/>
              <a:cs typeface="微软雅黑" charset="0"/>
            </a:endParaRPr>
          </a:p>
          <a:p>
            <a:pPr lvl="1" indent="-146050" algn="just" fontAlgn="auto">
              <a:lnSpc>
                <a:spcPct val="100000"/>
              </a:lnSpc>
              <a:spcAft>
                <a:spcPts val="0"/>
              </a:spcAft>
              <a:extLst>
                <a:ext uri="{35155182-B16C-46BC-9424-99874614C6A1}">
                  <wpsdc:indentchars xmlns:wpsdc="http://www.wps.cn/officeDocument/2017/drawingmlCustomData" xmlns="" val="-64" checksum="3039233227"/>
                </a:ext>
              </a:extLst>
            </a:pPr>
            <a:r>
              <a:rPr lang="en-US" altLang="zh-CN" sz="1600" b="1" dirty="0">
                <a:solidFill>
                  <a:srgbClr val="0432FF"/>
                </a:solidFill>
                <a:latin typeface="微软雅黑" charset="0"/>
                <a:ea typeface="微软雅黑" charset="0"/>
                <a:cs typeface="微软雅黑" charset="0"/>
              </a:rPr>
              <a:t>proton/electron discrimination</a:t>
            </a:r>
          </a:p>
          <a:p>
            <a:pPr lvl="1" indent="-146050" algn="just" fontAlgn="auto">
              <a:lnSpc>
                <a:spcPct val="100000"/>
              </a:lnSpc>
              <a:spcAft>
                <a:spcPts val="0"/>
              </a:spcAft>
              <a:extLst>
                <a:ext uri="{35155182-B16C-46BC-9424-99874614C6A1}">
                  <wpsdc:indentchars xmlns:wpsdc="http://www.wps.cn/officeDocument/2017/drawingmlCustomData" xmlns="" val="-64" checksum="3039233227"/>
                </a:ext>
              </a:extLst>
            </a:pPr>
            <a:r>
              <a:rPr lang="en-US" altLang="zh-CN" sz="1600" b="1" dirty="0">
                <a:solidFill>
                  <a:srgbClr val="0432FF"/>
                </a:solidFill>
                <a:latin typeface="微软雅黑" charset="0"/>
                <a:ea typeface="微软雅黑" charset="0"/>
                <a:cs typeface="微软雅黑" charset="0"/>
              </a:rPr>
              <a:t>trigger</a:t>
            </a:r>
          </a:p>
          <a:p>
            <a:pPr>
              <a:buClr>
                <a:srgbClr val="292934"/>
              </a:buClr>
              <a:buFont typeface="Wingdings" pitchFamily="2" charset="2"/>
              <a:buChar char="l"/>
            </a:pPr>
            <a:r>
              <a:rPr lang="en-US" altLang="zh-CN" sz="2000" b="1" dirty="0">
                <a:latin typeface="微软雅黑" charset="0"/>
                <a:ea typeface="微软雅黑" charset="0"/>
                <a:cs typeface="微软雅黑" charset="0"/>
              </a:rPr>
              <a:t>Major technical indices</a:t>
            </a:r>
          </a:p>
          <a:p>
            <a:pPr lvl="1" indent="-146050" algn="just" fontAlgn="auto">
              <a:lnSpc>
                <a:spcPct val="100000"/>
              </a:lnSpc>
              <a:spcAft>
                <a:spcPts val="0"/>
              </a:spcAft>
              <a:extLst>
                <a:ext uri="{35155182-B16C-46BC-9424-99874614C6A1}">
                  <wpsdc:indentchars xmlns:wpsdc="http://www.wps.cn/officeDocument/2017/drawingmlCustomData" xmlns="" val="-64" checksum="3039233227"/>
                </a:ext>
              </a:extLst>
            </a:pPr>
            <a:r>
              <a:rPr lang="en-US" altLang="zh-CN" sz="1600" b="1" dirty="0">
                <a:latin typeface="微软雅黑" charset="0"/>
                <a:ea typeface="微软雅黑" charset="0"/>
                <a:cs typeface="微软雅黑" charset="0"/>
              </a:rPr>
              <a:t>area</a:t>
            </a:r>
            <a:r>
              <a:rPr lang="zh-CN" altLang="zh-CN" sz="1600" b="1" dirty="0">
                <a:latin typeface="微软雅黑" charset="0"/>
                <a:ea typeface="微软雅黑" charset="0"/>
                <a:cs typeface="微软雅黑" charset="0"/>
              </a:rPr>
              <a:t>：</a:t>
            </a:r>
            <a:r>
              <a:rPr lang="en-US" altLang="zh-CN" sz="1600" b="1" dirty="0">
                <a:latin typeface="微软雅黑" charset="0"/>
                <a:ea typeface="微软雅黑" charset="0"/>
                <a:cs typeface="微软雅黑" charset="0"/>
              </a:rPr>
              <a:t>~2400mm</a:t>
            </a:r>
            <a:r>
              <a:rPr lang="zh-CN" altLang="zh-CN" sz="1600" b="1" dirty="0">
                <a:latin typeface="微软雅黑" charset="0"/>
                <a:ea typeface="微软雅黑" charset="0"/>
                <a:cs typeface="微软雅黑" charset="0"/>
              </a:rPr>
              <a:t>×</a:t>
            </a:r>
            <a:r>
              <a:rPr lang="en-US" altLang="zh-CN" sz="1600" b="1" dirty="0">
                <a:latin typeface="微软雅黑" charset="0"/>
                <a:ea typeface="微软雅黑" charset="0"/>
                <a:cs typeface="微软雅黑" charset="0"/>
              </a:rPr>
              <a:t>2400 mm</a:t>
            </a:r>
            <a:endParaRPr lang="zh-CN" altLang="zh-CN" sz="1600" b="1" dirty="0">
              <a:latin typeface="微软雅黑" charset="0"/>
              <a:ea typeface="微软雅黑" charset="0"/>
              <a:cs typeface="微软雅黑" charset="0"/>
            </a:endParaRPr>
          </a:p>
          <a:p>
            <a:pPr lvl="1" indent="-146050" algn="just" fontAlgn="auto">
              <a:lnSpc>
                <a:spcPct val="100000"/>
              </a:lnSpc>
              <a:spcAft>
                <a:spcPts val="0"/>
              </a:spcAft>
              <a:extLst>
                <a:ext uri="{35155182-B16C-46BC-9424-99874614C6A1}">
                  <wpsdc:indentchars xmlns:wpsdc="http://www.wps.cn/officeDocument/2017/drawingmlCustomData" xmlns="" val="-64" checksum="3039233227"/>
                </a:ext>
              </a:extLst>
            </a:pPr>
            <a:r>
              <a:rPr lang="en-US" altLang="zh-CN" sz="1600" b="1" dirty="0">
                <a:solidFill>
                  <a:srgbClr val="1300F5"/>
                </a:solidFill>
                <a:latin typeface="微软雅黑" charset="0"/>
                <a:ea typeface="微软雅黑" charset="0"/>
                <a:cs typeface="微软雅黑" charset="0"/>
              </a:rPr>
              <a:t>energy range</a:t>
            </a:r>
            <a:r>
              <a:rPr lang="zh-CN" altLang="zh-CN" sz="1600" b="1" dirty="0">
                <a:solidFill>
                  <a:srgbClr val="1300F5"/>
                </a:solidFill>
                <a:latin typeface="微软雅黑" charset="0"/>
                <a:ea typeface="微软雅黑" charset="0"/>
                <a:cs typeface="微软雅黑" charset="0"/>
              </a:rPr>
              <a:t>：</a:t>
            </a:r>
            <a:r>
              <a:rPr lang="en-US" altLang="zh-CN" sz="1600" b="1" dirty="0">
                <a:solidFill>
                  <a:srgbClr val="1300F5"/>
                </a:solidFill>
                <a:latin typeface="微软雅黑" charset="0"/>
                <a:ea typeface="微软雅黑" charset="0"/>
                <a:cs typeface="微软雅黑" charset="0"/>
              </a:rPr>
              <a:t>0.1GeV~20TeV (gamma)</a:t>
            </a:r>
            <a:endParaRPr lang="zh-CN" altLang="zh-CN" sz="1600" b="1" dirty="0">
              <a:solidFill>
                <a:srgbClr val="1300F5"/>
              </a:solidFill>
              <a:latin typeface="微软雅黑" charset="0"/>
              <a:ea typeface="微软雅黑" charset="0"/>
              <a:cs typeface="微软雅黑" charset="0"/>
            </a:endParaRPr>
          </a:p>
          <a:p>
            <a:pPr lvl="1" indent="-146050" algn="just" fontAlgn="auto">
              <a:lnSpc>
                <a:spcPct val="100000"/>
              </a:lnSpc>
              <a:spcAft>
                <a:spcPts val="0"/>
              </a:spcAft>
              <a:extLst>
                <a:ext uri="{35155182-B16C-46BC-9424-99874614C6A1}">
                  <wpsdc:indentchars xmlns:wpsdc="http://www.wps.cn/officeDocument/2017/drawingmlCustomData" xmlns="" val="-64" checksum="3039233227"/>
                </a:ext>
              </a:extLst>
            </a:pPr>
            <a:r>
              <a:rPr lang="en-US" altLang="zh-CN" sz="1600" b="1" dirty="0">
                <a:solidFill>
                  <a:srgbClr val="1300F5"/>
                </a:solidFill>
                <a:latin typeface="微软雅黑" charset="0"/>
                <a:ea typeface="微软雅黑" charset="0"/>
                <a:cs typeface="微软雅黑" charset="0"/>
              </a:rPr>
              <a:t>energy resolution: &lt;2%@50GeV</a:t>
            </a:r>
            <a:endParaRPr lang="zh-CN" altLang="zh-CN" sz="1600" b="1" dirty="0">
              <a:solidFill>
                <a:srgbClr val="1300F5"/>
              </a:solidFill>
              <a:latin typeface="微软雅黑" charset="0"/>
              <a:ea typeface="微软雅黑" charset="0"/>
              <a:cs typeface="微软雅黑" charset="0"/>
            </a:endParaRPr>
          </a:p>
          <a:p>
            <a:pPr lvl="1" indent="-146050" algn="just" fontAlgn="auto">
              <a:lnSpc>
                <a:spcPct val="100000"/>
              </a:lnSpc>
              <a:spcAft>
                <a:spcPts val="0"/>
              </a:spcAft>
              <a:extLst>
                <a:ext uri="{35155182-B16C-46BC-9424-99874614C6A1}">
                  <wpsdc:indentchars xmlns:wpsdc="http://www.wps.cn/officeDocument/2017/drawingmlCustomData" xmlns="" val="-64" checksum="3039233227"/>
                </a:ext>
              </a:extLst>
            </a:pPr>
            <a:r>
              <a:rPr lang="en-US" altLang="zh-CN" sz="1600" b="1" dirty="0">
                <a:solidFill>
                  <a:srgbClr val="1300F5"/>
                </a:solidFill>
                <a:latin typeface="微软雅黑" charset="0"/>
                <a:ea typeface="微软雅黑" charset="0"/>
                <a:cs typeface="微软雅黑" charset="0"/>
              </a:rPr>
              <a:t>proton rejection: &gt;10</a:t>
            </a:r>
            <a:r>
              <a:rPr lang="en-US" altLang="zh-CN" sz="1600" b="1" baseline="30000" dirty="0">
                <a:solidFill>
                  <a:srgbClr val="1300F5"/>
                </a:solidFill>
                <a:latin typeface="微软雅黑" charset="0"/>
                <a:ea typeface="微软雅黑" charset="0"/>
                <a:cs typeface="微软雅黑" charset="0"/>
              </a:rPr>
              <a:t>4</a:t>
            </a:r>
            <a:r>
              <a:rPr lang="en-US" altLang="zh-CN" sz="1600" b="1" dirty="0">
                <a:solidFill>
                  <a:srgbClr val="1300F5"/>
                </a:solidFill>
                <a:latin typeface="微软雅黑" charset="0"/>
                <a:ea typeface="微软雅黑" charset="0"/>
                <a:cs typeface="微软雅黑" charset="0"/>
              </a:rPr>
              <a:t>@50GeV</a:t>
            </a:r>
            <a:endParaRPr lang="zh-CN" altLang="zh-CN" sz="1600" b="1" dirty="0">
              <a:latin typeface="微软雅黑" charset="0"/>
              <a:ea typeface="微软雅黑" charset="0"/>
              <a:cs typeface="微软雅黑" charset="0"/>
            </a:endParaRPr>
          </a:p>
          <a:p>
            <a:pPr lvl="1" indent="-146050" algn="just" fontAlgn="auto">
              <a:lnSpc>
                <a:spcPct val="100000"/>
              </a:lnSpc>
              <a:spcAft>
                <a:spcPts val="0"/>
              </a:spcAft>
              <a:extLst>
                <a:ext uri="{35155182-B16C-46BC-9424-99874614C6A1}">
                  <wpsdc:indentchars xmlns:wpsdc="http://www.wps.cn/officeDocument/2017/drawingmlCustomData" xmlns="" val="-64" checksum="3039233227"/>
                </a:ext>
              </a:extLst>
            </a:pPr>
            <a:r>
              <a:rPr lang="en-US" altLang="zh-CN" sz="1600" b="1" dirty="0">
                <a:latin typeface="微软雅黑" charset="0"/>
                <a:ea typeface="微软雅黑" charset="0"/>
                <a:cs typeface="微软雅黑" charset="0"/>
              </a:rPr>
              <a:t>trigger threshold</a:t>
            </a:r>
            <a:r>
              <a:rPr lang="zh-CN" altLang="zh-CN" sz="1600" b="1" dirty="0">
                <a:latin typeface="微软雅黑" charset="0"/>
                <a:ea typeface="微软雅黑" charset="0"/>
                <a:cs typeface="微软雅黑" charset="0"/>
              </a:rPr>
              <a:t>：</a:t>
            </a:r>
            <a:r>
              <a:rPr lang="en-US" altLang="zh-CN" sz="1600" b="1" dirty="0">
                <a:latin typeface="微软雅黑" charset="0"/>
                <a:ea typeface="微软雅黑" charset="0"/>
                <a:cs typeface="微软雅黑" charset="0"/>
              </a:rPr>
              <a:t>&lt;0.5MIPs</a:t>
            </a:r>
            <a:endParaRPr lang="en-US" altLang="zh-CN" sz="1600" b="1" dirty="0">
              <a:solidFill>
                <a:srgbClr val="0000FF"/>
              </a:solidFill>
              <a:latin typeface="微软雅黑" charset="0"/>
              <a:ea typeface="微软雅黑" charset="0"/>
              <a:cs typeface="微软雅黑" charset="0"/>
            </a:endParaRPr>
          </a:p>
          <a:p>
            <a:pPr marL="230400" indent="-230400" algn="just" fontAlgn="auto">
              <a:lnSpc>
                <a:spcPct val="100000"/>
              </a:lnSpc>
              <a:spcAft>
                <a:spcPts val="0"/>
              </a:spcAft>
              <a:buClr>
                <a:srgbClr val="292934"/>
              </a:buClr>
              <a:buFont typeface="Wingdings" pitchFamily="2" charset="2"/>
              <a:buChar char="l"/>
              <a:extLst>
                <a:ext uri="{35155182-B16C-46BC-9424-99874614C6A1}">
                  <wpsdc:indentchars xmlns:lc="http://schemas.openxmlformats.org/drawingml/2006/lockedCanvas" xmlns="" xmlns:wpsdc="http://www.wps.cn/officeDocument/2017/drawingmlCustomData" val="-64" checksum="3039233227"/>
                </a:ext>
              </a:extLst>
            </a:pPr>
            <a:r>
              <a:rPr lang="en-US" altLang="zh-CN" sz="2000" b="1" dirty="0">
                <a:latin typeface="微软雅黑" charset="0"/>
                <a:ea typeface="微软雅黑" charset="0"/>
                <a:cs typeface="微软雅黑" charset="0"/>
              </a:rPr>
              <a:t>Detector + electronics</a:t>
            </a:r>
          </a:p>
          <a:p>
            <a:pPr lvl="1" indent="-146050" algn="just" fontAlgn="auto">
              <a:lnSpc>
                <a:spcPct val="100000"/>
              </a:lnSpc>
              <a:spcAft>
                <a:spcPts val="0"/>
              </a:spcAft>
              <a:extLst>
                <a:ext uri="{35155182-B16C-46BC-9424-99874614C6A1}">
                  <wpsdc:indentchars xmlns:wpsdc="http://www.wps.cn/officeDocument/2017/drawingmlCustomData" xmlns="" val="-64" checksum="3039233227"/>
                </a:ext>
              </a:extLst>
            </a:pPr>
            <a:r>
              <a:rPr lang="en-US" altLang="zh-CN" sz="1600" b="1" dirty="0">
                <a:solidFill>
                  <a:srgbClr val="0000FF"/>
                </a:solidFill>
                <a:latin typeface="微软雅黑" charset="0"/>
                <a:ea typeface="微软雅黑" charset="0"/>
                <a:cs typeface="微软雅黑" charset="0"/>
              </a:rPr>
              <a:t>3D pixels</a:t>
            </a:r>
            <a:r>
              <a:rPr lang="zh-CN" altLang="en-US" sz="1600" b="1" dirty="0">
                <a:solidFill>
                  <a:srgbClr val="0000FF"/>
                </a:solidFill>
                <a:latin typeface="微软雅黑" charset="0"/>
                <a:ea typeface="微软雅黑" charset="0"/>
                <a:cs typeface="微软雅黑" charset="0"/>
              </a:rPr>
              <a:t>：</a:t>
            </a:r>
            <a:r>
              <a:rPr lang="en-US" altLang="zh-CN" sz="1600" b="1" dirty="0">
                <a:solidFill>
                  <a:srgbClr val="0000FF"/>
                </a:solidFill>
                <a:latin typeface="微软雅黑" charset="0"/>
                <a:ea typeface="微软雅黑" charset="0"/>
                <a:cs typeface="微软雅黑" charset="0"/>
              </a:rPr>
              <a:t>~3cm cubes</a:t>
            </a:r>
            <a:r>
              <a:rPr lang="en-US" altLang="zh-CN" sz="1600" b="1" dirty="0">
                <a:latin typeface="微软雅黑" charset="0"/>
                <a:ea typeface="微软雅黑" charset="0"/>
                <a:cs typeface="微软雅黑" charset="0"/>
              </a:rPr>
              <a:t>, 1 layer</a:t>
            </a:r>
          </a:p>
          <a:p>
            <a:pPr lvl="1" indent="-146050" algn="just" fontAlgn="auto">
              <a:lnSpc>
                <a:spcPct val="100000"/>
              </a:lnSpc>
              <a:spcAft>
                <a:spcPts val="0"/>
              </a:spcAft>
              <a:extLst>
                <a:ext uri="{35155182-B16C-46BC-9424-99874614C6A1}">
                  <wpsdc:indentchars xmlns:wpsdc="http://www.wps.cn/officeDocument/2017/drawingmlCustomData" xmlns="" val="-64" checksum="3039233227"/>
                </a:ext>
              </a:extLst>
            </a:pPr>
            <a:r>
              <a:rPr lang="en-US" altLang="zh-CN" sz="1600" b="1" dirty="0">
                <a:solidFill>
                  <a:srgbClr val="0000FF"/>
                </a:solidFill>
                <a:latin typeface="微软雅黑" charset="0"/>
                <a:ea typeface="微软雅黑" charset="0"/>
                <a:cs typeface="微软雅黑" charset="0"/>
              </a:rPr>
              <a:t>long bars</a:t>
            </a:r>
            <a:r>
              <a:rPr lang="zh-CN" altLang="en-US" sz="1600" b="1" dirty="0">
                <a:solidFill>
                  <a:srgbClr val="0000FF"/>
                </a:solidFill>
                <a:latin typeface="微软雅黑" charset="0"/>
                <a:ea typeface="微软雅黑" charset="0"/>
                <a:cs typeface="微软雅黑" charset="0"/>
              </a:rPr>
              <a:t>：</a:t>
            </a:r>
            <a:r>
              <a:rPr lang="en-US" altLang="zh-CN" sz="1600" b="1" dirty="0">
                <a:solidFill>
                  <a:srgbClr val="0000FF"/>
                </a:solidFill>
                <a:latin typeface="微软雅黑" charset="0"/>
                <a:ea typeface="微软雅黑" charset="0"/>
                <a:cs typeface="微软雅黑" charset="0"/>
              </a:rPr>
              <a:t>1200</a:t>
            </a:r>
            <a:r>
              <a:rPr lang="zh-CN" altLang="zh-CN" sz="1600" b="1" dirty="0">
                <a:solidFill>
                  <a:srgbClr val="0000FF"/>
                </a:solidFill>
                <a:latin typeface="微软雅黑" charset="0"/>
                <a:ea typeface="微软雅黑" charset="0"/>
                <a:cs typeface="微软雅黑" charset="0"/>
              </a:rPr>
              <a:t>×</a:t>
            </a:r>
            <a:r>
              <a:rPr lang="en-US" altLang="zh-CN" sz="1600" b="1" dirty="0">
                <a:solidFill>
                  <a:srgbClr val="0000FF"/>
                </a:solidFill>
                <a:latin typeface="微软雅黑" charset="0"/>
                <a:ea typeface="微软雅黑" charset="0"/>
                <a:cs typeface="微软雅黑" charset="0"/>
              </a:rPr>
              <a:t>25</a:t>
            </a:r>
            <a:r>
              <a:rPr lang="zh-CN" altLang="zh-CN" sz="1600" b="1" dirty="0">
                <a:solidFill>
                  <a:srgbClr val="0000FF"/>
                </a:solidFill>
                <a:latin typeface="微软雅黑" charset="0"/>
                <a:ea typeface="微软雅黑" charset="0"/>
                <a:cs typeface="微软雅黑" charset="0"/>
              </a:rPr>
              <a:t>×</a:t>
            </a:r>
            <a:r>
              <a:rPr lang="en-US" altLang="zh-CN" sz="1600" b="1" dirty="0">
                <a:solidFill>
                  <a:srgbClr val="0000FF"/>
                </a:solidFill>
                <a:latin typeface="微软雅黑" charset="0"/>
                <a:ea typeface="微软雅黑" charset="0"/>
                <a:cs typeface="微软雅黑" charset="0"/>
              </a:rPr>
              <a:t>25 mm</a:t>
            </a:r>
            <a:r>
              <a:rPr lang="en-US" altLang="zh-CN" sz="1600" b="1" baseline="30000" dirty="0">
                <a:solidFill>
                  <a:srgbClr val="0000FF"/>
                </a:solidFill>
                <a:latin typeface="微软雅黑" charset="0"/>
                <a:ea typeface="微软雅黑" charset="0"/>
                <a:cs typeface="微软雅黑" charset="0"/>
              </a:rPr>
              <a:t>3</a:t>
            </a:r>
            <a:r>
              <a:rPr lang="zh-CN" altLang="en-US" sz="1600" b="1" dirty="0">
                <a:latin typeface="微软雅黑" charset="0"/>
                <a:ea typeface="微软雅黑" charset="0"/>
                <a:cs typeface="微软雅黑" charset="0"/>
              </a:rPr>
              <a:t>，</a:t>
            </a:r>
            <a:r>
              <a:rPr lang="en-US" altLang="zh-CN" sz="1600" b="1" dirty="0">
                <a:latin typeface="微软雅黑" charset="0"/>
                <a:ea typeface="微软雅黑" charset="0"/>
                <a:cs typeface="微软雅黑" charset="0"/>
              </a:rPr>
              <a:t>4 layers (X+Y)</a:t>
            </a:r>
            <a:r>
              <a:rPr lang="zh-CN" altLang="zh-CN" sz="1600" b="1" dirty="0">
                <a:latin typeface="微软雅黑" charset="0"/>
                <a:ea typeface="微软雅黑" charset="0"/>
                <a:cs typeface="微软雅黑" charset="0"/>
              </a:rPr>
              <a:t>，</a:t>
            </a:r>
            <a:r>
              <a:rPr lang="en-US" altLang="zh-CN" sz="1600" b="1" dirty="0">
                <a:solidFill>
                  <a:srgbClr val="0000FF"/>
                </a:solidFill>
                <a:latin typeface="微软雅黑" charset="0"/>
                <a:ea typeface="微软雅黑" charset="0"/>
                <a:cs typeface="微软雅黑" charset="0"/>
              </a:rPr>
              <a:t> 2</a:t>
            </a:r>
            <a:r>
              <a:rPr lang="zh-CN" altLang="zh-CN" sz="1600" b="1" dirty="0">
                <a:solidFill>
                  <a:srgbClr val="0000FF"/>
                </a:solidFill>
                <a:latin typeface="微软雅黑" charset="0"/>
                <a:ea typeface="微软雅黑" charset="0"/>
                <a:cs typeface="微软雅黑" charset="0"/>
              </a:rPr>
              <a:t>×</a:t>
            </a:r>
            <a:r>
              <a:rPr lang="en-US" altLang="zh-CN" sz="1600" b="1" dirty="0">
                <a:solidFill>
                  <a:srgbClr val="0000FF"/>
                </a:solidFill>
                <a:latin typeface="微软雅黑" charset="0"/>
                <a:ea typeface="微软雅黑" charset="0"/>
                <a:cs typeface="微软雅黑" charset="0"/>
              </a:rPr>
              <a:t>2 matrix</a:t>
            </a:r>
            <a:endParaRPr lang="en-US" altLang="zh-CN" sz="2000" b="1" dirty="0">
              <a:latin typeface="微软雅黑" charset="0"/>
              <a:ea typeface="微软雅黑" charset="0"/>
              <a:cs typeface="微软雅黑" charset="0"/>
            </a:endParaRPr>
          </a:p>
          <a:p>
            <a:pPr lvl="1" indent="-146050" algn="just" fontAlgn="auto">
              <a:lnSpc>
                <a:spcPct val="100000"/>
              </a:lnSpc>
              <a:spcAft>
                <a:spcPts val="0"/>
              </a:spcAft>
              <a:extLst>
                <a:ext uri="{35155182-B16C-46BC-9424-99874614C6A1}">
                  <wpsdc:indentchars xmlns:wpsdc="http://www.wps.cn/officeDocument/2017/drawingmlCustomData" xmlns="" val="-64" checksum="3039233227"/>
                </a:ext>
              </a:extLst>
            </a:pPr>
            <a:r>
              <a:rPr lang="en-US" altLang="zh-CN" sz="1600" b="1" dirty="0">
                <a:latin typeface="微软雅黑" charset="0"/>
                <a:ea typeface="微软雅黑" charset="0"/>
                <a:cs typeface="微软雅黑" charset="0"/>
              </a:rPr>
              <a:t>multi-gain readouts</a:t>
            </a:r>
            <a:endParaRPr lang="zh-CN" altLang="en-US" sz="1600" b="1" dirty="0">
              <a:latin typeface="微软雅黑" charset="0"/>
              <a:ea typeface="微软雅黑" charset="0"/>
              <a:cs typeface="微软雅黑" charset="0"/>
            </a:endParaRPr>
          </a:p>
        </p:txBody>
      </p:sp>
      <p:pic>
        <p:nvPicPr>
          <p:cNvPr id="13" name="Picture 30" descr="Z:\work\doc\项目相关文档\VLAST\VLAST背景型号\答辩\WechatIMG34.jpeg">
            <a:extLst>
              <a:ext uri="{FF2B5EF4-FFF2-40B4-BE49-F238E27FC236}">
                <a16:creationId xmlns:a16="http://schemas.microsoft.com/office/drawing/2014/main" id="{97039F4C-8B9F-1545-8F31-8E75B3FAB8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78449" y="3335805"/>
            <a:ext cx="2514731" cy="1272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3">
            <a:extLst>
              <a:ext uri="{FF2B5EF4-FFF2-40B4-BE49-F238E27FC236}">
                <a16:creationId xmlns:a16="http://schemas.microsoft.com/office/drawing/2014/main" id="{3FAEF2D9-04BC-B240-A9C0-E9C7D8F3BF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78189" y="4468635"/>
            <a:ext cx="2976490" cy="37786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R="0" lvl="0" indent="0"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CN" sz="1400" b="1" dirty="0">
                <a:solidFill>
                  <a:srgbClr val="C0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STKaiti" panose="02010600040101010101" charset="-122"/>
              </a:rPr>
              <a:t>structure</a:t>
            </a:r>
            <a:endParaRPr lang="zh-CN" altLang="en-US" sz="1400" b="1" dirty="0">
              <a:solidFill>
                <a:srgbClr val="C00000"/>
              </a:solidFill>
              <a:latin typeface="Microsoft YaHei UI" panose="020B0503020204020204" pitchFamily="34" charset="-122"/>
              <a:ea typeface="Microsoft YaHei UI" panose="020B0503020204020204" pitchFamily="34" charset="-122"/>
              <a:cs typeface="STKaiti" panose="02010600040101010101" charset="-122"/>
            </a:endParaRPr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BECF5A05-22FE-9E4A-857D-18F7D298EC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37995" y="4756797"/>
            <a:ext cx="3195637" cy="1355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Rectangle 3">
            <a:extLst>
              <a:ext uri="{FF2B5EF4-FFF2-40B4-BE49-F238E27FC236}">
                <a16:creationId xmlns:a16="http://schemas.microsoft.com/office/drawing/2014/main" id="{CC8DED3C-34B9-724B-8C6C-09CF5848AF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43412" y="6026450"/>
            <a:ext cx="1246047" cy="37786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R="0" lvl="0" indent="0"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CN" sz="1400" b="1" dirty="0">
                <a:solidFill>
                  <a:srgbClr val="C0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STKaiti" panose="02010600040101010101" charset="-122"/>
              </a:rPr>
              <a:t>bar readout</a:t>
            </a:r>
            <a:endParaRPr lang="zh-CN" altLang="en-US" sz="1400" b="1" dirty="0">
              <a:solidFill>
                <a:srgbClr val="C00000"/>
              </a:solidFill>
              <a:latin typeface="Microsoft YaHei UI" panose="020B0503020204020204" pitchFamily="34" charset="-122"/>
              <a:ea typeface="Microsoft YaHei UI" panose="020B0503020204020204" pitchFamily="34" charset="-122"/>
              <a:cs typeface="STKaiti" panose="02010600040101010101" charset="-122"/>
            </a:endParaRPr>
          </a:p>
        </p:txBody>
      </p:sp>
      <p:pic>
        <p:nvPicPr>
          <p:cNvPr id="17" name="Picture 3">
            <a:extLst>
              <a:ext uri="{FF2B5EF4-FFF2-40B4-BE49-F238E27FC236}">
                <a16:creationId xmlns:a16="http://schemas.microsoft.com/office/drawing/2014/main" id="{56402D93-1AAB-624E-8BCA-CC3311CB3E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3901"/>
          <a:stretch/>
        </p:blipFill>
        <p:spPr bwMode="auto">
          <a:xfrm>
            <a:off x="5190353" y="1156439"/>
            <a:ext cx="3603082" cy="2130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Date Placeholder 2">
            <a:extLst>
              <a:ext uri="{FF2B5EF4-FFF2-40B4-BE49-F238E27FC236}">
                <a16:creationId xmlns:a16="http://schemas.microsoft.com/office/drawing/2014/main" id="{A171004E-FFA0-D261-20C1-AC4B871D03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991022" cy="365125"/>
          </a:xfrm>
        </p:spPr>
        <p:txBody>
          <a:bodyPr/>
          <a:lstStyle/>
          <a:p>
            <a:r>
              <a:rPr lang="en-US" altLang="zh-CN" dirty="0"/>
              <a:t>2025-12-18</a:t>
            </a:r>
            <a:endParaRPr lang="en-US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E317E1AE-2930-FD4C-CF5F-A1A873EC34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63688" y="6356350"/>
            <a:ext cx="5616624" cy="365125"/>
          </a:xfrm>
        </p:spPr>
        <p:txBody>
          <a:bodyPr/>
          <a:lstStyle/>
          <a:p>
            <a:r>
              <a:rPr lang="en-US" altLang="zh-CN" sz="1200" dirty="0"/>
              <a:t>International Workshop on Cosmic Ray Direct Detection and Physics </a:t>
            </a:r>
            <a:r>
              <a:rPr lang="en-US" dirty="0"/>
              <a:t>@ </a:t>
            </a:r>
            <a:r>
              <a:rPr lang="en-US" altLang="zh-CN" dirty="0"/>
              <a:t>Nanjing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97570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A31234-14A1-7444-9B04-CDEDB7487E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Payload Data Manager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68C5EB9-DC4A-3E4E-A149-3AAE860A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86655-0820-D942-A1D5-06ED8854F3A3}" type="slidenum">
              <a:rPr lang="en-US" smtClean="0"/>
              <a:t>18</a:t>
            </a:fld>
            <a:endParaRPr lang="en-US"/>
          </a:p>
        </p:txBody>
      </p:sp>
      <p:sp>
        <p:nvSpPr>
          <p:cNvPr id="6" name="内容占位符 2">
            <a:extLst>
              <a:ext uri="{FF2B5EF4-FFF2-40B4-BE49-F238E27FC236}">
                <a16:creationId xmlns:a16="http://schemas.microsoft.com/office/drawing/2014/main" id="{FCA9229A-F0FD-B249-8291-EF509BBAB5A0}"/>
              </a:ext>
            </a:extLst>
          </p:cNvPr>
          <p:cNvSpPr txBox="1">
            <a:spLocks/>
          </p:cNvSpPr>
          <p:nvPr/>
        </p:nvSpPr>
        <p:spPr>
          <a:xfrm>
            <a:off x="90805" y="1234440"/>
            <a:ext cx="8376920" cy="57391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292934"/>
              </a:buClr>
              <a:buFont typeface="Wingdings" pitchFamily="2" charset="2"/>
              <a:buChar char="l"/>
            </a:pPr>
            <a:r>
              <a:rPr lang="en-US" altLang="zh-CN" b="1" dirty="0">
                <a:latin typeface="微软雅黑" charset="0"/>
                <a:ea typeface="微软雅黑" charset="0"/>
                <a:cs typeface="微软雅黑" charset="0"/>
              </a:rPr>
              <a:t>Major functions</a:t>
            </a:r>
          </a:p>
          <a:p>
            <a:pPr lvl="1" indent="-146050" algn="just" fontAlgn="auto">
              <a:lnSpc>
                <a:spcPct val="100000"/>
              </a:lnSpc>
              <a:spcAft>
                <a:spcPts val="0"/>
              </a:spcAft>
              <a:extLst>
                <a:ext uri="{35155182-B16C-46BC-9424-99874614C6A1}">
                  <wpsdc:indentchars xmlns:wpsdc="http://www.wps.cn/officeDocument/2017/drawingmlCustomData" xmlns="" val="-64" checksum="3039233227"/>
                </a:ext>
              </a:extLst>
            </a:pPr>
            <a:r>
              <a:rPr lang="en-US" altLang="zh-CN" sz="1800" b="1" dirty="0">
                <a:solidFill>
                  <a:srgbClr val="0000FF"/>
                </a:solidFill>
                <a:latin typeface="微软雅黑" charset="0"/>
                <a:ea typeface="微软雅黑" charset="0"/>
                <a:cs typeface="微软雅黑" charset="0"/>
              </a:rPr>
              <a:t>trigger and DAQ</a:t>
            </a:r>
          </a:p>
          <a:p>
            <a:pPr lvl="1" indent="-146050" algn="just" fontAlgn="auto">
              <a:lnSpc>
                <a:spcPct val="100000"/>
              </a:lnSpc>
              <a:spcAft>
                <a:spcPts val="0"/>
              </a:spcAft>
              <a:extLst>
                <a:ext uri="{35155182-B16C-46BC-9424-99874614C6A1}">
                  <wpsdc:indentchars xmlns:wpsdc="http://www.wps.cn/officeDocument/2017/drawingmlCustomData" xmlns="" val="-64" checksum="3039233227"/>
                </a:ext>
              </a:extLst>
            </a:pPr>
            <a:r>
              <a:rPr lang="en-US" altLang="zh-CN" sz="1800" b="1" dirty="0">
                <a:latin typeface="微软雅黑" charset="0"/>
                <a:ea typeface="微软雅黑" charset="0"/>
                <a:cs typeface="微软雅黑" charset="0"/>
              </a:rPr>
              <a:t>on-orbit multi-level trigger algorithm, reducing the event rate</a:t>
            </a:r>
          </a:p>
          <a:p>
            <a:pPr>
              <a:buClr>
                <a:srgbClr val="292934"/>
              </a:buClr>
              <a:buFont typeface="Wingdings" pitchFamily="2" charset="2"/>
              <a:buChar char="l"/>
            </a:pPr>
            <a:r>
              <a:rPr lang="en-US" altLang="zh-CN" b="1" dirty="0">
                <a:latin typeface="微软雅黑" charset="0"/>
                <a:ea typeface="微软雅黑" charset="0"/>
                <a:cs typeface="微软雅黑" charset="0"/>
              </a:rPr>
              <a:t>Major technical indices</a:t>
            </a:r>
          </a:p>
          <a:p>
            <a:pPr lvl="1" indent="-146050" algn="just" fontAlgn="auto">
              <a:lnSpc>
                <a:spcPct val="100000"/>
              </a:lnSpc>
              <a:spcAft>
                <a:spcPts val="0"/>
              </a:spcAft>
              <a:extLst>
                <a:ext uri="{35155182-B16C-46BC-9424-99874614C6A1}">
                  <wpsdc:indentchars xmlns:wpsdc="http://www.wps.cn/officeDocument/2017/drawingmlCustomData" xmlns="" val="-64" checksum="3039233227"/>
                </a:ext>
              </a:extLst>
            </a:pPr>
            <a:r>
              <a:rPr lang="en-US" altLang="zh-CN" sz="1800" b="1" dirty="0">
                <a:latin typeface="微软雅黑" charset="0"/>
                <a:ea typeface="微软雅黑" charset="0"/>
                <a:cs typeface="微软雅黑" charset="0"/>
              </a:rPr>
              <a:t>event rate</a:t>
            </a:r>
            <a:r>
              <a:rPr lang="zh-CN" altLang="en-US" sz="1800" b="1" dirty="0">
                <a:latin typeface="微软雅黑" charset="0"/>
                <a:ea typeface="微软雅黑" charset="0"/>
                <a:cs typeface="微软雅黑" charset="0"/>
              </a:rPr>
              <a:t>：</a:t>
            </a:r>
            <a:r>
              <a:rPr lang="en-US" altLang="zh-CN" sz="1800" b="1" dirty="0">
                <a:latin typeface="微软雅黑" charset="0"/>
                <a:ea typeface="微软雅黑" charset="0"/>
                <a:cs typeface="微软雅黑" charset="0"/>
              </a:rPr>
              <a:t>2kHz on average</a:t>
            </a:r>
          </a:p>
          <a:p>
            <a:pPr lvl="1" indent="-146050" algn="just" fontAlgn="auto">
              <a:lnSpc>
                <a:spcPct val="100000"/>
              </a:lnSpc>
              <a:spcAft>
                <a:spcPts val="0"/>
              </a:spcAft>
              <a:extLst>
                <a:ext uri="{35155182-B16C-46BC-9424-99874614C6A1}">
                  <wpsdc:indentchars xmlns:wpsdc="http://www.wps.cn/officeDocument/2017/drawingmlCustomData" xmlns="" val="-64" checksum="3039233227"/>
                </a:ext>
              </a:extLst>
            </a:pPr>
            <a:r>
              <a:rPr lang="en-US" altLang="zh-CN" sz="1800" b="1" dirty="0">
                <a:latin typeface="微软雅黑" charset="0"/>
                <a:ea typeface="微软雅黑" charset="0"/>
                <a:cs typeface="微软雅黑" charset="0"/>
              </a:rPr>
              <a:t>data storage</a:t>
            </a:r>
            <a:r>
              <a:rPr lang="zh-CN" altLang="en-US" sz="1800" b="1" dirty="0">
                <a:latin typeface="微软雅黑" charset="0"/>
                <a:ea typeface="微软雅黑" charset="0"/>
                <a:cs typeface="微软雅黑" charset="0"/>
              </a:rPr>
              <a:t>：</a:t>
            </a:r>
            <a:r>
              <a:rPr lang="en-US" altLang="zh-CN" sz="1800" b="1" dirty="0">
                <a:latin typeface="微软雅黑" charset="0"/>
                <a:ea typeface="微软雅黑" charset="0"/>
                <a:cs typeface="微软雅黑" charset="0"/>
              </a:rPr>
              <a:t>64GB per day</a:t>
            </a:r>
            <a:r>
              <a:rPr lang="zh-CN" altLang="en-US" sz="1800" b="1" dirty="0">
                <a:latin typeface="微软雅黑" charset="0"/>
                <a:ea typeface="微软雅黑" charset="0"/>
                <a:cs typeface="微软雅黑" charset="0"/>
              </a:rPr>
              <a:t>？</a:t>
            </a:r>
            <a:endParaRPr lang="en-US" altLang="zh-CN" sz="1800" b="1" dirty="0">
              <a:solidFill>
                <a:srgbClr val="0000FF"/>
              </a:solidFill>
              <a:latin typeface="微软雅黑" charset="0"/>
              <a:ea typeface="微软雅黑" charset="0"/>
              <a:cs typeface="微软雅黑" charset="0"/>
            </a:endParaRPr>
          </a:p>
          <a:p>
            <a:pPr marL="230400" indent="-230400" algn="just" fontAlgn="auto">
              <a:lnSpc>
                <a:spcPct val="100000"/>
              </a:lnSpc>
              <a:spcAft>
                <a:spcPts val="0"/>
              </a:spcAft>
              <a:buClr>
                <a:srgbClr val="292934"/>
              </a:buClr>
              <a:buFont typeface="Wingdings" pitchFamily="2" charset="2"/>
              <a:buChar char="l"/>
              <a:extLst>
                <a:ext uri="{35155182-B16C-46BC-9424-99874614C6A1}">
                  <wpsdc:indentchars xmlns:wpsdc="http://www.wps.cn/officeDocument/2017/drawingmlCustomData" xmlns="" val="-64" checksum="3039233227"/>
                </a:ext>
              </a:extLst>
            </a:pPr>
            <a:r>
              <a:rPr lang="en-US" altLang="zh-CN" b="1" dirty="0">
                <a:latin typeface="微软雅黑" charset="0"/>
                <a:ea typeface="微软雅黑" charset="0"/>
                <a:cs typeface="微软雅黑" charset="0"/>
              </a:rPr>
              <a:t>Trigger approach</a:t>
            </a:r>
          </a:p>
          <a:p>
            <a:pPr lvl="1" indent="-146050" algn="just" fontAlgn="auto">
              <a:lnSpc>
                <a:spcPct val="100000"/>
              </a:lnSpc>
              <a:spcAft>
                <a:spcPts val="0"/>
              </a:spcAft>
              <a:extLst>
                <a:ext uri="{35155182-B16C-46BC-9424-99874614C6A1}">
                  <wpsdc:indentchars xmlns:wpsdc="http://www.wps.cn/officeDocument/2017/drawingmlCustomData" xmlns="" val="-64" checksum="3039233227"/>
                </a:ext>
              </a:extLst>
            </a:pPr>
            <a:r>
              <a:rPr lang="en-US" altLang="zh-CN" sz="1800" b="1" dirty="0">
                <a:latin typeface="微软雅黑" charset="0"/>
                <a:ea typeface="微软雅黑" charset="0"/>
                <a:cs typeface="微软雅黑" charset="0"/>
              </a:rPr>
              <a:t>MeV gamma: </a:t>
            </a:r>
            <a:r>
              <a:rPr lang="en-US" altLang="zh-CN" sz="1800" b="1" dirty="0" err="1">
                <a:latin typeface="微软雅黑" charset="0"/>
                <a:ea typeface="微软雅黑" charset="0"/>
                <a:cs typeface="微软雅黑" charset="0"/>
              </a:rPr>
              <a:t>CsI</a:t>
            </a:r>
            <a:r>
              <a:rPr lang="en-US" altLang="zh-CN" sz="1800" b="1" dirty="0">
                <a:latin typeface="微软雅黑" charset="0"/>
                <a:ea typeface="微软雅黑" charset="0"/>
                <a:cs typeface="微软雅黑" charset="0"/>
              </a:rPr>
              <a:t> independent</a:t>
            </a:r>
          </a:p>
          <a:p>
            <a:pPr lvl="1" indent="-146050" algn="just" fontAlgn="auto">
              <a:lnSpc>
                <a:spcPct val="100000"/>
              </a:lnSpc>
              <a:spcAft>
                <a:spcPts val="0"/>
              </a:spcAft>
              <a:extLst>
                <a:ext uri="{35155182-B16C-46BC-9424-99874614C6A1}">
                  <wpsdc:indentchars xmlns="" xmlns:wpsdc="http://www.wps.cn/officeDocument/2017/drawingmlCustomData" val="-64" checksum="3039233227"/>
                </a:ext>
              </a:extLst>
            </a:pPr>
            <a:r>
              <a:rPr lang="en-US" altLang="zh-CN" sz="1800" b="1" dirty="0">
                <a:latin typeface="微软雅黑" charset="0"/>
                <a:ea typeface="微软雅黑" charset="0"/>
                <a:cs typeface="微软雅黑" charset="0"/>
              </a:rPr>
              <a:t>GeV gamma: ACD + STED + HEIC</a:t>
            </a:r>
          </a:p>
          <a:p>
            <a:pPr lvl="1" indent="-146050" algn="just" fontAlgn="auto">
              <a:lnSpc>
                <a:spcPct val="100000"/>
              </a:lnSpc>
              <a:spcAft>
                <a:spcPts val="0"/>
              </a:spcAft>
              <a:extLst>
                <a:ext uri="{35155182-B16C-46BC-9424-99874614C6A1}">
                  <wpsdc:indentchars xmlns="" xmlns:wpsdc="http://www.wps.cn/officeDocument/2017/drawingmlCustomData" val="-64" checksum="3039233227"/>
                </a:ext>
              </a:extLst>
            </a:pPr>
            <a:r>
              <a:rPr lang="en-US" altLang="zh-CN" sz="1800" b="1" dirty="0">
                <a:latin typeface="微软雅黑" charset="0"/>
                <a:ea typeface="微软雅黑" charset="0"/>
                <a:cs typeface="微软雅黑" charset="0"/>
              </a:rPr>
              <a:t>&gt;5GeV: HEIC only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359A4E8A-B0C6-E283-B4C5-6E7B303AFE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2557" y="2832032"/>
            <a:ext cx="4351835" cy="2901223"/>
          </a:xfrm>
          <a:prstGeom prst="rect">
            <a:avLst/>
          </a:prstGeom>
        </p:spPr>
      </p:pic>
      <p:sp>
        <p:nvSpPr>
          <p:cNvPr id="8" name="Date Placeholder 2">
            <a:extLst>
              <a:ext uri="{FF2B5EF4-FFF2-40B4-BE49-F238E27FC236}">
                <a16:creationId xmlns:a16="http://schemas.microsoft.com/office/drawing/2014/main" id="{F07FFA4B-327F-6E7B-4340-E641E38218D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991022" cy="365125"/>
          </a:xfrm>
        </p:spPr>
        <p:txBody>
          <a:bodyPr/>
          <a:lstStyle/>
          <a:p>
            <a:r>
              <a:rPr lang="en-US" altLang="zh-CN" dirty="0"/>
              <a:t>2025-12-18</a:t>
            </a:r>
            <a:endParaRPr lang="en-US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A3FD02D7-79DD-3D60-4745-C5027B3256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63688" y="6356350"/>
            <a:ext cx="5616624" cy="365125"/>
          </a:xfrm>
        </p:spPr>
        <p:txBody>
          <a:bodyPr/>
          <a:lstStyle/>
          <a:p>
            <a:r>
              <a:rPr lang="en-US" altLang="zh-CN" sz="1200" dirty="0"/>
              <a:t>International Workshop on Cosmic Ray Direct Detection and Physics </a:t>
            </a:r>
            <a:r>
              <a:rPr lang="en-US" dirty="0"/>
              <a:t>@ </a:t>
            </a:r>
            <a:r>
              <a:rPr lang="en-US" altLang="zh-CN" dirty="0"/>
              <a:t>Nanjing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61587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F2B33E-9258-B248-868D-A7E377B7A1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97285A-396F-5149-B8AA-6E419B5D60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Scientific Objectives</a:t>
            </a:r>
          </a:p>
          <a:p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Detector design</a:t>
            </a:r>
          </a:p>
          <a:p>
            <a:r>
              <a:rPr lang="en-US" dirty="0"/>
              <a:t>R &amp; D progress</a:t>
            </a:r>
          </a:p>
          <a:p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Summary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508C20-FDC7-204D-B03A-DE429E1E85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86655-0820-D942-A1D5-06ED8854F3A3}" type="slidenum">
              <a:rPr lang="en-US" smtClean="0"/>
              <a:t>19</a:t>
            </a:fld>
            <a:endParaRPr lang="en-US" dirty="0"/>
          </a:p>
        </p:txBody>
      </p:sp>
      <p:sp>
        <p:nvSpPr>
          <p:cNvPr id="7" name="Date Placeholder 2">
            <a:extLst>
              <a:ext uri="{FF2B5EF4-FFF2-40B4-BE49-F238E27FC236}">
                <a16:creationId xmlns:a16="http://schemas.microsoft.com/office/drawing/2014/main" id="{6F06B284-3ACF-7A3F-3A61-3EF7336AEC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991022" cy="365125"/>
          </a:xfrm>
        </p:spPr>
        <p:txBody>
          <a:bodyPr/>
          <a:lstStyle/>
          <a:p>
            <a:r>
              <a:rPr lang="en-US" altLang="zh-CN" dirty="0"/>
              <a:t>2025-12-18</a:t>
            </a:r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CF05CDEE-BB7B-69DF-C947-057AD44525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63688" y="6356350"/>
            <a:ext cx="5616624" cy="365125"/>
          </a:xfrm>
        </p:spPr>
        <p:txBody>
          <a:bodyPr/>
          <a:lstStyle/>
          <a:p>
            <a:r>
              <a:rPr lang="en-US" altLang="zh-CN" sz="1200" dirty="0"/>
              <a:t>International Workshop on Cosmic Ray Direct Detection and Physics </a:t>
            </a:r>
            <a:r>
              <a:rPr lang="en-US" dirty="0"/>
              <a:t>@ </a:t>
            </a:r>
            <a:r>
              <a:rPr lang="en-US" altLang="zh-CN" dirty="0"/>
              <a:t>Nanjing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53082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F2B33E-9258-B248-868D-A7E377B7A1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97285A-396F-5149-B8AA-6E419B5D60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Scientific Objectives</a:t>
            </a:r>
          </a:p>
          <a:p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Detector design</a:t>
            </a:r>
          </a:p>
          <a:p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R &amp; D progress</a:t>
            </a:r>
          </a:p>
          <a:p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Summary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134535-8DFC-D14A-B960-F70CA5BF18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dirty="0"/>
              <a:t>2025-12-18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34E563-DA0F-C645-A9E4-8E1E3BFE72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63688" y="6356350"/>
            <a:ext cx="5616624" cy="365125"/>
          </a:xfrm>
        </p:spPr>
        <p:txBody>
          <a:bodyPr/>
          <a:lstStyle/>
          <a:p>
            <a:r>
              <a:rPr lang="en-US" altLang="zh-CN" sz="1200" dirty="0"/>
              <a:t>International Workshop on Cosmic Ray Direct Detection and Physics </a:t>
            </a:r>
            <a:r>
              <a:rPr lang="en-US" dirty="0"/>
              <a:t>@ </a:t>
            </a:r>
            <a:r>
              <a:rPr lang="en-US" altLang="zh-CN" dirty="0"/>
              <a:t>Nanjing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508C20-FDC7-204D-B03A-DE429E1E85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86655-0820-D942-A1D5-06ED8854F3A3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39850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9CCDAA-68E7-724C-B8C6-D1A80CE2ED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Anti-</a:t>
            </a:r>
            <a:r>
              <a:rPr lang="en-US" dirty="0" err="1"/>
              <a:t>Coindicence</a:t>
            </a:r>
            <a:r>
              <a:rPr lang="en-US" dirty="0"/>
              <a:t> Detector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E592B2B-FC0E-F245-828A-2F4B93F331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86655-0820-D942-A1D5-06ED8854F3A3}" type="slidenum">
              <a:rPr lang="en-US" smtClean="0"/>
              <a:t>20</a:t>
            </a:fld>
            <a:endParaRPr lang="en-US"/>
          </a:p>
        </p:txBody>
      </p:sp>
      <p:pic>
        <p:nvPicPr>
          <p:cNvPr id="6" name="图片 17">
            <a:extLst>
              <a:ext uri="{FF2B5EF4-FFF2-40B4-BE49-F238E27FC236}">
                <a16:creationId xmlns:a16="http://schemas.microsoft.com/office/drawing/2014/main" id="{946A4E49-B26F-014E-822C-08D17A78D3D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5436096" y="1794264"/>
            <a:ext cx="2919389" cy="4066900"/>
          </a:xfrm>
          <a:prstGeom prst="rect">
            <a:avLst/>
          </a:prstGeom>
        </p:spPr>
      </p:pic>
      <p:pic>
        <p:nvPicPr>
          <p:cNvPr id="7" name="图片 19">
            <a:extLst>
              <a:ext uri="{FF2B5EF4-FFF2-40B4-BE49-F238E27FC236}">
                <a16:creationId xmlns:a16="http://schemas.microsoft.com/office/drawing/2014/main" id="{749D980A-1DEF-8E46-8917-60BE7BE304B7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628650" y="3704069"/>
            <a:ext cx="3933825" cy="2157095"/>
          </a:xfrm>
          <a:prstGeom prst="rect">
            <a:avLst/>
          </a:prstGeom>
        </p:spPr>
      </p:pic>
      <p:sp>
        <p:nvSpPr>
          <p:cNvPr id="8" name="内容占位符 2">
            <a:extLst>
              <a:ext uri="{FF2B5EF4-FFF2-40B4-BE49-F238E27FC236}">
                <a16:creationId xmlns:a16="http://schemas.microsoft.com/office/drawing/2014/main" id="{C5E47243-05BC-974B-B7B2-95C4ABF635B5}"/>
              </a:ext>
            </a:extLst>
          </p:cNvPr>
          <p:cNvSpPr txBox="1">
            <a:spLocks/>
          </p:cNvSpPr>
          <p:nvPr/>
        </p:nvSpPr>
        <p:spPr>
          <a:xfrm>
            <a:off x="395536" y="1489218"/>
            <a:ext cx="4528977" cy="20554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9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30000"/>
              </a:lnSpc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en-US" altLang="zh-CN" sz="2400" b="1" dirty="0">
                <a:latin typeface="Microsoft YaHei UI" panose="020B0503020204020204" pitchFamily="34" charset="-122"/>
                <a:ea typeface="Microsoft YaHei UI" panose="020B0503020204020204" pitchFamily="34" charset="-122"/>
                <a:sym typeface="+mn-ea"/>
              </a:rPr>
              <a:t>ACD</a:t>
            </a:r>
          </a:p>
          <a:p>
            <a:pPr algn="just">
              <a:lnSpc>
                <a:spcPct val="13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altLang="zh-CN" sz="1800" b="1" dirty="0">
                <a:latin typeface="Microsoft YaHei UI" panose="020B0503020204020204" pitchFamily="34" charset="-122"/>
                <a:ea typeface="Microsoft YaHei UI" panose="020B0503020204020204" pitchFamily="34" charset="-122"/>
                <a:sym typeface="+mn-ea"/>
              </a:rPr>
              <a:t>unit product: done</a:t>
            </a:r>
          </a:p>
          <a:p>
            <a:pPr algn="just">
              <a:lnSpc>
                <a:spcPct val="13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altLang="zh-CN" sz="1800" b="1" dirty="0">
                <a:latin typeface="Microsoft YaHei UI" panose="020B0503020204020204" pitchFamily="34" charset="-122"/>
                <a:ea typeface="Microsoft YaHei UI" panose="020B0503020204020204" pitchFamily="34" charset="-122"/>
                <a:sym typeface="+mn-ea"/>
              </a:rPr>
              <a:t>unit test: efficiency &gt;99.99%</a:t>
            </a:r>
          </a:p>
          <a:p>
            <a:pPr algn="just">
              <a:lnSpc>
                <a:spcPct val="13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altLang="zh-CN" sz="1800" b="1" dirty="0">
                <a:latin typeface="Microsoft YaHei UI" panose="020B0503020204020204" pitchFamily="34" charset="-122"/>
                <a:ea typeface="Microsoft YaHei UI" panose="020B0503020204020204" pitchFamily="34" charset="-122"/>
                <a:sym typeface="+mn-ea"/>
              </a:rPr>
              <a:t>first prototype: done</a:t>
            </a:r>
          </a:p>
        </p:txBody>
      </p:sp>
      <p:sp>
        <p:nvSpPr>
          <p:cNvPr id="9" name="Date Placeholder 2">
            <a:extLst>
              <a:ext uri="{FF2B5EF4-FFF2-40B4-BE49-F238E27FC236}">
                <a16:creationId xmlns:a16="http://schemas.microsoft.com/office/drawing/2014/main" id="{E69DDB7E-E40D-D252-8100-571762A78B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991022" cy="365125"/>
          </a:xfrm>
        </p:spPr>
        <p:txBody>
          <a:bodyPr/>
          <a:lstStyle/>
          <a:p>
            <a:r>
              <a:rPr lang="en-US" altLang="zh-CN" dirty="0"/>
              <a:t>2025-12-18</a:t>
            </a:r>
            <a:endParaRPr lang="en-US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D9837271-95D3-BC66-01D0-2DF282D11F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63688" y="6356350"/>
            <a:ext cx="5616624" cy="365125"/>
          </a:xfrm>
        </p:spPr>
        <p:txBody>
          <a:bodyPr/>
          <a:lstStyle/>
          <a:p>
            <a:r>
              <a:rPr lang="en-US" altLang="zh-CN" sz="1200" dirty="0"/>
              <a:t>International Workshop on Cosmic Ray Direct Detection and Physics </a:t>
            </a:r>
            <a:r>
              <a:rPr lang="en-US" dirty="0"/>
              <a:t>@ </a:t>
            </a:r>
            <a:r>
              <a:rPr lang="en-US" altLang="zh-CN" dirty="0"/>
              <a:t>Nanjing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41677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6BEA98-61D3-0D41-A7A6-EC2543FA43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Silicon Tracker and low Energy gamma-ray Detector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05D70F7-0C3B-8B4A-B735-596428974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86655-0820-D942-A1D5-06ED8854F3A3}" type="slidenum">
              <a:rPr lang="en-US" smtClean="0"/>
              <a:t>21</a:t>
            </a:fld>
            <a:endParaRPr lang="en-US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BA626421-40D6-3940-8C28-E35A6ACCB6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692373" y="1236798"/>
            <a:ext cx="2319946" cy="16782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90E0436A-5578-4540-8FE1-A1A6CC73B6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410080" y="1236797"/>
            <a:ext cx="1282293" cy="16782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内容占位符 2">
            <a:extLst>
              <a:ext uri="{FF2B5EF4-FFF2-40B4-BE49-F238E27FC236}">
                <a16:creationId xmlns:a16="http://schemas.microsoft.com/office/drawing/2014/main" id="{CDC833BB-9BBB-524F-A0CD-1255B1D25FAA}"/>
              </a:ext>
            </a:extLst>
          </p:cNvPr>
          <p:cNvSpPr txBox="1">
            <a:spLocks/>
          </p:cNvSpPr>
          <p:nvPr/>
        </p:nvSpPr>
        <p:spPr>
          <a:xfrm>
            <a:off x="295449" y="1669081"/>
            <a:ext cx="4202597" cy="229835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zh-CN" altLang="en-US" sz="2200" dirty="0">
                <a:latin typeface="Microsoft YaHei UI" panose="020B0503020204020204" pitchFamily="34" charset="-122"/>
                <a:ea typeface="Microsoft YaHei UI" panose="020B0503020204020204" pitchFamily="34" charset="-122"/>
                <a:sym typeface="+mn-ea"/>
              </a:rPr>
              <a:t> </a:t>
            </a:r>
            <a:r>
              <a:rPr lang="en-US" altLang="zh-CN" sz="2200" b="1" dirty="0" err="1">
                <a:latin typeface="Microsoft YaHei UI" panose="020B0503020204020204" pitchFamily="34" charset="-122"/>
                <a:ea typeface="Microsoft YaHei UI" panose="020B0503020204020204" pitchFamily="34" charset="-122"/>
                <a:sym typeface="+mn-ea"/>
              </a:rPr>
              <a:t>CsI</a:t>
            </a:r>
            <a:r>
              <a:rPr lang="en-US" altLang="zh-CN" sz="2200" b="1" dirty="0">
                <a:latin typeface="Microsoft YaHei UI" panose="020B0503020204020204" pitchFamily="34" charset="-122"/>
                <a:ea typeface="Microsoft YaHei UI" panose="020B0503020204020204" pitchFamily="34" charset="-122"/>
                <a:sym typeface="+mn-ea"/>
              </a:rPr>
              <a:t> readout</a:t>
            </a:r>
          </a:p>
          <a:p>
            <a:pPr algn="just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altLang="zh-CN" sz="1700" b="1" dirty="0">
                <a:latin typeface="Microsoft YaHei UI" panose="020B0503020204020204" pitchFamily="34" charset="-122"/>
                <a:ea typeface="Microsoft YaHei UI" panose="020B0503020204020204" pitchFamily="34" charset="-122"/>
                <a:sym typeface="+mn-ea"/>
              </a:rPr>
              <a:t>crystal: done</a:t>
            </a:r>
          </a:p>
          <a:p>
            <a:pPr algn="just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altLang="zh-CN" sz="1700" b="1" dirty="0">
                <a:latin typeface="Microsoft YaHei UI" panose="020B0503020204020204" pitchFamily="34" charset="-122"/>
                <a:ea typeface="Microsoft YaHei UI" panose="020B0503020204020204" pitchFamily="34" charset="-122"/>
                <a:sym typeface="+mn-ea"/>
              </a:rPr>
              <a:t>fiber: cut and polish done</a:t>
            </a:r>
          </a:p>
          <a:p>
            <a:pPr algn="just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altLang="zh-CN" sz="1700" b="1" dirty="0">
                <a:latin typeface="Microsoft YaHei UI" panose="020B0503020204020204" pitchFamily="34" charset="-122"/>
                <a:ea typeface="Microsoft YaHei UI" panose="020B0503020204020204" pitchFamily="34" charset="-122"/>
                <a:sym typeface="+mn-ea"/>
              </a:rPr>
              <a:t>first module: done</a:t>
            </a:r>
          </a:p>
        </p:txBody>
      </p:sp>
      <p:sp>
        <p:nvSpPr>
          <p:cNvPr id="9" name="内容占位符 2">
            <a:extLst>
              <a:ext uri="{FF2B5EF4-FFF2-40B4-BE49-F238E27FC236}">
                <a16:creationId xmlns:a16="http://schemas.microsoft.com/office/drawing/2014/main" id="{94D65AE7-7C1E-8D44-9111-4865E3C64BAF}"/>
              </a:ext>
            </a:extLst>
          </p:cNvPr>
          <p:cNvSpPr txBox="1">
            <a:spLocks/>
          </p:cNvSpPr>
          <p:nvPr/>
        </p:nvSpPr>
        <p:spPr>
          <a:xfrm>
            <a:off x="273409" y="4316748"/>
            <a:ext cx="4168937" cy="20554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9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30000"/>
              </a:lnSpc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zh-CN" altLang="en-US" sz="2200" dirty="0">
                <a:latin typeface="Microsoft YaHei UI" panose="020B0503020204020204" pitchFamily="34" charset="-122"/>
                <a:ea typeface="Microsoft YaHei UI" panose="020B0503020204020204" pitchFamily="34" charset="-122"/>
                <a:sym typeface="+mn-ea"/>
              </a:rPr>
              <a:t> </a:t>
            </a:r>
            <a:r>
              <a:rPr lang="en-US" altLang="zh-CN" sz="2200" b="1" dirty="0">
                <a:latin typeface="Microsoft YaHei UI" panose="020B0503020204020204" pitchFamily="34" charset="-122"/>
                <a:ea typeface="Microsoft YaHei UI" panose="020B0503020204020204" pitchFamily="34" charset="-122"/>
                <a:sym typeface="+mn-ea"/>
              </a:rPr>
              <a:t>silicon tracker</a:t>
            </a:r>
          </a:p>
          <a:p>
            <a:pPr algn="just">
              <a:lnSpc>
                <a:spcPct val="13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altLang="zh-CN" sz="1600" b="1" dirty="0">
                <a:latin typeface="Microsoft YaHei UI" panose="020B0503020204020204" pitchFamily="34" charset="-122"/>
                <a:ea typeface="Microsoft YaHei UI" panose="020B0503020204020204" pitchFamily="34" charset="-122"/>
                <a:sym typeface="+mn-ea"/>
              </a:rPr>
              <a:t>module: 40cm and 70cm</a:t>
            </a:r>
          </a:p>
          <a:p>
            <a:pPr algn="just">
              <a:lnSpc>
                <a:spcPct val="13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altLang="zh-CN" sz="1600" b="1" dirty="0">
                <a:latin typeface="Microsoft YaHei UI" panose="020B0503020204020204" pitchFamily="34" charset="-122"/>
                <a:ea typeface="Microsoft YaHei UI" panose="020B0503020204020204" pitchFamily="34" charset="-122"/>
                <a:sym typeface="+mn-ea"/>
              </a:rPr>
              <a:t>first prototype: 11 ladders, done</a:t>
            </a:r>
            <a:endParaRPr lang="zh-CN" altLang="en-US" sz="1600" b="1" dirty="0">
              <a:latin typeface="Microsoft YaHei UI" panose="020B0503020204020204" pitchFamily="34" charset="-122"/>
              <a:ea typeface="Microsoft YaHei UI" panose="020B0503020204020204" pitchFamily="34" charset="-122"/>
              <a:sym typeface="+mn-ea"/>
            </a:endParaRPr>
          </a:p>
        </p:txBody>
      </p:sp>
      <p:pic>
        <p:nvPicPr>
          <p:cNvPr id="10" name="Picture 4" descr="Z:\work\doc\设备采购和验收\SiPM-2022\验收\WechatIMG89.jpeg">
            <a:extLst>
              <a:ext uri="{FF2B5EF4-FFF2-40B4-BE49-F238E27FC236}">
                <a16:creationId xmlns:a16="http://schemas.microsoft.com/office/drawing/2014/main" id="{11B198FA-08A6-7E41-90FA-7B002518FD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6200000" flipV="1">
            <a:off x="6570030" y="2486519"/>
            <a:ext cx="1436575" cy="2293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>
            <a:extLst>
              <a:ext uri="{FF2B5EF4-FFF2-40B4-BE49-F238E27FC236}">
                <a16:creationId xmlns:a16="http://schemas.microsoft.com/office/drawing/2014/main" id="{2F671353-C199-FE46-98B0-3C87986D7D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76113" y="4437112"/>
            <a:ext cx="2367252" cy="177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图片 26" descr="Z:\work\doc\项目相关文档\HERD\beamtest\WechatIMG1069.jpeg">
            <a:extLst>
              <a:ext uri="{FF2B5EF4-FFF2-40B4-BE49-F238E27FC236}">
                <a16:creationId xmlns:a16="http://schemas.microsoft.com/office/drawing/2014/main" id="{4EFB22E5-4F0D-3943-8AA9-8514F9A3CB44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98046" y="4445467"/>
            <a:ext cx="2278067" cy="1746516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Date Placeholder 2">
            <a:extLst>
              <a:ext uri="{FF2B5EF4-FFF2-40B4-BE49-F238E27FC236}">
                <a16:creationId xmlns:a16="http://schemas.microsoft.com/office/drawing/2014/main" id="{F8B7E7E8-1756-D2CF-8624-58490AF263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991022" cy="365125"/>
          </a:xfrm>
        </p:spPr>
        <p:txBody>
          <a:bodyPr/>
          <a:lstStyle/>
          <a:p>
            <a:r>
              <a:rPr lang="en-US" altLang="zh-CN" dirty="0"/>
              <a:t>2025-12-18</a:t>
            </a:r>
            <a:endParaRPr lang="en-US" dirty="0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75E8D755-2661-E0AB-AFC7-D5642147F6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63688" y="6356350"/>
            <a:ext cx="5616624" cy="365125"/>
          </a:xfrm>
        </p:spPr>
        <p:txBody>
          <a:bodyPr/>
          <a:lstStyle/>
          <a:p>
            <a:r>
              <a:rPr lang="en-US" altLang="zh-CN" sz="1200" dirty="0"/>
              <a:t>International Workshop on Cosmic Ray Direct Detection and Physics </a:t>
            </a:r>
            <a:r>
              <a:rPr lang="en-US" dirty="0"/>
              <a:t>@ </a:t>
            </a:r>
            <a:r>
              <a:rPr lang="en-US" altLang="zh-CN" dirty="0"/>
              <a:t>Nanjing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91983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ACE993-F319-E54C-B70B-94F9632FD0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 Energy Imaging Calorimeter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060E53-BC48-B04D-8EB1-3B8BA63FE1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86655-0820-D942-A1D5-06ED8854F3A3}" type="slidenum">
              <a:rPr lang="en-US" smtClean="0"/>
              <a:t>22</a:t>
            </a:fld>
            <a:endParaRPr lang="en-US"/>
          </a:p>
        </p:txBody>
      </p:sp>
      <p:sp>
        <p:nvSpPr>
          <p:cNvPr id="6" name="内容占位符 2">
            <a:extLst>
              <a:ext uri="{FF2B5EF4-FFF2-40B4-BE49-F238E27FC236}">
                <a16:creationId xmlns:a16="http://schemas.microsoft.com/office/drawing/2014/main" id="{9EB9B425-B750-834B-870B-EFF6471F9BE0}"/>
              </a:ext>
            </a:extLst>
          </p:cNvPr>
          <p:cNvSpPr txBox="1">
            <a:spLocks/>
          </p:cNvSpPr>
          <p:nvPr/>
        </p:nvSpPr>
        <p:spPr>
          <a:xfrm>
            <a:off x="277378" y="4221213"/>
            <a:ext cx="4334733" cy="205541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zh-CN" altLang="en-US" sz="2200" dirty="0">
                <a:latin typeface="Microsoft YaHei UI" panose="020B0503020204020204" pitchFamily="34" charset="-122"/>
                <a:ea typeface="Microsoft YaHei UI" panose="020B0503020204020204" pitchFamily="34" charset="-122"/>
                <a:sym typeface="+mn-ea"/>
              </a:rPr>
              <a:t> </a:t>
            </a:r>
            <a:r>
              <a:rPr lang="en-US" altLang="zh-CN" sz="1800" b="1" dirty="0">
                <a:latin typeface="Microsoft YaHei UI" panose="020B0503020204020204" pitchFamily="34" charset="-122"/>
                <a:ea typeface="Microsoft YaHei UI" panose="020B0503020204020204" pitchFamily="34" charset="-122"/>
                <a:sym typeface="+mn-ea"/>
              </a:rPr>
              <a:t>3D pixels</a:t>
            </a:r>
          </a:p>
          <a:p>
            <a:pPr algn="just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altLang="zh-CN" sz="1800" b="1" dirty="0">
                <a:latin typeface="Microsoft YaHei UI" panose="020B0503020204020204" pitchFamily="34" charset="-122"/>
                <a:ea typeface="Microsoft YaHei UI" panose="020B0503020204020204" pitchFamily="34" charset="-122"/>
                <a:sym typeface="+mn-ea"/>
              </a:rPr>
              <a:t>design done</a:t>
            </a:r>
          </a:p>
          <a:p>
            <a:pPr algn="just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altLang="zh-CN" sz="1800" b="1" dirty="0">
                <a:latin typeface="Microsoft YaHei UI" panose="020B0503020204020204" pitchFamily="34" charset="-122"/>
                <a:ea typeface="Microsoft YaHei UI" panose="020B0503020204020204" pitchFamily="34" charset="-122"/>
                <a:sym typeface="+mn-ea"/>
              </a:rPr>
              <a:t>pixel: 30mm*30mm</a:t>
            </a:r>
            <a:r>
              <a:rPr lang="zh-CN" altLang="en-US" sz="1800" b="1" dirty="0">
                <a:latin typeface="Microsoft YaHei UI" panose="020B0503020204020204" pitchFamily="34" charset="-122"/>
                <a:ea typeface="Microsoft YaHei UI" panose="020B0503020204020204" pitchFamily="34" charset="-122"/>
                <a:sym typeface="+mn-ea"/>
              </a:rPr>
              <a:t>*</a:t>
            </a:r>
            <a:r>
              <a:rPr lang="en-US" altLang="zh-CN" sz="1800" b="1" dirty="0">
                <a:latin typeface="Microsoft YaHei UI" panose="020B0503020204020204" pitchFamily="34" charset="-122"/>
                <a:ea typeface="Microsoft YaHei UI" panose="020B0503020204020204" pitchFamily="34" charset="-122"/>
                <a:sym typeface="+mn-ea"/>
              </a:rPr>
              <a:t>30mm</a:t>
            </a:r>
          </a:p>
          <a:p>
            <a:pPr algn="just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altLang="zh-CN" sz="1800" b="1" dirty="0">
                <a:latin typeface="Microsoft YaHei UI" panose="020B0503020204020204" pitchFamily="34" charset="-122"/>
                <a:ea typeface="Microsoft YaHei UI" panose="020B0503020204020204" pitchFamily="34" charset="-122"/>
                <a:sym typeface="+mn-ea"/>
              </a:rPr>
              <a:t>first prototype: 4 layers, done</a:t>
            </a:r>
            <a:endParaRPr lang="zh-CN" altLang="en-US" sz="1800" b="1" dirty="0">
              <a:latin typeface="Microsoft YaHei UI" panose="020B0503020204020204" pitchFamily="34" charset="-122"/>
              <a:ea typeface="Microsoft YaHei UI" panose="020B0503020204020204" pitchFamily="34" charset="-122"/>
              <a:sym typeface="+mn-ea"/>
            </a:endParaRPr>
          </a:p>
        </p:txBody>
      </p:sp>
      <p:sp>
        <p:nvSpPr>
          <p:cNvPr id="7" name="内容占位符 2">
            <a:extLst>
              <a:ext uri="{FF2B5EF4-FFF2-40B4-BE49-F238E27FC236}">
                <a16:creationId xmlns:a16="http://schemas.microsoft.com/office/drawing/2014/main" id="{3EF49B88-5AE6-7A44-8208-0EBCF5011126}"/>
              </a:ext>
            </a:extLst>
          </p:cNvPr>
          <p:cNvSpPr txBox="1"/>
          <p:nvPr/>
        </p:nvSpPr>
        <p:spPr>
          <a:xfrm>
            <a:off x="237267" y="1767584"/>
            <a:ext cx="4381759" cy="20554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9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30000"/>
              </a:lnSpc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en-US" altLang="zh-CN" sz="2200" b="1" dirty="0">
                <a:latin typeface="Microsoft YaHei UI" panose="020B0503020204020204" pitchFamily="34" charset="-122"/>
                <a:ea typeface="Microsoft YaHei UI" panose="020B0503020204020204" pitchFamily="34" charset="-122"/>
                <a:sym typeface="+mn-ea"/>
              </a:rPr>
              <a:t>long bar</a:t>
            </a:r>
          </a:p>
          <a:p>
            <a:pPr algn="just">
              <a:lnSpc>
                <a:spcPct val="13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altLang="zh-CN" sz="1800" b="1" dirty="0">
                <a:latin typeface="Microsoft YaHei UI" panose="020B0503020204020204" pitchFamily="34" charset="-122"/>
                <a:ea typeface="Microsoft YaHei UI" panose="020B0503020204020204" pitchFamily="34" charset="-122"/>
                <a:sym typeface="+mn-ea"/>
              </a:rPr>
              <a:t>electronics: done</a:t>
            </a:r>
          </a:p>
          <a:p>
            <a:pPr algn="just">
              <a:lnSpc>
                <a:spcPct val="13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altLang="zh-CN" sz="1800" b="1" dirty="0">
                <a:latin typeface="Microsoft YaHei UI" panose="020B0503020204020204" pitchFamily="34" charset="-122"/>
                <a:ea typeface="Microsoft YaHei UI" panose="020B0503020204020204" pitchFamily="34" charset="-122"/>
                <a:sym typeface="+mn-ea"/>
              </a:rPr>
              <a:t>first prototype</a:t>
            </a:r>
            <a:r>
              <a:rPr lang="zh-CN" altLang="en-US" sz="1800" b="1" dirty="0">
                <a:latin typeface="Microsoft YaHei UI" panose="020B0503020204020204" pitchFamily="34" charset="-122"/>
                <a:ea typeface="Microsoft YaHei UI" panose="020B0503020204020204" pitchFamily="34" charset="-122"/>
                <a:sym typeface="+mn-ea"/>
              </a:rPr>
              <a:t>：</a:t>
            </a:r>
            <a:r>
              <a:rPr lang="en-US" altLang="zh-CN" sz="1800" b="1" dirty="0">
                <a:latin typeface="Microsoft YaHei UI" panose="020B0503020204020204" pitchFamily="34" charset="-122"/>
                <a:ea typeface="Microsoft YaHei UI" panose="020B0503020204020204" pitchFamily="34" charset="-122"/>
                <a:sym typeface="+mn-ea"/>
              </a:rPr>
              <a:t>5 layers, done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B7A69D69-5506-6D42-A95B-866FFE7D25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67535" y="1458186"/>
            <a:ext cx="4476465" cy="1655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003FA543-5FE8-7C41-80A1-DF60D7AE77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67535" y="3730003"/>
            <a:ext cx="4381759" cy="24651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Date Placeholder 2">
            <a:extLst>
              <a:ext uri="{FF2B5EF4-FFF2-40B4-BE49-F238E27FC236}">
                <a16:creationId xmlns:a16="http://schemas.microsoft.com/office/drawing/2014/main" id="{1A49CF9E-69FC-B147-BCE1-FDDFD69992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991022" cy="365125"/>
          </a:xfrm>
        </p:spPr>
        <p:txBody>
          <a:bodyPr/>
          <a:lstStyle/>
          <a:p>
            <a:r>
              <a:rPr lang="en-US" altLang="zh-CN" dirty="0"/>
              <a:t>2025-12-18</a:t>
            </a:r>
            <a:endParaRPr lang="en-US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A6828064-0CCC-96DF-AE9E-71F07BBA1C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63688" y="6356350"/>
            <a:ext cx="5616624" cy="365125"/>
          </a:xfrm>
        </p:spPr>
        <p:txBody>
          <a:bodyPr/>
          <a:lstStyle/>
          <a:p>
            <a:r>
              <a:rPr lang="en-US" altLang="zh-CN" sz="1200" dirty="0"/>
              <a:t>International Workshop on Cosmic Ray Direct Detection and Physics </a:t>
            </a:r>
            <a:r>
              <a:rPr lang="en-US" dirty="0"/>
              <a:t>@ </a:t>
            </a:r>
            <a:r>
              <a:rPr lang="en-US" altLang="zh-CN" dirty="0"/>
              <a:t>Nanjing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9408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46EA7F-5A27-D44D-B0BE-999331256D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Beam Test in the past two years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54CD43-8579-4B40-9C21-DF163D1C62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86655-0820-D942-A1D5-06ED8854F3A3}" type="slidenum">
              <a:rPr lang="en-US" smtClean="0"/>
              <a:t>23</a:t>
            </a:fld>
            <a:endParaRPr lang="en-US"/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033C8D1D-A5AE-D2C0-BBD3-8C65E6AF0A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1262371"/>
            <a:ext cx="3528392" cy="18157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9">
            <a:extLst>
              <a:ext uri="{FF2B5EF4-FFF2-40B4-BE49-F238E27FC236}">
                <a16:creationId xmlns:a16="http://schemas.microsoft.com/office/drawing/2014/main" id="{156ED96B-B4B9-4E6C-E11A-9B8CD5F65942}"/>
              </a:ext>
            </a:extLst>
          </p:cNvPr>
          <p:cNvSpPr txBox="1"/>
          <p:nvPr/>
        </p:nvSpPr>
        <p:spPr>
          <a:xfrm>
            <a:off x="104917" y="3140968"/>
            <a:ext cx="4417614" cy="3206006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marL="285750" indent="-285750" algn="just">
              <a:spcBef>
                <a:spcPts val="600"/>
              </a:spcBef>
              <a:buFont typeface="Wingdings" panose="05000000000000000000" pitchFamily="2" charset="2"/>
              <a:buChar char="q"/>
            </a:pPr>
            <a:r>
              <a:rPr lang="en-US" altLang="zh-CN" b="1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Beam Test at CERN</a:t>
            </a:r>
            <a:r>
              <a:rPr lang="zh-CN" altLang="en-US" b="1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：</a:t>
            </a:r>
            <a:endParaRPr lang="en-US" altLang="zh-CN" b="1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marL="562950" lvl="1" indent="-285750" algn="just">
              <a:spcBef>
                <a:spcPts val="450"/>
              </a:spcBef>
              <a:buFont typeface="Wingdings" pitchFamily="2" charset="2"/>
              <a:buChar char="Ø"/>
            </a:pPr>
            <a:r>
              <a:rPr lang="en-US" altLang="zh-CN" sz="1600" b="1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Calibri" panose="020F0502020204030204" pitchFamily="34" charset="0"/>
              </a:rPr>
              <a:t>2023:</a:t>
            </a:r>
            <a:r>
              <a:rPr lang="zh-CN" altLang="en-US" sz="1600" b="1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sz="1600" b="1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Calibri" panose="020F0502020204030204" pitchFamily="34" charset="0"/>
              </a:rPr>
              <a:t>Week37, PS-T9</a:t>
            </a:r>
            <a:r>
              <a:rPr lang="zh-CN" altLang="en-US" sz="1600" b="1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sz="1600" b="1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Calibri" panose="020F0502020204030204" pitchFamily="34" charset="0"/>
              </a:rPr>
              <a:t>(</a:t>
            </a:r>
            <a:r>
              <a:rPr lang="en-US" altLang="zh-CN" sz="1600" b="1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Calibri" panose="020F0502020204030204" pitchFamily="34" charset="0"/>
              </a:rPr>
              <a:t>e-/p</a:t>
            </a:r>
            <a:r>
              <a:rPr lang="en-US" altLang="zh-CN" sz="1600" b="1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Calibri" panose="020F0502020204030204" pitchFamily="34" charset="0"/>
              </a:rPr>
              <a:t>)</a:t>
            </a:r>
          </a:p>
          <a:p>
            <a:pPr marL="562950" lvl="1" indent="-285750" algn="just">
              <a:spcBef>
                <a:spcPts val="450"/>
              </a:spcBef>
              <a:buFont typeface="Wingdings" pitchFamily="2" charset="2"/>
              <a:buChar char="Ø"/>
            </a:pPr>
            <a:r>
              <a:rPr lang="en-US" altLang="zh-CN" sz="1600" b="1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Calibri" panose="020F0502020204030204" pitchFamily="34" charset="0"/>
              </a:rPr>
              <a:t>2023:</a:t>
            </a:r>
            <a:r>
              <a:rPr lang="zh-CN" altLang="en-US" sz="1600" b="1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sz="1600" b="1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Calibri" panose="020F0502020204030204" pitchFamily="34" charset="0"/>
              </a:rPr>
              <a:t>Week40, SPS-H8</a:t>
            </a:r>
            <a:r>
              <a:rPr lang="zh-CN" altLang="en-US" sz="1600" b="1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sz="1600" b="1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Calibri" panose="020F0502020204030204" pitchFamily="34" charset="0"/>
              </a:rPr>
              <a:t>(</a:t>
            </a:r>
            <a:r>
              <a:rPr lang="en-US" altLang="zh-CN" sz="1600" b="1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Calibri" panose="020F0502020204030204" pitchFamily="34" charset="0"/>
              </a:rPr>
              <a:t>ions</a:t>
            </a:r>
            <a:r>
              <a:rPr lang="en-US" altLang="zh-CN" sz="1600" b="1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Calibri" panose="020F0502020204030204" pitchFamily="34" charset="0"/>
              </a:rPr>
              <a:t>)</a:t>
            </a:r>
          </a:p>
          <a:p>
            <a:pPr marL="562950" lvl="1" indent="-285750" algn="just">
              <a:spcBef>
                <a:spcPts val="450"/>
              </a:spcBef>
              <a:buFont typeface="Wingdings" pitchFamily="2" charset="2"/>
              <a:buChar char="Ø"/>
            </a:pPr>
            <a:r>
              <a:rPr lang="en-US" altLang="zh-CN" sz="1600" b="1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Calibri" panose="020F0502020204030204" pitchFamily="34" charset="0"/>
              </a:rPr>
              <a:t>2024:</a:t>
            </a:r>
            <a:r>
              <a:rPr lang="zh-CN" altLang="en-US" sz="1600" b="1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sz="1600" b="1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Calibri" panose="020F0502020204030204" pitchFamily="34" charset="0"/>
              </a:rPr>
              <a:t>Week20,</a:t>
            </a:r>
            <a:r>
              <a:rPr lang="zh-CN" altLang="en-US" sz="1600" b="1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sz="1600" b="1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Calibri" panose="020F0502020204030204" pitchFamily="34" charset="0"/>
              </a:rPr>
              <a:t>SPS-H2</a:t>
            </a:r>
            <a:r>
              <a:rPr lang="zh-CN" altLang="en-US" sz="1600" b="1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sz="1600" b="1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Calibri" panose="020F0502020204030204" pitchFamily="34" charset="0"/>
              </a:rPr>
              <a:t>(</a:t>
            </a:r>
            <a:r>
              <a:rPr lang="en-US" altLang="zh-CN" sz="1600" b="1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Calibri" panose="020F0502020204030204" pitchFamily="34" charset="0"/>
              </a:rPr>
              <a:t>e-/pi-</a:t>
            </a:r>
            <a:r>
              <a:rPr lang="en-US" altLang="zh-CN" sz="1600" b="1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Calibri" panose="020F0502020204030204" pitchFamily="34" charset="0"/>
              </a:rPr>
              <a:t>)</a:t>
            </a:r>
          </a:p>
          <a:p>
            <a:pPr marL="562950" lvl="1" indent="-285750" algn="just">
              <a:spcBef>
                <a:spcPts val="450"/>
              </a:spcBef>
              <a:buFont typeface="Wingdings" pitchFamily="2" charset="2"/>
              <a:buChar char="Ø"/>
            </a:pPr>
            <a:r>
              <a:rPr lang="en-US" altLang="zh-CN" sz="1600" b="1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Calibri" panose="020F0502020204030204" pitchFamily="34" charset="0"/>
              </a:rPr>
              <a:t>2024:</a:t>
            </a:r>
            <a:r>
              <a:rPr lang="zh-CN" altLang="en-US" sz="1600" b="1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sz="1600" b="1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Calibri" panose="020F0502020204030204" pitchFamily="34" charset="0"/>
              </a:rPr>
              <a:t>Week21-22,</a:t>
            </a:r>
            <a:r>
              <a:rPr lang="zh-CN" altLang="en-US" sz="1600" b="1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sz="1600" b="1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Calibri" panose="020F0502020204030204" pitchFamily="34" charset="0"/>
              </a:rPr>
              <a:t>PS-T9</a:t>
            </a:r>
            <a:r>
              <a:rPr lang="zh-CN" altLang="en-US" sz="1600" b="1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sz="1600" b="1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Calibri" panose="020F0502020204030204" pitchFamily="34" charset="0"/>
              </a:rPr>
              <a:t>(</a:t>
            </a:r>
            <a:r>
              <a:rPr lang="en-US" altLang="zh-CN" sz="1600" b="1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Calibri" panose="020F0502020204030204" pitchFamily="34" charset="0"/>
              </a:rPr>
              <a:t>e-/p/</a:t>
            </a:r>
            <a:r>
              <a:rPr lang="en-US" altLang="zh-CN" sz="1600" b="1" dirty="0" err="1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Calibri" panose="020F0502020204030204" pitchFamily="34" charset="0"/>
              </a:rPr>
              <a:t>γ</a:t>
            </a:r>
            <a:r>
              <a:rPr lang="en-US" altLang="zh-CN" sz="1600" b="1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Calibri" panose="020F0502020204030204" pitchFamily="34" charset="0"/>
              </a:rPr>
              <a:t>)</a:t>
            </a:r>
          </a:p>
          <a:p>
            <a:pPr marL="562950" lvl="1" indent="-285750" algn="just">
              <a:spcBef>
                <a:spcPts val="450"/>
              </a:spcBef>
              <a:buFont typeface="Wingdings" pitchFamily="2" charset="2"/>
              <a:buChar char="Ø"/>
            </a:pPr>
            <a:r>
              <a:rPr lang="en-US" altLang="zh-CN" sz="1600" b="1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Calibri" panose="020F0502020204030204" pitchFamily="34" charset="0"/>
              </a:rPr>
              <a:t>2024: Week46, SPS-H4(</a:t>
            </a:r>
            <a:r>
              <a:rPr lang="en-US" altLang="zh-CN" sz="1600" b="1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Calibri" panose="020F0502020204030204" pitchFamily="34" charset="0"/>
              </a:rPr>
              <a:t>ions</a:t>
            </a:r>
            <a:r>
              <a:rPr lang="en-US" altLang="zh-CN" sz="1600" b="1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Calibri" panose="020F0502020204030204" pitchFamily="34" charset="0"/>
              </a:rPr>
              <a:t>)</a:t>
            </a:r>
          </a:p>
          <a:p>
            <a:pPr marL="285750" lvl="1" indent="-285750" algn="just">
              <a:spcBef>
                <a:spcPts val="600"/>
              </a:spcBef>
              <a:buFont typeface="Wingdings" panose="05000000000000000000" pitchFamily="2" charset="2"/>
              <a:buChar char="q"/>
            </a:pPr>
            <a:r>
              <a:rPr lang="en-US" altLang="zh-CN" b="1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status for prototype</a:t>
            </a:r>
            <a:r>
              <a:rPr lang="zh-CN" altLang="en-US" b="1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：</a:t>
            </a:r>
            <a:endParaRPr lang="en-US" altLang="zh-CN" b="1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marL="562950" lvl="1" indent="-285750" algn="just">
              <a:spcBef>
                <a:spcPts val="450"/>
              </a:spcBef>
              <a:buFont typeface="Wingdings" panose="05000000000000000000" pitchFamily="2" charset="2"/>
              <a:buChar char="Ø"/>
            </a:pPr>
            <a:r>
              <a:rPr lang="en-US" altLang="zh-CN" sz="1600" b="1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Calibri" panose="020F0502020204030204" pitchFamily="34" charset="0"/>
              </a:rPr>
              <a:t>ACD (pile + long strip)</a:t>
            </a:r>
          </a:p>
          <a:p>
            <a:pPr marL="562950" lvl="1" indent="-285750" algn="just">
              <a:spcBef>
                <a:spcPts val="450"/>
              </a:spcBef>
              <a:buFont typeface="Wingdings" panose="05000000000000000000" pitchFamily="2" charset="2"/>
              <a:buChar char="Ø"/>
            </a:pPr>
            <a:r>
              <a:rPr lang="en-US" altLang="zh-CN" sz="1600" b="1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Calibri" panose="020F0502020204030204" pitchFamily="34" charset="0"/>
              </a:rPr>
              <a:t>STED (Silicon + </a:t>
            </a:r>
            <a:r>
              <a:rPr lang="en-US" altLang="zh-CN" sz="1600" b="1" dirty="0" err="1">
                <a:latin typeface="Microsoft YaHei UI" panose="020B0503020204020204" pitchFamily="34" charset="-122"/>
                <a:ea typeface="Microsoft YaHei UI" panose="020B0503020204020204" pitchFamily="34" charset="-122"/>
                <a:cs typeface="Calibri" panose="020F0502020204030204" pitchFamily="34" charset="0"/>
              </a:rPr>
              <a:t>CsI</a:t>
            </a:r>
            <a:r>
              <a:rPr lang="en-US" altLang="zh-CN" sz="1600" b="1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Calibri" panose="020F0502020204030204" pitchFamily="34" charset="0"/>
              </a:rPr>
              <a:t>)</a:t>
            </a:r>
          </a:p>
          <a:p>
            <a:pPr marL="562950" lvl="1" indent="-285750" algn="just">
              <a:spcBef>
                <a:spcPts val="450"/>
              </a:spcBef>
              <a:buFont typeface="Wingdings" panose="05000000000000000000" pitchFamily="2" charset="2"/>
              <a:buChar char="Ø"/>
            </a:pPr>
            <a:r>
              <a:rPr lang="en-US" altLang="zh-CN" sz="1600" b="1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Calibri" panose="020F0502020204030204" pitchFamily="34" charset="0"/>
              </a:rPr>
              <a:t>HEIC (3D pixel + long bar)</a:t>
            </a:r>
          </a:p>
        </p:txBody>
      </p:sp>
      <p:pic>
        <p:nvPicPr>
          <p:cNvPr id="13" name="Picture 1" descr="http://www.kdocs.cn/api/v3/office/copy/L09sQURpejBGZHRrK3NNKzZrYmVMbjY3WlVFV0tjNW1LV0V2c3RwdEUzbjE5WXVaVXIyWlo1M2VYRXRzVGFvOW9qNE9JNTd6UlcxUUVKMGtYNENlL0FZNnJoQ1ZaSDgzZDFSOWJOc3FnVWhHaUd5V3hNTlJIQWpQVEtDK0o2bGRTbmJBb3FodWJ2NXVYMDRkSWVZVHBiTmJMYVE3cjVvU3U3cTlaMlRoWXlrYlIwM3JTdGVURmx4bWdWdXhyMkN2VXhRa0F0QlB2ZDVjMCtqUFpKQ0x4ZU5HT1NlWSt3RXNRSzRneE9BR3pCNUl5dDdBa1N1UVdCektUUTRBdEtSOGRtRzliTGZlL2FJPQ==/attach/object/21f69c85426851fe5cc7c8777a2d98ec2ef52e20?">
            <a:extLst>
              <a:ext uri="{FF2B5EF4-FFF2-40B4-BE49-F238E27FC236}">
                <a16:creationId xmlns:a16="http://schemas.microsoft.com/office/drawing/2014/main" id="{6796D37A-A2B2-622C-7DB0-E3E4EC6412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2373" y="4166595"/>
            <a:ext cx="3846691" cy="2109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图片 15" descr="图片包含 室内, 建筑, 桌子, 电脑&#10;&#10;AI 生成的内容可能不正确。">
            <a:extLst>
              <a:ext uri="{FF2B5EF4-FFF2-40B4-BE49-F238E27FC236}">
                <a16:creationId xmlns:a16="http://schemas.microsoft.com/office/drawing/2014/main" id="{353DDF15-A051-D1B9-D93E-839C9932C7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1470" y="1262371"/>
            <a:ext cx="3788499" cy="2841374"/>
          </a:xfrm>
          <a:prstGeom prst="rect">
            <a:avLst/>
          </a:prstGeom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id="{011D1EA9-5635-D7C9-DD15-0B6ECF2D9C4A}"/>
              </a:ext>
            </a:extLst>
          </p:cNvPr>
          <p:cNvSpPr txBox="1"/>
          <p:nvPr/>
        </p:nvSpPr>
        <p:spPr>
          <a:xfrm>
            <a:off x="5483893" y="1196752"/>
            <a:ext cx="1752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b="1" dirty="0">
                <a:solidFill>
                  <a:srgbClr val="FFFF00"/>
                </a:solidFill>
              </a:rPr>
              <a:t>BT@CERN-PS</a:t>
            </a:r>
            <a:endParaRPr kumimoji="1" lang="zh-CN" altLang="en-US" b="1" dirty="0">
              <a:solidFill>
                <a:srgbClr val="FFFF00"/>
              </a:solidFill>
            </a:endParaRPr>
          </a:p>
        </p:txBody>
      </p:sp>
      <p:sp>
        <p:nvSpPr>
          <p:cNvPr id="6" name="Date Placeholder 2">
            <a:extLst>
              <a:ext uri="{FF2B5EF4-FFF2-40B4-BE49-F238E27FC236}">
                <a16:creationId xmlns:a16="http://schemas.microsoft.com/office/drawing/2014/main" id="{C0439F18-5AF2-7D71-5945-DCED4A9794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991022" cy="365125"/>
          </a:xfrm>
        </p:spPr>
        <p:txBody>
          <a:bodyPr/>
          <a:lstStyle/>
          <a:p>
            <a:r>
              <a:rPr lang="en-US" altLang="zh-CN" dirty="0"/>
              <a:t>2025-12-18</a:t>
            </a:r>
            <a:endParaRPr lang="en-US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9A026113-9F88-4A4D-5EA4-4871C8B4AA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63688" y="6356350"/>
            <a:ext cx="5616624" cy="365125"/>
          </a:xfrm>
        </p:spPr>
        <p:txBody>
          <a:bodyPr/>
          <a:lstStyle/>
          <a:p>
            <a:r>
              <a:rPr lang="en-US" altLang="zh-CN" sz="1200" dirty="0"/>
              <a:t>International Workshop on Cosmic Ray Direct Detection and Physics </a:t>
            </a:r>
            <a:r>
              <a:rPr lang="en-US" dirty="0"/>
              <a:t>@ </a:t>
            </a:r>
            <a:r>
              <a:rPr lang="en-US" altLang="zh-CN" dirty="0"/>
              <a:t>Nanjing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69090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F917A49-EE67-8D5D-6B88-85D56AA7D9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Beam Test in the past two years</a:t>
            </a:r>
            <a:endParaRPr kumimoji="1" lang="zh-CN" alt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4B987435-1C5A-2A14-0A80-422E4BD40B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86655-0820-D942-A1D5-06ED8854F3A3}" type="slidenum">
              <a:rPr lang="en-US" smtClean="0"/>
              <a:t>24</a:t>
            </a:fld>
            <a:endParaRPr lang="en-US"/>
          </a:p>
        </p:txBody>
      </p:sp>
      <p:pic>
        <p:nvPicPr>
          <p:cNvPr id="7" name="Picture 5">
            <a:extLst>
              <a:ext uri="{FF2B5EF4-FFF2-40B4-BE49-F238E27FC236}">
                <a16:creationId xmlns:a16="http://schemas.microsoft.com/office/drawing/2014/main" id="{9BFD630D-FB5A-BB6F-0F20-6CA2FE199FF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907"/>
          <a:stretch/>
        </p:blipFill>
        <p:spPr>
          <a:xfrm>
            <a:off x="4294886" y="2203500"/>
            <a:ext cx="4809935" cy="2945066"/>
          </a:xfrm>
          <a:prstGeom prst="rect">
            <a:avLst/>
          </a:prstGeom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5AC101EE-AC19-CE9D-3A7B-B081E51274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17" y="1854560"/>
            <a:ext cx="4224469" cy="3168352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5B17AD07-F99B-403A-82F2-40B13B1807FA}"/>
              </a:ext>
            </a:extLst>
          </p:cNvPr>
          <p:cNvSpPr txBox="1"/>
          <p:nvPr/>
        </p:nvSpPr>
        <p:spPr>
          <a:xfrm>
            <a:off x="1201108" y="5072704"/>
            <a:ext cx="19062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dirty="0"/>
              <a:t>BT@CERN-SPS</a:t>
            </a:r>
            <a:endParaRPr kumimoji="1" lang="zh-CN" altLang="en-US" dirty="0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96D9DF22-4003-4FE4-23CA-E4AE50D6F62E}"/>
              </a:ext>
            </a:extLst>
          </p:cNvPr>
          <p:cNvSpPr txBox="1"/>
          <p:nvPr/>
        </p:nvSpPr>
        <p:spPr>
          <a:xfrm>
            <a:off x="5416098" y="5072704"/>
            <a:ext cx="26853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dirty="0"/>
              <a:t>some preliminary results</a:t>
            </a:r>
            <a:endParaRPr kumimoji="1" lang="zh-CN" altLang="en-US" dirty="0"/>
          </a:p>
        </p:txBody>
      </p:sp>
      <p:sp>
        <p:nvSpPr>
          <p:cNvPr id="10" name="Date Placeholder 2">
            <a:extLst>
              <a:ext uri="{FF2B5EF4-FFF2-40B4-BE49-F238E27FC236}">
                <a16:creationId xmlns:a16="http://schemas.microsoft.com/office/drawing/2014/main" id="{4EEEA269-97A3-DF9C-C145-91FCB21D0E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991022" cy="365125"/>
          </a:xfrm>
        </p:spPr>
        <p:txBody>
          <a:bodyPr/>
          <a:lstStyle/>
          <a:p>
            <a:r>
              <a:rPr lang="en-US" altLang="zh-CN" dirty="0"/>
              <a:t>2025-12-18</a:t>
            </a:r>
            <a:endParaRPr lang="en-US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4FDBF6D5-8B9D-3E76-0C67-10497B791C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63688" y="6356350"/>
            <a:ext cx="5616624" cy="365125"/>
          </a:xfrm>
        </p:spPr>
        <p:txBody>
          <a:bodyPr/>
          <a:lstStyle/>
          <a:p>
            <a:r>
              <a:rPr lang="en-US" altLang="zh-CN" sz="1200" dirty="0"/>
              <a:t>International Workshop on Cosmic Ray Direct Detection and Physics </a:t>
            </a:r>
            <a:r>
              <a:rPr lang="en-US" dirty="0"/>
              <a:t>@ </a:t>
            </a:r>
            <a:r>
              <a:rPr lang="en-US" altLang="zh-CN" dirty="0"/>
              <a:t>Nanjing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94205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B22FB63-94CA-92C6-888A-239B474609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Pathfinder (VLAST-P)</a:t>
            </a:r>
            <a:endParaRPr kumimoji="1" lang="zh-CN" alt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6A6EF55-73DD-7E70-F92B-F6FA334641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86655-0820-D942-A1D5-06ED8854F3A3}" type="slidenum">
              <a:rPr lang="en-US" smtClean="0"/>
              <a:t>25</a:t>
            </a:fld>
            <a:endParaRPr 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E3C2FAB2-A23E-F587-35C2-A349BEE5C2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2080" y="1262049"/>
            <a:ext cx="3851920" cy="2526991"/>
          </a:xfrm>
          <a:prstGeom prst="rect">
            <a:avLst/>
          </a:prstGeom>
        </p:spPr>
      </p:pic>
      <p:graphicFrame>
        <p:nvGraphicFramePr>
          <p:cNvPr id="9" name="表格 8">
            <a:extLst>
              <a:ext uri="{FF2B5EF4-FFF2-40B4-BE49-F238E27FC236}">
                <a16:creationId xmlns:a16="http://schemas.microsoft.com/office/drawing/2014/main" id="{19632EB9-44AF-9695-9DFF-C137554463F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5168660"/>
              </p:ext>
            </p:extLst>
          </p:nvPr>
        </p:nvGraphicFramePr>
        <p:xfrm>
          <a:off x="179512" y="1234778"/>
          <a:ext cx="4896544" cy="225850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428569">
                  <a:extLst>
                    <a:ext uri="{9D8B030D-6E8A-4147-A177-3AD203B41FA5}">
                      <a16:colId xmlns:a16="http://schemas.microsoft.com/office/drawing/2014/main" val="1055809138"/>
                    </a:ext>
                  </a:extLst>
                </a:gridCol>
                <a:gridCol w="2467975">
                  <a:extLst>
                    <a:ext uri="{9D8B030D-6E8A-4147-A177-3AD203B41FA5}">
                      <a16:colId xmlns:a16="http://schemas.microsoft.com/office/drawing/2014/main" val="199307692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altLang="zh-CN" sz="1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Specification</a:t>
                      </a:r>
                      <a:endParaRPr lang="zh-CN" sz="1400" kern="100" dirty="0"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zh-CN" sz="1400" kern="100" dirty="0"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1759176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altLang="zh-CN" sz="1400" kern="100" dirty="0"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Field of View</a:t>
                      </a:r>
                      <a:endParaRPr lang="zh-CN" sz="1400" kern="100" dirty="0"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14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±45°</a:t>
                      </a:r>
                      <a:endParaRPr lang="zh-CN" sz="1400" kern="100"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49826508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altLang="zh-CN" sz="1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Energy range</a:t>
                      </a:r>
                      <a:endParaRPr lang="zh-CN" sz="1400" kern="100" dirty="0"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14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50MeV~5GeV</a:t>
                      </a:r>
                      <a:endParaRPr lang="zh-CN" sz="1400" kern="100"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36377547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altLang="zh-CN" sz="1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Energy Resolution</a:t>
                      </a:r>
                      <a:r>
                        <a:rPr lang="zh-CN" sz="1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（</a:t>
                      </a:r>
                      <a:r>
                        <a:rPr lang="en-US" sz="1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Sigma</a:t>
                      </a:r>
                      <a:r>
                        <a:rPr lang="zh-CN" sz="1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）</a:t>
                      </a:r>
                      <a:endParaRPr lang="zh-CN" sz="1400" kern="100" dirty="0"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1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&lt;10%@(200MeV~1GeV)</a:t>
                      </a:r>
                      <a:endParaRPr lang="zh-CN" sz="1400" kern="100" dirty="0"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85497978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altLang="zh-CN" sz="1400" kern="100" dirty="0"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Acceptance</a:t>
                      </a:r>
                      <a:endParaRPr lang="zh-CN" sz="1400" kern="100" dirty="0"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1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&gt; 100cm2 Sr @100MeV</a:t>
                      </a:r>
                      <a:endParaRPr lang="zh-CN" sz="1400" kern="100" dirty="0"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49250155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altLang="zh-CN" sz="1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ACD Efficiency for </a:t>
                      </a:r>
                      <a:r>
                        <a:rPr lang="en-US" sz="1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MIPs</a:t>
                      </a:r>
                      <a:endParaRPr lang="zh-CN" sz="1400" kern="100" dirty="0"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1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&gt; 99.9%</a:t>
                      </a:r>
                      <a:endParaRPr lang="zh-CN" sz="1400" kern="100" dirty="0"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6127357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altLang="zh-CN" sz="1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Spatial resolution </a:t>
                      </a:r>
                      <a:r>
                        <a:rPr lang="en-US" sz="1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(Sigma)</a:t>
                      </a:r>
                      <a:endParaRPr lang="zh-CN" sz="1400" kern="100" dirty="0"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1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&lt;50um</a:t>
                      </a:r>
                      <a:endParaRPr lang="zh-CN" sz="1400" kern="100" dirty="0"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9803133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altLang="zh-CN" sz="1400" kern="100" dirty="0"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Mass</a:t>
                      </a:r>
                      <a:endParaRPr lang="zh-CN" sz="1400" kern="100" dirty="0"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1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~178Kg</a:t>
                      </a:r>
                      <a:endParaRPr lang="zh-CN" sz="1400" kern="100" dirty="0"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657508707"/>
                  </a:ext>
                </a:extLst>
              </a:tr>
            </a:tbl>
          </a:graphicData>
        </a:graphic>
      </p:graphicFrame>
      <p:pic>
        <p:nvPicPr>
          <p:cNvPr id="12" name="图片 11">
            <a:extLst>
              <a:ext uri="{FF2B5EF4-FFF2-40B4-BE49-F238E27FC236}">
                <a16:creationId xmlns:a16="http://schemas.microsoft.com/office/drawing/2014/main" id="{B1FC9509-EBB6-A128-0C8A-B4F15572F3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8095" y="3748315"/>
            <a:ext cx="3378026" cy="2973160"/>
          </a:xfrm>
          <a:prstGeom prst="rect">
            <a:avLst/>
          </a:prstGeom>
        </p:spPr>
      </p:pic>
      <p:sp>
        <p:nvSpPr>
          <p:cNvPr id="13" name="TextBox 9">
            <a:extLst>
              <a:ext uri="{FF2B5EF4-FFF2-40B4-BE49-F238E27FC236}">
                <a16:creationId xmlns:a16="http://schemas.microsoft.com/office/drawing/2014/main" id="{7B90936C-A43C-6284-33FA-FAA0EC0BE597}"/>
              </a:ext>
            </a:extLst>
          </p:cNvPr>
          <p:cNvSpPr txBox="1"/>
          <p:nvPr/>
        </p:nvSpPr>
        <p:spPr>
          <a:xfrm>
            <a:off x="107504" y="3493286"/>
            <a:ext cx="5482712" cy="2952090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marL="285750" indent="-285750" algn="just">
              <a:spcBef>
                <a:spcPts val="600"/>
              </a:spcBef>
              <a:buFont typeface="Wingdings" panose="05000000000000000000" pitchFamily="2" charset="2"/>
              <a:buChar char="q"/>
            </a:pPr>
            <a:r>
              <a:rPr lang="en-US" altLang="zh-CN" sz="1600" b="1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Technical purpose</a:t>
            </a:r>
            <a:r>
              <a:rPr lang="zh-CN" altLang="en-US" sz="1600" b="1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：</a:t>
            </a:r>
            <a:endParaRPr lang="en-US" altLang="zh-CN" sz="1600" b="1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marL="562950" lvl="1" indent="-285750" algn="just">
              <a:spcBef>
                <a:spcPts val="450"/>
              </a:spcBef>
              <a:buFont typeface="Wingdings" pitchFamily="2" charset="2"/>
              <a:buChar char="Ø"/>
            </a:pPr>
            <a:r>
              <a:rPr lang="en-US" altLang="zh-CN" sz="1600" b="1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Calibri" panose="020F0502020204030204" pitchFamily="34" charset="0"/>
              </a:rPr>
              <a:t>ACD detector developed by IMP</a:t>
            </a:r>
          </a:p>
          <a:p>
            <a:pPr marL="562950" lvl="1" indent="-285750" algn="just">
              <a:spcBef>
                <a:spcPts val="450"/>
              </a:spcBef>
              <a:buFont typeface="Wingdings" pitchFamily="2" charset="2"/>
              <a:buChar char="Ø"/>
            </a:pPr>
            <a:r>
              <a:rPr lang="en-US" altLang="zh-CN" sz="1600" b="1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Calibri" panose="020F0502020204030204" pitchFamily="34" charset="0"/>
              </a:rPr>
              <a:t>Silicon-strip detector developed by PMO</a:t>
            </a:r>
          </a:p>
          <a:p>
            <a:pPr marL="562950" lvl="1" indent="-285750" algn="just">
              <a:spcBef>
                <a:spcPts val="450"/>
              </a:spcBef>
              <a:buFont typeface="Wingdings" pitchFamily="2" charset="2"/>
              <a:buChar char="Ø"/>
            </a:pPr>
            <a:r>
              <a:rPr lang="en-US" altLang="zh-CN" sz="1600" b="1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Calibri" panose="020F0502020204030204" pitchFamily="34" charset="0"/>
              </a:rPr>
              <a:t>ECAL developed by USTC</a:t>
            </a:r>
          </a:p>
          <a:p>
            <a:pPr marL="285750" indent="-285750" algn="just">
              <a:spcBef>
                <a:spcPts val="600"/>
              </a:spcBef>
              <a:buFont typeface="Wingdings" panose="05000000000000000000" pitchFamily="2" charset="2"/>
              <a:buChar char="q"/>
            </a:pPr>
            <a:r>
              <a:rPr lang="en-US" altLang="zh-CN" sz="1600" b="1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Scientific purpose:</a:t>
            </a:r>
            <a:endParaRPr lang="en-US" altLang="zh-CN" sz="1600" b="1" dirty="0">
              <a:latin typeface="Microsoft YaHei UI" panose="020B0503020204020204" pitchFamily="34" charset="-122"/>
              <a:ea typeface="Microsoft YaHei UI" panose="020B0503020204020204" pitchFamily="34" charset="-122"/>
              <a:cs typeface="Calibri" panose="020F0502020204030204" pitchFamily="34" charset="0"/>
            </a:endParaRPr>
          </a:p>
          <a:p>
            <a:pPr marL="562950" lvl="1" indent="-285750" algn="just">
              <a:spcBef>
                <a:spcPts val="450"/>
              </a:spcBef>
              <a:buFont typeface="Wingdings" pitchFamily="2" charset="2"/>
              <a:buChar char="Ø"/>
            </a:pPr>
            <a:r>
              <a:rPr lang="en-US" altLang="zh-CN" sz="1600" b="1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Calibri" panose="020F0502020204030204" pitchFamily="34" charset="0"/>
              </a:rPr>
              <a:t>Observing high-energy radiation processes during solar flares, studying the radiation mechanisms of solar flares</a:t>
            </a:r>
          </a:p>
          <a:p>
            <a:pPr marL="562950" lvl="1" indent="-285750" algn="just">
              <a:spcBef>
                <a:spcPts val="450"/>
              </a:spcBef>
              <a:buFont typeface="Wingdings" pitchFamily="2" charset="2"/>
              <a:buChar char="Ø"/>
            </a:pPr>
            <a:r>
              <a:rPr lang="en-US" altLang="zh-CN" sz="1600" b="1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Calibri" panose="020F0502020204030204" pitchFamily="34" charset="0"/>
              </a:rPr>
              <a:t>Observing other high-energy gamma-ray bursts beyond the Sun</a:t>
            </a:r>
          </a:p>
        </p:txBody>
      </p:sp>
      <p:sp>
        <p:nvSpPr>
          <p:cNvPr id="16" name="Date Placeholder 2">
            <a:extLst>
              <a:ext uri="{FF2B5EF4-FFF2-40B4-BE49-F238E27FC236}">
                <a16:creationId xmlns:a16="http://schemas.microsoft.com/office/drawing/2014/main" id="{42A5BBA1-C975-38E8-D165-92E991A7C7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991022" cy="365125"/>
          </a:xfrm>
        </p:spPr>
        <p:txBody>
          <a:bodyPr/>
          <a:lstStyle/>
          <a:p>
            <a:r>
              <a:rPr lang="en-US" altLang="zh-CN" dirty="0"/>
              <a:t>2025-12-18</a:t>
            </a:r>
            <a:endParaRPr lang="en-US" dirty="0"/>
          </a:p>
        </p:txBody>
      </p: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D72154C1-9EA3-7DB1-F6D7-139DED97FC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63688" y="6356350"/>
            <a:ext cx="5616624" cy="365125"/>
          </a:xfrm>
        </p:spPr>
        <p:txBody>
          <a:bodyPr/>
          <a:lstStyle/>
          <a:p>
            <a:r>
              <a:rPr lang="en-US" altLang="zh-CN" sz="1200" dirty="0"/>
              <a:t>International Workshop on Cosmic Ray Direct Detection and Physics </a:t>
            </a:r>
            <a:r>
              <a:rPr lang="en-US" dirty="0"/>
              <a:t>@ </a:t>
            </a:r>
            <a:r>
              <a:rPr lang="en-US" altLang="zh-CN" dirty="0"/>
              <a:t>Nanjing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851788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B22FB63-94CA-92C6-888A-239B474609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Pathfinder (VLAST-P)</a:t>
            </a:r>
            <a:endParaRPr kumimoji="1" lang="zh-CN" alt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6A6EF55-73DD-7E70-F92B-F6FA334641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86655-0820-D942-A1D5-06ED8854F3A3}" type="slidenum">
              <a:rPr lang="en-US" smtClean="0"/>
              <a:t>26</a:t>
            </a:fld>
            <a:endParaRPr lang="en-US"/>
          </a:p>
        </p:txBody>
      </p:sp>
      <p:pic>
        <p:nvPicPr>
          <p:cNvPr id="4" name="图片 3" descr="人们在看台上的人在厨房里&#10;&#10;AI 生成的内容可能不正确。">
            <a:extLst>
              <a:ext uri="{FF2B5EF4-FFF2-40B4-BE49-F238E27FC236}">
                <a16:creationId xmlns:a16="http://schemas.microsoft.com/office/drawing/2014/main" id="{E6D4B38D-3CFF-74B0-3B5F-4412A4C7051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8107" r="50000"/>
          <a:stretch/>
        </p:blipFill>
        <p:spPr>
          <a:xfrm>
            <a:off x="416498" y="3487001"/>
            <a:ext cx="2267353" cy="2475747"/>
          </a:xfrm>
          <a:prstGeom prst="rect">
            <a:avLst/>
          </a:prstGeom>
        </p:spPr>
      </p:pic>
      <p:pic>
        <p:nvPicPr>
          <p:cNvPr id="7" name="图片 6" descr="图片包含 室内, 桌子&#10;&#10;AI 生成的内容可能不正确。">
            <a:extLst>
              <a:ext uri="{FF2B5EF4-FFF2-40B4-BE49-F238E27FC236}">
                <a16:creationId xmlns:a16="http://schemas.microsoft.com/office/drawing/2014/main" id="{FB43AC7D-9BDE-1F0C-4CF8-61563CC833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692" y="1304348"/>
            <a:ext cx="2483768" cy="1862098"/>
          </a:xfrm>
          <a:prstGeom prst="rect">
            <a:avLst/>
          </a:prstGeom>
        </p:spPr>
      </p:pic>
      <p:pic>
        <p:nvPicPr>
          <p:cNvPr id="9" name="图片 8" descr="图片包含 游戏机, 桌子&#10;&#10;AI 生成的内容可能不正确。">
            <a:extLst>
              <a:ext uri="{FF2B5EF4-FFF2-40B4-BE49-F238E27FC236}">
                <a16:creationId xmlns:a16="http://schemas.microsoft.com/office/drawing/2014/main" id="{AC53615D-7D22-718F-F897-677ED48D13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5140" y="1336372"/>
            <a:ext cx="2471560" cy="1852946"/>
          </a:xfrm>
          <a:prstGeom prst="rect">
            <a:avLst/>
          </a:prstGeom>
        </p:spPr>
      </p:pic>
      <p:pic>
        <p:nvPicPr>
          <p:cNvPr id="11" name="图片 10" descr="桌子上放满了不同类型的电子产品&#10;&#10;AI 生成的内容可能不正确。">
            <a:extLst>
              <a:ext uri="{FF2B5EF4-FFF2-40B4-BE49-F238E27FC236}">
                <a16:creationId xmlns:a16="http://schemas.microsoft.com/office/drawing/2014/main" id="{8CFD85B4-726A-D3B1-8996-683224610C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64010" y="1277651"/>
            <a:ext cx="2554988" cy="1915492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4434B152-5F98-C344-9491-30DBD4A57B1F}"/>
              </a:ext>
            </a:extLst>
          </p:cNvPr>
          <p:cNvSpPr txBox="1"/>
          <p:nvPr/>
        </p:nvSpPr>
        <p:spPr>
          <a:xfrm>
            <a:off x="1196033" y="3174753"/>
            <a:ext cx="671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dirty="0"/>
              <a:t>ACD</a:t>
            </a:r>
            <a:endParaRPr kumimoji="1" lang="zh-CN" altLang="en-US" dirty="0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0BB60426-C937-7BE3-E5AD-A09DFABADC08}"/>
              </a:ext>
            </a:extLst>
          </p:cNvPr>
          <p:cNvSpPr txBox="1"/>
          <p:nvPr/>
        </p:nvSpPr>
        <p:spPr>
          <a:xfrm>
            <a:off x="7160572" y="3203684"/>
            <a:ext cx="787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dirty="0"/>
              <a:t>ECAL</a:t>
            </a:r>
            <a:endParaRPr kumimoji="1" lang="zh-CN" altLang="en-US" dirty="0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D5522E93-28B7-EBA4-62A1-325336B42381}"/>
              </a:ext>
            </a:extLst>
          </p:cNvPr>
          <p:cNvSpPr txBox="1"/>
          <p:nvPr/>
        </p:nvSpPr>
        <p:spPr>
          <a:xfrm>
            <a:off x="3995936" y="3189318"/>
            <a:ext cx="9583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dirty="0"/>
              <a:t>Tracker</a:t>
            </a:r>
            <a:endParaRPr kumimoji="1" lang="zh-CN" altLang="en-US" dirty="0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2D9F43CE-A97D-29A0-A8BA-3D780F51744C}"/>
              </a:ext>
            </a:extLst>
          </p:cNvPr>
          <p:cNvSpPr txBox="1"/>
          <p:nvPr/>
        </p:nvSpPr>
        <p:spPr>
          <a:xfrm>
            <a:off x="977992" y="6021821"/>
            <a:ext cx="1108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dirty="0"/>
              <a:t>VLAST-p</a:t>
            </a:r>
            <a:endParaRPr kumimoji="1" lang="zh-CN" altLang="en-US" dirty="0"/>
          </a:p>
        </p:txBody>
      </p:sp>
      <p:sp>
        <p:nvSpPr>
          <p:cNvPr id="16" name="TextBox 9">
            <a:extLst>
              <a:ext uri="{FF2B5EF4-FFF2-40B4-BE49-F238E27FC236}">
                <a16:creationId xmlns:a16="http://schemas.microsoft.com/office/drawing/2014/main" id="{E72EBEA8-1160-6931-3446-D5BAAB2D1847}"/>
              </a:ext>
            </a:extLst>
          </p:cNvPr>
          <p:cNvSpPr txBox="1"/>
          <p:nvPr/>
        </p:nvSpPr>
        <p:spPr>
          <a:xfrm>
            <a:off x="3136514" y="3824933"/>
            <a:ext cx="5378836" cy="2210862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marL="285750" indent="-285750" algn="just">
              <a:spcBef>
                <a:spcPts val="600"/>
              </a:spcBef>
              <a:buFont typeface="Wingdings" panose="05000000000000000000" pitchFamily="2" charset="2"/>
              <a:buChar char="q"/>
            </a:pPr>
            <a:r>
              <a:rPr lang="en-US" altLang="zh-CN" b="1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Electronics Model</a:t>
            </a:r>
            <a:r>
              <a:rPr lang="zh-CN" altLang="en-US" b="1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：</a:t>
            </a:r>
            <a:endParaRPr lang="en-US" altLang="zh-CN" b="1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marL="562950" lvl="1" indent="-285750" algn="just">
              <a:spcBef>
                <a:spcPts val="450"/>
              </a:spcBef>
              <a:buFont typeface="Wingdings" pitchFamily="2" charset="2"/>
              <a:buChar char="Ø"/>
            </a:pPr>
            <a:r>
              <a:rPr lang="en-US" altLang="zh-CN" sz="1600" b="1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Calibri" panose="020F0502020204030204" pitchFamily="34" charset="0"/>
              </a:rPr>
              <a:t>Assembled in May</a:t>
            </a:r>
          </a:p>
          <a:p>
            <a:pPr marL="562950" lvl="1" indent="-285750" algn="just">
              <a:spcBef>
                <a:spcPts val="450"/>
              </a:spcBef>
              <a:buFont typeface="Wingdings" pitchFamily="2" charset="2"/>
              <a:buChar char="Ø"/>
            </a:pPr>
            <a:r>
              <a:rPr lang="en-US" altLang="zh-CN" sz="1600" b="1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Calibri" panose="020F0502020204030204" pitchFamily="34" charset="0"/>
              </a:rPr>
              <a:t>Thermal cycle test, mechanics test and thermal vacuum test by June</a:t>
            </a:r>
          </a:p>
          <a:p>
            <a:pPr marL="285750" lvl="1" indent="-285750" algn="just">
              <a:spcBef>
                <a:spcPts val="600"/>
              </a:spcBef>
              <a:buFont typeface="Wingdings" panose="05000000000000000000" pitchFamily="2" charset="2"/>
              <a:buChar char="q"/>
            </a:pPr>
            <a:r>
              <a:rPr lang="en-US" altLang="zh-CN" b="1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Flight Model</a:t>
            </a:r>
            <a:r>
              <a:rPr lang="zh-CN" altLang="en-US" b="1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：</a:t>
            </a:r>
            <a:endParaRPr lang="en-US" altLang="zh-CN" b="1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marL="562950" lvl="1" indent="-285750" algn="just">
              <a:spcBef>
                <a:spcPts val="450"/>
              </a:spcBef>
              <a:buFont typeface="Wingdings" panose="05000000000000000000" pitchFamily="2" charset="2"/>
              <a:buChar char="Ø"/>
            </a:pPr>
            <a:r>
              <a:rPr lang="en-US" altLang="zh-CN" sz="1600" b="1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Calibri" panose="020F0502020204030204" pitchFamily="34" charset="0"/>
              </a:rPr>
              <a:t>Will finish assembly by the end of next Feb. </a:t>
            </a:r>
          </a:p>
          <a:p>
            <a:pPr marL="562950" lvl="1" indent="-285750" algn="just">
              <a:spcBef>
                <a:spcPts val="450"/>
              </a:spcBef>
              <a:buFont typeface="Wingdings" panose="05000000000000000000" pitchFamily="2" charset="2"/>
              <a:buChar char="Ø"/>
            </a:pPr>
            <a:r>
              <a:rPr lang="en-US" altLang="zh-CN" sz="1600" b="1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Calibri" panose="020F0502020204030204" pitchFamily="34" charset="0"/>
              </a:rPr>
              <a:t>Plan to be launched by the end of 2026</a:t>
            </a:r>
          </a:p>
        </p:txBody>
      </p:sp>
      <p:sp>
        <p:nvSpPr>
          <p:cNvPr id="17" name="Date Placeholder 2">
            <a:extLst>
              <a:ext uri="{FF2B5EF4-FFF2-40B4-BE49-F238E27FC236}">
                <a16:creationId xmlns:a16="http://schemas.microsoft.com/office/drawing/2014/main" id="{31CC7F28-584E-3EF4-B021-4686A1BE51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991022" cy="365125"/>
          </a:xfrm>
        </p:spPr>
        <p:txBody>
          <a:bodyPr/>
          <a:lstStyle/>
          <a:p>
            <a:r>
              <a:rPr lang="en-US" altLang="zh-CN" dirty="0"/>
              <a:t>2025-12-18</a:t>
            </a:r>
            <a:endParaRPr lang="en-US" dirty="0"/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8376628F-4EE1-1887-6D61-4C138D8D7A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63688" y="6356350"/>
            <a:ext cx="5616624" cy="365125"/>
          </a:xfrm>
        </p:spPr>
        <p:txBody>
          <a:bodyPr/>
          <a:lstStyle/>
          <a:p>
            <a:r>
              <a:rPr lang="en-US" altLang="zh-CN" sz="1200" dirty="0"/>
              <a:t>International Workshop on Cosmic Ray Direct Detection and Physics </a:t>
            </a:r>
            <a:r>
              <a:rPr lang="en-US" dirty="0"/>
              <a:t>@ </a:t>
            </a:r>
            <a:r>
              <a:rPr lang="en-US" altLang="zh-CN" dirty="0"/>
              <a:t>Nanjing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509776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4FEFB7-1C10-B145-9F0B-DECE89CF77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Summary/Overview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48B725-6E49-434D-8DA2-C43BCAA0C4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86655-0820-D942-A1D5-06ED8854F3A3}" type="slidenum">
              <a:rPr lang="en-US" smtClean="0"/>
              <a:t>27</a:t>
            </a:fld>
            <a:endParaRPr lang="en-US"/>
          </a:p>
        </p:txBody>
      </p:sp>
      <p:pic>
        <p:nvPicPr>
          <p:cNvPr id="6" name="Picture 17" descr="5">
            <a:extLst>
              <a:ext uri="{FF2B5EF4-FFF2-40B4-BE49-F238E27FC236}">
                <a16:creationId xmlns:a16="http://schemas.microsoft.com/office/drawing/2014/main" id="{4AF56D5D-3AA0-A54F-84C6-6773FA7303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388" y="1016000"/>
            <a:ext cx="8712200" cy="10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矩形 9">
            <a:extLst>
              <a:ext uri="{FF2B5EF4-FFF2-40B4-BE49-F238E27FC236}">
                <a16:creationId xmlns:a16="http://schemas.microsoft.com/office/drawing/2014/main" id="{46F0D75A-986F-764A-B965-317610F3DAFC}"/>
              </a:ext>
            </a:extLst>
          </p:cNvPr>
          <p:cNvSpPr/>
          <p:nvPr/>
        </p:nvSpPr>
        <p:spPr>
          <a:xfrm>
            <a:off x="155564" y="1227996"/>
            <a:ext cx="3816424" cy="1697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algn="just">
              <a:lnSpc>
                <a:spcPct val="110000"/>
              </a:lnSpc>
              <a:buFont typeface="Wingdings" pitchFamily="2" charset="2"/>
              <a:buChar char="v"/>
              <a:defRPr/>
            </a:pPr>
            <a:r>
              <a:rPr lang="en-US" altLang="zh-CN" sz="1600" dirty="0">
                <a:solidFill>
                  <a:srgbClr val="0432FF"/>
                </a:solidFill>
                <a:latin typeface="Times New Roman" panose="02020503050405090304" pitchFamily="18" charset="0"/>
                <a:ea typeface="黑体" panose="02010609060101010101" pitchFamily="49" charset="-122"/>
                <a:cs typeface="Times New Roman" panose="02020503050405090304" pitchFamily="18" charset="0"/>
                <a:sym typeface="+mn-ea"/>
              </a:rPr>
              <a:t>A flagship for space-based gamma-ray detection</a:t>
            </a:r>
            <a:r>
              <a:rPr lang="zh-CN" altLang="en-US" sz="1600" dirty="0">
                <a:solidFill>
                  <a:srgbClr val="0432FF"/>
                </a:solidFill>
                <a:latin typeface="Times New Roman" panose="02020503050405090304" pitchFamily="18" charset="0"/>
                <a:ea typeface="黑体" panose="02010609060101010101" pitchFamily="49" charset="-122"/>
                <a:cs typeface="Times New Roman" panose="02020503050405090304" pitchFamily="18" charset="0"/>
                <a:sym typeface="+mn-ea"/>
              </a:rPr>
              <a:t>：</a:t>
            </a:r>
            <a:r>
              <a:rPr lang="en-US" altLang="zh-CN" sz="1600" dirty="0">
                <a:solidFill>
                  <a:srgbClr val="0432FF"/>
                </a:solidFill>
                <a:latin typeface="Times New Roman" panose="02020503050405090304" pitchFamily="18" charset="0"/>
                <a:ea typeface="黑体" panose="02010609060101010101" pitchFamily="49" charset="-122"/>
                <a:cs typeface="Times New Roman" panose="02020503050405090304" pitchFamily="18" charset="0"/>
                <a:sym typeface="+mn-ea"/>
              </a:rPr>
              <a:t>Very Large Area gamma-ray Space Telescope</a:t>
            </a:r>
            <a:r>
              <a:rPr lang="zh-CN" altLang="en-US" sz="1600" dirty="0">
                <a:solidFill>
                  <a:srgbClr val="0432FF"/>
                </a:solidFill>
                <a:latin typeface="Times New Roman" panose="02020503050405090304" pitchFamily="18" charset="0"/>
                <a:ea typeface="黑体" panose="02010609060101010101" pitchFamily="49" charset="-122"/>
                <a:cs typeface="Times New Roman" panose="02020503050405090304" pitchFamily="18" charset="0"/>
                <a:sym typeface="+mn-ea"/>
              </a:rPr>
              <a:t>（</a:t>
            </a:r>
            <a:r>
              <a:rPr lang="en-US" altLang="zh-CN" sz="1600" dirty="0">
                <a:solidFill>
                  <a:srgbClr val="0432FF"/>
                </a:solidFill>
                <a:latin typeface="Times New Roman" panose="02020503050405090304" pitchFamily="18" charset="0"/>
                <a:ea typeface="黑体" panose="02010609060101010101" pitchFamily="49" charset="-122"/>
                <a:cs typeface="Times New Roman" panose="02020503050405090304" pitchFamily="18" charset="0"/>
                <a:sym typeface="+mn-ea"/>
              </a:rPr>
              <a:t>VLAST</a:t>
            </a:r>
            <a:r>
              <a:rPr lang="zh-CN" altLang="en-US" sz="1600" dirty="0">
                <a:solidFill>
                  <a:srgbClr val="0432FF"/>
                </a:solidFill>
                <a:latin typeface="Times New Roman" panose="02020503050405090304" pitchFamily="18" charset="0"/>
                <a:ea typeface="黑体" panose="02010609060101010101" pitchFamily="49" charset="-122"/>
                <a:cs typeface="Times New Roman" panose="02020503050405090304" pitchFamily="18" charset="0"/>
                <a:sym typeface="+mn-ea"/>
              </a:rPr>
              <a:t>）</a:t>
            </a:r>
            <a:endParaRPr lang="en-US" altLang="zh-CN" sz="1600" noProof="0" dirty="0">
              <a:ln>
                <a:noFill/>
              </a:ln>
              <a:solidFill>
                <a:srgbClr val="0432FF"/>
              </a:solidFill>
              <a:effectLst/>
              <a:uLnTx/>
              <a:uFillTx/>
              <a:latin typeface="Times New Roman" panose="02020503050405090304" pitchFamily="18" charset="0"/>
              <a:ea typeface="黑体" panose="02010609060101010101" pitchFamily="49" charset="-122"/>
              <a:cs typeface="Times New Roman" panose="02020503050405090304" pitchFamily="18" charset="0"/>
              <a:sym typeface="+mn-ea"/>
            </a:endParaRPr>
          </a:p>
          <a:p>
            <a:pPr marL="285750" lvl="0" indent="-285750" algn="just">
              <a:lnSpc>
                <a:spcPct val="110000"/>
              </a:lnSpc>
              <a:buFont typeface="Wingdings" pitchFamily="2" charset="2"/>
              <a:buChar char="v"/>
              <a:defRPr/>
            </a:pPr>
            <a:r>
              <a:rPr lang="en-US" altLang="zh-CN" sz="1600" dirty="0">
                <a:solidFill>
                  <a:schemeClr val="tx1"/>
                </a:solidFill>
                <a:latin typeface="Times New Roman" panose="02020503050405090304" pitchFamily="18" charset="0"/>
                <a:ea typeface="黑体" panose="02010609060101010101" pitchFamily="49" charset="-122"/>
                <a:cs typeface="Times New Roman" panose="02020503050405090304" pitchFamily="18" charset="0"/>
                <a:sym typeface="+mn-ea"/>
              </a:rPr>
              <a:t>Leading the researches on gamma-ray-based dark matter indirect detection and time-domain astronomy</a:t>
            </a:r>
            <a:endParaRPr lang="en-US" altLang="zh-CN" sz="160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503050405090304" pitchFamily="18" charset="0"/>
              <a:ea typeface="黑体" panose="02010609060101010101" pitchFamily="49" charset="-122"/>
              <a:cs typeface="Times New Roman" panose="02020503050405090304" pitchFamily="18" charset="0"/>
              <a:sym typeface="+mn-ea"/>
            </a:endParaRPr>
          </a:p>
        </p:txBody>
      </p:sp>
      <p:sp>
        <p:nvSpPr>
          <p:cNvPr id="9" name="矩形 2">
            <a:extLst>
              <a:ext uri="{FF2B5EF4-FFF2-40B4-BE49-F238E27FC236}">
                <a16:creationId xmlns:a16="http://schemas.microsoft.com/office/drawing/2014/main" id="{162CEDEF-7229-774E-BF3A-40B56446A6F2}"/>
              </a:ext>
            </a:extLst>
          </p:cNvPr>
          <p:cNvSpPr/>
          <p:nvPr/>
        </p:nvSpPr>
        <p:spPr>
          <a:xfrm>
            <a:off x="179388" y="2922433"/>
            <a:ext cx="3882470" cy="35309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en-US" altLang="zh-CN" dirty="0">
                <a:solidFill>
                  <a:srgbClr val="FF0000"/>
                </a:solidFill>
                <a:latin typeface="Times New Roman" panose="02020503050405090304" pitchFamily="18" charset="0"/>
                <a:ea typeface="黑体" panose="02010609060101010101" pitchFamily="49" charset="-122"/>
                <a:cs typeface="Times New Roman" panose="02020503050405090304" pitchFamily="18" charset="0"/>
              </a:rPr>
              <a:t>Scientific objectives</a:t>
            </a:r>
            <a:r>
              <a:rPr lang="zh-CN" altLang="en-US" dirty="0">
                <a:solidFill>
                  <a:srgbClr val="FF0000"/>
                </a:solidFill>
                <a:latin typeface="Times New Roman" panose="02020503050405090304" pitchFamily="18" charset="0"/>
                <a:ea typeface="黑体" panose="02010609060101010101" pitchFamily="49" charset="-122"/>
                <a:cs typeface="Times New Roman" panose="02020503050405090304" pitchFamily="18" charset="0"/>
              </a:rPr>
              <a:t>：</a:t>
            </a:r>
            <a:endParaRPr lang="en-US" altLang="zh-CN" dirty="0">
              <a:solidFill>
                <a:srgbClr val="FF0000"/>
              </a:solidFill>
              <a:latin typeface="Times New Roman" panose="02020503050405090304" pitchFamily="18" charset="0"/>
              <a:ea typeface="黑体" panose="02010609060101010101" pitchFamily="49" charset="-122"/>
              <a:cs typeface="Times New Roman" panose="02020503050405090304" pitchFamily="18" charset="0"/>
            </a:endParaRPr>
          </a:p>
          <a:p>
            <a:pPr marL="285750" indent="-285750" algn="just">
              <a:lnSpc>
                <a:spcPct val="110000"/>
              </a:lnSpc>
              <a:buFont typeface="Wingdings" pitchFamily="2" charset="2"/>
              <a:buChar char="Ø"/>
            </a:pPr>
            <a:r>
              <a:rPr lang="en-US" altLang="zh-CN" sz="1400" dirty="0">
                <a:solidFill>
                  <a:srgbClr val="0432FF"/>
                </a:solidFill>
                <a:latin typeface="Times New Roman" panose="02020503050405090304" pitchFamily="18" charset="0"/>
                <a:ea typeface="黑体" panose="02010609060101010101" pitchFamily="49" charset="-122"/>
                <a:cs typeface="Times New Roman" panose="02020503050405090304" pitchFamily="18" charset="0"/>
              </a:rPr>
              <a:t>Indirect detection of dark matter (DM) particles</a:t>
            </a:r>
          </a:p>
          <a:p>
            <a:pPr marL="433388" lvl="1" indent="-166688" algn="just">
              <a:lnSpc>
                <a:spcPct val="110000"/>
              </a:lnSpc>
            </a:pPr>
            <a:r>
              <a:rPr lang="en-US" altLang="zh-CN" sz="1200" dirty="0">
                <a:solidFill>
                  <a:schemeClr val="tx1"/>
                </a:solidFill>
                <a:latin typeface="Times New Roman" panose="02020503050405090304" pitchFamily="18" charset="0"/>
                <a:ea typeface="黑体" panose="02010609060101010101" pitchFamily="49" charset="-122"/>
                <a:cs typeface="Times New Roman" panose="02020503050405090304" pitchFamily="18" charset="0"/>
              </a:rPr>
              <a:t>1) GeV emission by DM annihilation/decay from regions like dwarf spheroidal galaxies</a:t>
            </a:r>
          </a:p>
          <a:p>
            <a:pPr marL="433388" lvl="1" indent="-166688" algn="just">
              <a:lnSpc>
                <a:spcPct val="110000"/>
              </a:lnSpc>
            </a:pPr>
            <a:r>
              <a:rPr lang="en-US" altLang="zh-CN" sz="1200" dirty="0">
                <a:solidFill>
                  <a:schemeClr val="tx1"/>
                </a:solidFill>
                <a:latin typeface="Times New Roman" panose="02020503050405090304" pitchFamily="18" charset="0"/>
                <a:ea typeface="黑体" panose="02010609060101010101" pitchFamily="49" charset="-122"/>
                <a:cs typeface="Times New Roman" panose="02020503050405090304" pitchFamily="18" charset="0"/>
              </a:rPr>
              <a:t>2) Line-like structure by DM annihilation/decay</a:t>
            </a:r>
          </a:p>
          <a:p>
            <a:pPr marL="433388" lvl="1" indent="-166688" algn="just">
              <a:lnSpc>
                <a:spcPct val="110000"/>
              </a:lnSpc>
            </a:pPr>
            <a:r>
              <a:rPr lang="en-US" altLang="zh-CN" sz="1200" dirty="0">
                <a:solidFill>
                  <a:schemeClr val="tx1"/>
                </a:solidFill>
                <a:latin typeface="Times New Roman" panose="02020503050405090304" pitchFamily="18" charset="0"/>
                <a:ea typeface="黑体" panose="02010609060101010101" pitchFamily="49" charset="-122"/>
                <a:cs typeface="Times New Roman" panose="02020503050405090304" pitchFamily="18" charset="0"/>
              </a:rPr>
              <a:t>3) Axions or axion-like particles</a:t>
            </a:r>
          </a:p>
          <a:p>
            <a:pPr marL="433388" lvl="1" indent="-166688" algn="just">
              <a:lnSpc>
                <a:spcPct val="110000"/>
              </a:lnSpc>
            </a:pPr>
            <a:r>
              <a:rPr lang="en-US" altLang="zh-CN" sz="1200" dirty="0">
                <a:solidFill>
                  <a:schemeClr val="tx1"/>
                </a:solidFill>
                <a:latin typeface="Times New Roman" panose="02020503050405090304" pitchFamily="18" charset="0"/>
                <a:ea typeface="黑体" panose="02010609060101010101" pitchFamily="49" charset="-122"/>
                <a:cs typeface="Times New Roman" panose="02020503050405090304" pitchFamily="18" charset="0"/>
              </a:rPr>
              <a:t>4) DM signals in cosmic ray electrons</a:t>
            </a:r>
          </a:p>
          <a:p>
            <a:pPr marL="285750" indent="-285750" algn="just">
              <a:lnSpc>
                <a:spcPct val="110000"/>
              </a:lnSpc>
              <a:buFont typeface="Wingdings" pitchFamily="2" charset="2"/>
              <a:buChar char="Ø"/>
            </a:pPr>
            <a:r>
              <a:rPr lang="en-US" altLang="zh-CN" sz="1400" dirty="0">
                <a:solidFill>
                  <a:srgbClr val="0432FF"/>
                </a:solidFill>
                <a:latin typeface="Times New Roman" panose="02020503050405090304" pitchFamily="18" charset="0"/>
                <a:ea typeface="黑体" panose="02010609060101010101" pitchFamily="49" charset="-122"/>
                <a:cs typeface="Times New Roman" panose="02020503050405090304" pitchFamily="18" charset="0"/>
              </a:rPr>
              <a:t>Gamma-ray astronomy</a:t>
            </a:r>
          </a:p>
          <a:p>
            <a:pPr marL="433388" lvl="1" indent="-166688" algn="just">
              <a:lnSpc>
                <a:spcPct val="110000"/>
              </a:lnSpc>
            </a:pPr>
            <a:r>
              <a:rPr lang="en-US" altLang="zh-CN" sz="1200" dirty="0">
                <a:solidFill>
                  <a:schemeClr val="tx1"/>
                </a:solidFill>
                <a:latin typeface="Times New Roman" panose="02020503050405090304" pitchFamily="18" charset="0"/>
                <a:ea typeface="黑体" panose="02010609060101010101" pitchFamily="49" charset="-122"/>
                <a:cs typeface="Times New Roman" panose="02020503050405090304" pitchFamily="18" charset="0"/>
              </a:rPr>
              <a:t>1) Electromagnetic counterparts of gravitational waves, neutrinos and tidal disruption events</a:t>
            </a:r>
          </a:p>
          <a:p>
            <a:pPr marL="433388" lvl="1" indent="-166688" algn="just">
              <a:lnSpc>
                <a:spcPct val="110000"/>
              </a:lnSpc>
            </a:pPr>
            <a:r>
              <a:rPr lang="en-US" altLang="zh-CN" sz="1200" dirty="0">
                <a:solidFill>
                  <a:schemeClr val="tx1"/>
                </a:solidFill>
                <a:latin typeface="Times New Roman" panose="02020503050405090304" pitchFamily="18" charset="0"/>
                <a:ea typeface="黑体" panose="02010609060101010101" pitchFamily="49" charset="-122"/>
                <a:cs typeface="Times New Roman" panose="02020503050405090304" pitchFamily="18" charset="0"/>
              </a:rPr>
              <a:t>2) New GeV bursting or high-z sources</a:t>
            </a:r>
          </a:p>
          <a:p>
            <a:pPr marL="433388" lvl="1" indent="-166688" algn="just">
              <a:lnSpc>
                <a:spcPct val="110000"/>
              </a:lnSpc>
            </a:pPr>
            <a:r>
              <a:rPr lang="en-US" altLang="zh-CN" sz="1200" dirty="0">
                <a:solidFill>
                  <a:schemeClr val="tx1"/>
                </a:solidFill>
                <a:latin typeface="Times New Roman" panose="02020503050405090304" pitchFamily="18" charset="0"/>
                <a:ea typeface="黑体" panose="02010609060101010101" pitchFamily="49" charset="-122"/>
                <a:cs typeface="Times New Roman" panose="02020503050405090304" pitchFamily="18" charset="0"/>
              </a:rPr>
              <a:t>3) Measuring the GeV gamma-ray horizon of the Universe</a:t>
            </a:r>
          </a:p>
          <a:p>
            <a:pPr marL="285750" indent="-285750" algn="just">
              <a:lnSpc>
                <a:spcPct val="110000"/>
              </a:lnSpc>
              <a:buFont typeface="Wingdings" pitchFamily="2" charset="2"/>
              <a:buChar char="Ø"/>
            </a:pPr>
            <a:r>
              <a:rPr lang="en-US" altLang="zh-CN" sz="1400" dirty="0">
                <a:solidFill>
                  <a:srgbClr val="0432FF"/>
                </a:solidFill>
                <a:latin typeface="Times New Roman" panose="02020503050405090304" pitchFamily="18" charset="0"/>
                <a:ea typeface="黑体" panose="02010609060101010101" pitchFamily="49" charset="-122"/>
                <a:cs typeface="Times New Roman" panose="02020503050405090304" pitchFamily="18" charset="0"/>
              </a:rPr>
              <a:t>Cosmic ray physics</a:t>
            </a:r>
          </a:p>
          <a:p>
            <a:pPr marL="433388" lvl="1" indent="-166688" algn="just">
              <a:lnSpc>
                <a:spcPct val="110000"/>
              </a:lnSpc>
            </a:pPr>
            <a:r>
              <a:rPr lang="en-US" altLang="zh-CN" sz="1200" dirty="0">
                <a:solidFill>
                  <a:schemeClr val="tx1"/>
                </a:solidFill>
                <a:latin typeface="Times New Roman" panose="02020503050405090304" pitchFamily="18" charset="0"/>
                <a:ea typeface="黑体" panose="02010609060101010101" pitchFamily="49" charset="-122"/>
                <a:cs typeface="Times New Roman" panose="02020503050405090304" pitchFamily="18" charset="0"/>
              </a:rPr>
              <a:t>1) Nearby electron sources</a:t>
            </a:r>
          </a:p>
          <a:p>
            <a:pPr marL="433388" lvl="1" indent="-166688" algn="just">
              <a:lnSpc>
                <a:spcPct val="110000"/>
              </a:lnSpc>
            </a:pPr>
            <a:r>
              <a:rPr lang="en-US" altLang="zh-CN" sz="1200" dirty="0">
                <a:solidFill>
                  <a:schemeClr val="tx1"/>
                </a:solidFill>
                <a:latin typeface="Times New Roman" panose="02020503050405090304" pitchFamily="18" charset="0"/>
                <a:ea typeface="黑体" panose="02010609060101010101" pitchFamily="49" charset="-122"/>
                <a:cs typeface="Times New Roman" panose="02020503050405090304" pitchFamily="18" charset="0"/>
              </a:rPr>
              <a:t>2) New spectral structures in high-energy range</a:t>
            </a:r>
            <a:endParaRPr lang="zh-CN" altLang="en-US" sz="1200" dirty="0">
              <a:solidFill>
                <a:schemeClr val="tx1"/>
              </a:solidFill>
              <a:latin typeface="Times New Roman" panose="02020503050405090304" pitchFamily="18" charset="0"/>
              <a:ea typeface="黑体" panose="02010609060101010101" pitchFamily="49" charset="-122"/>
              <a:cs typeface="Times New Roman" panose="02020503050405090304" pitchFamily="18" charset="0"/>
            </a:endParaRPr>
          </a:p>
        </p:txBody>
      </p:sp>
      <p:pic>
        <p:nvPicPr>
          <p:cNvPr id="10" name="Picture 1" descr="page10image11139296">
            <a:extLst>
              <a:ext uri="{FF2B5EF4-FFF2-40B4-BE49-F238E27FC236}">
                <a16:creationId xmlns:a16="http://schemas.microsoft.com/office/drawing/2014/main" id="{63890087-8B25-D649-8E3F-587A152062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86004" y="2204864"/>
            <a:ext cx="4436449" cy="2809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4334BDB-9316-8448-B947-FB75758D59FC}"/>
              </a:ext>
            </a:extLst>
          </p:cNvPr>
          <p:cNvSpPr txBox="1"/>
          <p:nvPr/>
        </p:nvSpPr>
        <p:spPr>
          <a:xfrm>
            <a:off x="4486004" y="1185177"/>
            <a:ext cx="4294124" cy="10870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Major payloads:</a:t>
            </a:r>
          </a:p>
          <a:p>
            <a:pPr>
              <a:lnSpc>
                <a:spcPct val="120000"/>
              </a:lnSpc>
            </a:pP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ACD (Anti Coincidence Detector)</a:t>
            </a:r>
          </a:p>
          <a:p>
            <a:pPr>
              <a:lnSpc>
                <a:spcPct val="120000"/>
              </a:lnSpc>
            </a:pP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STED (Silicon Tracker and low Energy gamma-ray Detector)</a:t>
            </a:r>
          </a:p>
          <a:p>
            <a:pPr>
              <a:lnSpc>
                <a:spcPct val="120000"/>
              </a:lnSpc>
            </a:pP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HEIC (High Energy Imaging Calorimeter)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192CAAC-AE5C-8540-AF3D-97A3DDC94B6E}"/>
              </a:ext>
            </a:extLst>
          </p:cNvPr>
          <p:cNvSpPr/>
          <p:nvPr/>
        </p:nvSpPr>
        <p:spPr>
          <a:xfrm>
            <a:off x="4486004" y="5012753"/>
            <a:ext cx="4572000" cy="1169551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 algn="just">
              <a:buFont typeface="Wingdings" pitchFamily="2" charset="2"/>
              <a:buChar char="Ø"/>
            </a:pP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 prototype has</a:t>
            </a:r>
            <a:r>
              <a: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been</a:t>
            </a:r>
            <a:r>
              <a: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sent to CERN for Beam Test</a:t>
            </a:r>
            <a:r>
              <a: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</a:t>
            </a:r>
            <a:r>
              <a: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past two years (2023-2034)</a:t>
            </a:r>
          </a:p>
          <a:p>
            <a:pPr marL="285750" indent="-285750" algn="just">
              <a:buFont typeface="Wingdings" pitchFamily="2" charset="2"/>
              <a:buChar char="Ø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Handle the key techniques in a few years</a:t>
            </a:r>
          </a:p>
          <a:p>
            <a:pPr marL="285750" indent="-285750" algn="just">
              <a:buFont typeface="Wingdings" pitchFamily="2" charset="2"/>
              <a:buChar char="Ø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pathfinder project has been established and will be launched in 2026</a:t>
            </a:r>
          </a:p>
        </p:txBody>
      </p:sp>
      <p:sp>
        <p:nvSpPr>
          <p:cNvPr id="8" name="Date Placeholder 2">
            <a:extLst>
              <a:ext uri="{FF2B5EF4-FFF2-40B4-BE49-F238E27FC236}">
                <a16:creationId xmlns:a16="http://schemas.microsoft.com/office/drawing/2014/main" id="{835B1602-4ECF-458B-FD42-4B2264C1309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991022" cy="365125"/>
          </a:xfrm>
        </p:spPr>
        <p:txBody>
          <a:bodyPr/>
          <a:lstStyle/>
          <a:p>
            <a:r>
              <a:rPr lang="en-US" altLang="zh-CN" dirty="0"/>
              <a:t>2025-12-18</a:t>
            </a:r>
            <a:endParaRPr lang="en-US" dirty="0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F4FD906E-EF2F-269A-A4BE-C362B86B48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63688" y="6356350"/>
            <a:ext cx="5616624" cy="365125"/>
          </a:xfrm>
        </p:spPr>
        <p:txBody>
          <a:bodyPr/>
          <a:lstStyle/>
          <a:p>
            <a:r>
              <a:rPr lang="en-US" altLang="zh-CN" sz="1200" dirty="0"/>
              <a:t>International Workshop on Cosmic Ray Direct Detection and Physics </a:t>
            </a:r>
            <a:r>
              <a:rPr lang="en-US" dirty="0"/>
              <a:t>@ </a:t>
            </a:r>
            <a:r>
              <a:rPr lang="en-US" altLang="zh-CN" dirty="0"/>
              <a:t>Nanjing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598992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E1DB79-A5C0-DDE2-9B1F-9A83CE2F45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55EE40-98B7-AE0B-6C3D-0134AA3541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Summary/Overview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B35CEE-EF2E-D499-D8BE-A24F75AAB6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86655-0820-D942-A1D5-06ED8854F3A3}" type="slidenum">
              <a:rPr lang="en-US" smtClean="0"/>
              <a:t>28</a:t>
            </a:fld>
            <a:endParaRPr lang="en-US"/>
          </a:p>
        </p:txBody>
      </p:sp>
      <p:pic>
        <p:nvPicPr>
          <p:cNvPr id="6" name="Picture 17" descr="5">
            <a:extLst>
              <a:ext uri="{FF2B5EF4-FFF2-40B4-BE49-F238E27FC236}">
                <a16:creationId xmlns:a16="http://schemas.microsoft.com/office/drawing/2014/main" id="{63043F2D-0320-C508-F0CA-E746D65363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388" y="1016000"/>
            <a:ext cx="8712200" cy="10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矩形 9">
            <a:extLst>
              <a:ext uri="{FF2B5EF4-FFF2-40B4-BE49-F238E27FC236}">
                <a16:creationId xmlns:a16="http://schemas.microsoft.com/office/drawing/2014/main" id="{0E35F968-9A21-A6A2-748B-F1EA5C1BABCC}"/>
              </a:ext>
            </a:extLst>
          </p:cNvPr>
          <p:cNvSpPr/>
          <p:nvPr/>
        </p:nvSpPr>
        <p:spPr>
          <a:xfrm>
            <a:off x="155564" y="1227996"/>
            <a:ext cx="3816424" cy="1697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algn="just">
              <a:lnSpc>
                <a:spcPct val="110000"/>
              </a:lnSpc>
              <a:buFont typeface="Wingdings" pitchFamily="2" charset="2"/>
              <a:buChar char="v"/>
              <a:defRPr/>
            </a:pPr>
            <a:r>
              <a:rPr lang="en-US" altLang="zh-CN" sz="1600" dirty="0">
                <a:solidFill>
                  <a:srgbClr val="0432FF"/>
                </a:solidFill>
                <a:latin typeface="Times New Roman" panose="02020503050405090304" pitchFamily="18" charset="0"/>
                <a:ea typeface="黑体" panose="02010609060101010101" pitchFamily="49" charset="-122"/>
                <a:cs typeface="Times New Roman" panose="02020503050405090304" pitchFamily="18" charset="0"/>
                <a:sym typeface="+mn-ea"/>
              </a:rPr>
              <a:t>A flagship for space-based gamma-ray detection</a:t>
            </a:r>
            <a:r>
              <a:rPr lang="zh-CN" altLang="en-US" sz="1600" dirty="0">
                <a:solidFill>
                  <a:srgbClr val="0432FF"/>
                </a:solidFill>
                <a:latin typeface="Times New Roman" panose="02020503050405090304" pitchFamily="18" charset="0"/>
                <a:ea typeface="黑体" panose="02010609060101010101" pitchFamily="49" charset="-122"/>
                <a:cs typeface="Times New Roman" panose="02020503050405090304" pitchFamily="18" charset="0"/>
                <a:sym typeface="+mn-ea"/>
              </a:rPr>
              <a:t>：</a:t>
            </a:r>
            <a:r>
              <a:rPr lang="en-US" altLang="zh-CN" sz="1600" dirty="0">
                <a:solidFill>
                  <a:srgbClr val="0432FF"/>
                </a:solidFill>
                <a:latin typeface="Times New Roman" panose="02020503050405090304" pitchFamily="18" charset="0"/>
                <a:ea typeface="黑体" panose="02010609060101010101" pitchFamily="49" charset="-122"/>
                <a:cs typeface="Times New Roman" panose="02020503050405090304" pitchFamily="18" charset="0"/>
                <a:sym typeface="+mn-ea"/>
              </a:rPr>
              <a:t>Very Large Area gamma-ray Space Telescope</a:t>
            </a:r>
            <a:r>
              <a:rPr lang="zh-CN" altLang="en-US" sz="1600" dirty="0">
                <a:solidFill>
                  <a:srgbClr val="0432FF"/>
                </a:solidFill>
                <a:latin typeface="Times New Roman" panose="02020503050405090304" pitchFamily="18" charset="0"/>
                <a:ea typeface="黑体" panose="02010609060101010101" pitchFamily="49" charset="-122"/>
                <a:cs typeface="Times New Roman" panose="02020503050405090304" pitchFamily="18" charset="0"/>
                <a:sym typeface="+mn-ea"/>
              </a:rPr>
              <a:t>（</a:t>
            </a:r>
            <a:r>
              <a:rPr lang="en-US" altLang="zh-CN" sz="1600" dirty="0">
                <a:solidFill>
                  <a:srgbClr val="0432FF"/>
                </a:solidFill>
                <a:latin typeface="Times New Roman" panose="02020503050405090304" pitchFamily="18" charset="0"/>
                <a:ea typeface="黑体" panose="02010609060101010101" pitchFamily="49" charset="-122"/>
                <a:cs typeface="Times New Roman" panose="02020503050405090304" pitchFamily="18" charset="0"/>
                <a:sym typeface="+mn-ea"/>
              </a:rPr>
              <a:t>VLAST</a:t>
            </a:r>
            <a:r>
              <a:rPr lang="zh-CN" altLang="en-US" sz="1600" dirty="0">
                <a:solidFill>
                  <a:srgbClr val="0432FF"/>
                </a:solidFill>
                <a:latin typeface="Times New Roman" panose="02020503050405090304" pitchFamily="18" charset="0"/>
                <a:ea typeface="黑体" panose="02010609060101010101" pitchFamily="49" charset="-122"/>
                <a:cs typeface="Times New Roman" panose="02020503050405090304" pitchFamily="18" charset="0"/>
                <a:sym typeface="+mn-ea"/>
              </a:rPr>
              <a:t>）</a:t>
            </a:r>
            <a:endParaRPr lang="en-US" altLang="zh-CN" sz="1600" noProof="0" dirty="0">
              <a:ln>
                <a:noFill/>
              </a:ln>
              <a:solidFill>
                <a:srgbClr val="0432FF"/>
              </a:solidFill>
              <a:effectLst/>
              <a:uLnTx/>
              <a:uFillTx/>
              <a:latin typeface="Times New Roman" panose="02020503050405090304" pitchFamily="18" charset="0"/>
              <a:ea typeface="黑体" panose="02010609060101010101" pitchFamily="49" charset="-122"/>
              <a:cs typeface="Times New Roman" panose="02020503050405090304" pitchFamily="18" charset="0"/>
              <a:sym typeface="+mn-ea"/>
            </a:endParaRPr>
          </a:p>
          <a:p>
            <a:pPr marL="285750" lvl="0" indent="-285750" algn="just">
              <a:lnSpc>
                <a:spcPct val="110000"/>
              </a:lnSpc>
              <a:buFont typeface="Wingdings" pitchFamily="2" charset="2"/>
              <a:buChar char="v"/>
              <a:defRPr/>
            </a:pPr>
            <a:r>
              <a:rPr lang="en-US" altLang="zh-CN" sz="1600" dirty="0">
                <a:solidFill>
                  <a:schemeClr val="tx1"/>
                </a:solidFill>
                <a:latin typeface="Times New Roman" panose="02020503050405090304" pitchFamily="18" charset="0"/>
                <a:ea typeface="黑体" panose="02010609060101010101" pitchFamily="49" charset="-122"/>
                <a:cs typeface="Times New Roman" panose="02020503050405090304" pitchFamily="18" charset="0"/>
                <a:sym typeface="+mn-ea"/>
              </a:rPr>
              <a:t>Leading the researches on gamma-ray-based dark matter indirect detection and time-domain astronomy</a:t>
            </a:r>
            <a:endParaRPr lang="en-US" altLang="zh-CN" sz="160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503050405090304" pitchFamily="18" charset="0"/>
              <a:ea typeface="黑体" panose="02010609060101010101" pitchFamily="49" charset="-122"/>
              <a:cs typeface="Times New Roman" panose="02020503050405090304" pitchFamily="18" charset="0"/>
              <a:sym typeface="+mn-ea"/>
            </a:endParaRPr>
          </a:p>
        </p:txBody>
      </p:sp>
      <p:sp>
        <p:nvSpPr>
          <p:cNvPr id="9" name="矩形 2">
            <a:extLst>
              <a:ext uri="{FF2B5EF4-FFF2-40B4-BE49-F238E27FC236}">
                <a16:creationId xmlns:a16="http://schemas.microsoft.com/office/drawing/2014/main" id="{B22EF549-9A65-4F72-CE14-BFE969CAF375}"/>
              </a:ext>
            </a:extLst>
          </p:cNvPr>
          <p:cNvSpPr/>
          <p:nvPr/>
        </p:nvSpPr>
        <p:spPr>
          <a:xfrm>
            <a:off x="179388" y="2922433"/>
            <a:ext cx="3882470" cy="35309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en-US" altLang="zh-CN" dirty="0">
                <a:solidFill>
                  <a:srgbClr val="FF0000"/>
                </a:solidFill>
                <a:latin typeface="Times New Roman" panose="02020503050405090304" pitchFamily="18" charset="0"/>
                <a:ea typeface="黑体" panose="02010609060101010101" pitchFamily="49" charset="-122"/>
                <a:cs typeface="Times New Roman" panose="02020503050405090304" pitchFamily="18" charset="0"/>
              </a:rPr>
              <a:t>Scientific objectives</a:t>
            </a:r>
            <a:r>
              <a:rPr lang="zh-CN" altLang="en-US" dirty="0">
                <a:solidFill>
                  <a:srgbClr val="FF0000"/>
                </a:solidFill>
                <a:latin typeface="Times New Roman" panose="02020503050405090304" pitchFamily="18" charset="0"/>
                <a:ea typeface="黑体" panose="02010609060101010101" pitchFamily="49" charset="-122"/>
                <a:cs typeface="Times New Roman" panose="02020503050405090304" pitchFamily="18" charset="0"/>
              </a:rPr>
              <a:t>：</a:t>
            </a:r>
            <a:endParaRPr lang="en-US" altLang="zh-CN" dirty="0">
              <a:solidFill>
                <a:srgbClr val="FF0000"/>
              </a:solidFill>
              <a:latin typeface="Times New Roman" panose="02020503050405090304" pitchFamily="18" charset="0"/>
              <a:ea typeface="黑体" panose="02010609060101010101" pitchFamily="49" charset="-122"/>
              <a:cs typeface="Times New Roman" panose="02020503050405090304" pitchFamily="18" charset="0"/>
            </a:endParaRPr>
          </a:p>
          <a:p>
            <a:pPr marL="285750" indent="-285750" algn="just">
              <a:lnSpc>
                <a:spcPct val="110000"/>
              </a:lnSpc>
              <a:buFont typeface="Wingdings" pitchFamily="2" charset="2"/>
              <a:buChar char="Ø"/>
            </a:pPr>
            <a:r>
              <a:rPr lang="en-US" altLang="zh-CN" sz="1400" dirty="0">
                <a:solidFill>
                  <a:srgbClr val="0432FF"/>
                </a:solidFill>
                <a:latin typeface="Times New Roman" panose="02020503050405090304" pitchFamily="18" charset="0"/>
                <a:ea typeface="黑体" panose="02010609060101010101" pitchFamily="49" charset="-122"/>
                <a:cs typeface="Times New Roman" panose="02020503050405090304" pitchFamily="18" charset="0"/>
              </a:rPr>
              <a:t>Indirect detection of dark matter (DM) particles</a:t>
            </a:r>
          </a:p>
          <a:p>
            <a:pPr marL="433388" lvl="1" indent="-166688" algn="just">
              <a:lnSpc>
                <a:spcPct val="110000"/>
              </a:lnSpc>
            </a:pPr>
            <a:r>
              <a:rPr lang="en-US" altLang="zh-CN" sz="1200" dirty="0">
                <a:solidFill>
                  <a:schemeClr val="tx1"/>
                </a:solidFill>
                <a:latin typeface="Times New Roman" panose="02020503050405090304" pitchFamily="18" charset="0"/>
                <a:ea typeface="黑体" panose="02010609060101010101" pitchFamily="49" charset="-122"/>
                <a:cs typeface="Times New Roman" panose="02020503050405090304" pitchFamily="18" charset="0"/>
              </a:rPr>
              <a:t>1) GeV emission by DM annihilation/decay from regions like dwarf spheroidal galaxies</a:t>
            </a:r>
          </a:p>
          <a:p>
            <a:pPr marL="433388" lvl="1" indent="-166688" algn="just">
              <a:lnSpc>
                <a:spcPct val="110000"/>
              </a:lnSpc>
            </a:pPr>
            <a:r>
              <a:rPr lang="en-US" altLang="zh-CN" sz="1200" dirty="0">
                <a:solidFill>
                  <a:schemeClr val="tx1"/>
                </a:solidFill>
                <a:latin typeface="Times New Roman" panose="02020503050405090304" pitchFamily="18" charset="0"/>
                <a:ea typeface="黑体" panose="02010609060101010101" pitchFamily="49" charset="-122"/>
                <a:cs typeface="Times New Roman" panose="02020503050405090304" pitchFamily="18" charset="0"/>
              </a:rPr>
              <a:t>2) Line-like structure by DM annihilation/decay</a:t>
            </a:r>
          </a:p>
          <a:p>
            <a:pPr marL="433388" lvl="1" indent="-166688" algn="just">
              <a:lnSpc>
                <a:spcPct val="110000"/>
              </a:lnSpc>
            </a:pPr>
            <a:r>
              <a:rPr lang="en-US" altLang="zh-CN" sz="1200" dirty="0">
                <a:solidFill>
                  <a:schemeClr val="tx1"/>
                </a:solidFill>
                <a:latin typeface="Times New Roman" panose="02020503050405090304" pitchFamily="18" charset="0"/>
                <a:ea typeface="黑体" panose="02010609060101010101" pitchFamily="49" charset="-122"/>
                <a:cs typeface="Times New Roman" panose="02020503050405090304" pitchFamily="18" charset="0"/>
              </a:rPr>
              <a:t>3) Axions or axion-like particles</a:t>
            </a:r>
          </a:p>
          <a:p>
            <a:pPr marL="433388" lvl="1" indent="-166688" algn="just">
              <a:lnSpc>
                <a:spcPct val="110000"/>
              </a:lnSpc>
            </a:pPr>
            <a:r>
              <a:rPr lang="en-US" altLang="zh-CN" sz="1200" dirty="0">
                <a:solidFill>
                  <a:schemeClr val="tx1"/>
                </a:solidFill>
                <a:latin typeface="Times New Roman" panose="02020503050405090304" pitchFamily="18" charset="0"/>
                <a:ea typeface="黑体" panose="02010609060101010101" pitchFamily="49" charset="-122"/>
                <a:cs typeface="Times New Roman" panose="02020503050405090304" pitchFamily="18" charset="0"/>
              </a:rPr>
              <a:t>4) DM signals in cosmic ray electrons</a:t>
            </a:r>
          </a:p>
          <a:p>
            <a:pPr marL="285750" indent="-285750" algn="just">
              <a:lnSpc>
                <a:spcPct val="110000"/>
              </a:lnSpc>
              <a:buFont typeface="Wingdings" pitchFamily="2" charset="2"/>
              <a:buChar char="Ø"/>
            </a:pPr>
            <a:r>
              <a:rPr lang="en-US" altLang="zh-CN" sz="1400" dirty="0">
                <a:solidFill>
                  <a:srgbClr val="0432FF"/>
                </a:solidFill>
                <a:latin typeface="Times New Roman" panose="02020503050405090304" pitchFamily="18" charset="0"/>
                <a:ea typeface="黑体" panose="02010609060101010101" pitchFamily="49" charset="-122"/>
                <a:cs typeface="Times New Roman" panose="02020503050405090304" pitchFamily="18" charset="0"/>
              </a:rPr>
              <a:t>Gamma-ray astronomy</a:t>
            </a:r>
          </a:p>
          <a:p>
            <a:pPr marL="433388" lvl="1" indent="-166688" algn="just">
              <a:lnSpc>
                <a:spcPct val="110000"/>
              </a:lnSpc>
            </a:pPr>
            <a:r>
              <a:rPr lang="en-US" altLang="zh-CN" sz="1200" dirty="0">
                <a:solidFill>
                  <a:schemeClr val="tx1"/>
                </a:solidFill>
                <a:latin typeface="Times New Roman" panose="02020503050405090304" pitchFamily="18" charset="0"/>
                <a:ea typeface="黑体" panose="02010609060101010101" pitchFamily="49" charset="-122"/>
                <a:cs typeface="Times New Roman" panose="02020503050405090304" pitchFamily="18" charset="0"/>
              </a:rPr>
              <a:t>1) Electromagnetic counterparts of gravitational waves, neutrinos and tidal disruption events</a:t>
            </a:r>
          </a:p>
          <a:p>
            <a:pPr marL="433388" lvl="1" indent="-166688" algn="just">
              <a:lnSpc>
                <a:spcPct val="110000"/>
              </a:lnSpc>
            </a:pPr>
            <a:r>
              <a:rPr lang="en-US" altLang="zh-CN" sz="1200" dirty="0">
                <a:solidFill>
                  <a:schemeClr val="tx1"/>
                </a:solidFill>
                <a:latin typeface="Times New Roman" panose="02020503050405090304" pitchFamily="18" charset="0"/>
                <a:ea typeface="黑体" panose="02010609060101010101" pitchFamily="49" charset="-122"/>
                <a:cs typeface="Times New Roman" panose="02020503050405090304" pitchFamily="18" charset="0"/>
              </a:rPr>
              <a:t>2) New GeV bursting or high-z sources</a:t>
            </a:r>
          </a:p>
          <a:p>
            <a:pPr marL="433388" lvl="1" indent="-166688" algn="just">
              <a:lnSpc>
                <a:spcPct val="110000"/>
              </a:lnSpc>
            </a:pPr>
            <a:r>
              <a:rPr lang="en-US" altLang="zh-CN" sz="1200" dirty="0">
                <a:solidFill>
                  <a:schemeClr val="tx1"/>
                </a:solidFill>
                <a:latin typeface="Times New Roman" panose="02020503050405090304" pitchFamily="18" charset="0"/>
                <a:ea typeface="黑体" panose="02010609060101010101" pitchFamily="49" charset="-122"/>
                <a:cs typeface="Times New Roman" panose="02020503050405090304" pitchFamily="18" charset="0"/>
              </a:rPr>
              <a:t>3) Measuring the GeV gamma-ray horizon of the Universe</a:t>
            </a:r>
          </a:p>
          <a:p>
            <a:pPr marL="285750" indent="-285750" algn="just">
              <a:lnSpc>
                <a:spcPct val="110000"/>
              </a:lnSpc>
              <a:buFont typeface="Wingdings" pitchFamily="2" charset="2"/>
              <a:buChar char="Ø"/>
            </a:pPr>
            <a:r>
              <a:rPr lang="en-US" altLang="zh-CN" sz="1400" dirty="0">
                <a:solidFill>
                  <a:srgbClr val="0432FF"/>
                </a:solidFill>
                <a:latin typeface="Times New Roman" panose="02020503050405090304" pitchFamily="18" charset="0"/>
                <a:ea typeface="黑体" panose="02010609060101010101" pitchFamily="49" charset="-122"/>
                <a:cs typeface="Times New Roman" panose="02020503050405090304" pitchFamily="18" charset="0"/>
              </a:rPr>
              <a:t>Cosmic ray physics</a:t>
            </a:r>
          </a:p>
          <a:p>
            <a:pPr marL="433388" lvl="1" indent="-166688" algn="just">
              <a:lnSpc>
                <a:spcPct val="110000"/>
              </a:lnSpc>
            </a:pPr>
            <a:r>
              <a:rPr lang="en-US" altLang="zh-CN" sz="1200" dirty="0">
                <a:solidFill>
                  <a:schemeClr val="tx1"/>
                </a:solidFill>
                <a:latin typeface="Times New Roman" panose="02020503050405090304" pitchFamily="18" charset="0"/>
                <a:ea typeface="黑体" panose="02010609060101010101" pitchFamily="49" charset="-122"/>
                <a:cs typeface="Times New Roman" panose="02020503050405090304" pitchFamily="18" charset="0"/>
              </a:rPr>
              <a:t>1) Nearby electron sources</a:t>
            </a:r>
          </a:p>
          <a:p>
            <a:pPr marL="433388" lvl="1" indent="-166688" algn="just">
              <a:lnSpc>
                <a:spcPct val="110000"/>
              </a:lnSpc>
            </a:pPr>
            <a:r>
              <a:rPr lang="en-US" altLang="zh-CN" sz="1200" dirty="0">
                <a:solidFill>
                  <a:schemeClr val="tx1"/>
                </a:solidFill>
                <a:latin typeface="Times New Roman" panose="02020503050405090304" pitchFamily="18" charset="0"/>
                <a:ea typeface="黑体" panose="02010609060101010101" pitchFamily="49" charset="-122"/>
                <a:cs typeface="Times New Roman" panose="02020503050405090304" pitchFamily="18" charset="0"/>
              </a:rPr>
              <a:t>2) New spectral structures in high-energy range</a:t>
            </a:r>
            <a:endParaRPr lang="zh-CN" altLang="en-US" sz="1200" dirty="0">
              <a:solidFill>
                <a:schemeClr val="tx1"/>
              </a:solidFill>
              <a:latin typeface="Times New Roman" panose="02020503050405090304" pitchFamily="18" charset="0"/>
              <a:ea typeface="黑体" panose="02010609060101010101" pitchFamily="49" charset="-122"/>
              <a:cs typeface="Times New Roman" panose="02020503050405090304" pitchFamily="18" charset="0"/>
            </a:endParaRPr>
          </a:p>
        </p:txBody>
      </p:sp>
      <p:pic>
        <p:nvPicPr>
          <p:cNvPr id="10" name="Picture 1" descr="page10image11139296">
            <a:extLst>
              <a:ext uri="{FF2B5EF4-FFF2-40B4-BE49-F238E27FC236}">
                <a16:creationId xmlns:a16="http://schemas.microsoft.com/office/drawing/2014/main" id="{F99E4EC3-FE3B-C828-6A84-66E41ADBC1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86004" y="2204864"/>
            <a:ext cx="4436449" cy="2809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A31C3E3-37FE-3599-08AE-FC0496B2DC15}"/>
              </a:ext>
            </a:extLst>
          </p:cNvPr>
          <p:cNvSpPr txBox="1"/>
          <p:nvPr/>
        </p:nvSpPr>
        <p:spPr>
          <a:xfrm>
            <a:off x="4486004" y="1185177"/>
            <a:ext cx="4294124" cy="10870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Major payloads:</a:t>
            </a:r>
          </a:p>
          <a:p>
            <a:pPr>
              <a:lnSpc>
                <a:spcPct val="120000"/>
              </a:lnSpc>
            </a:pP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ACD (Anti Coincidence Detector)</a:t>
            </a:r>
          </a:p>
          <a:p>
            <a:pPr>
              <a:lnSpc>
                <a:spcPct val="120000"/>
              </a:lnSpc>
            </a:pP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STED (Silicon Tracker and low Energy gamma-ray Detector)</a:t>
            </a:r>
          </a:p>
          <a:p>
            <a:pPr>
              <a:lnSpc>
                <a:spcPct val="120000"/>
              </a:lnSpc>
            </a:pP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HEIC (High Energy Imaging Calorimeter)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417795C-CFA8-AE76-C42A-14F07B1A03A5}"/>
              </a:ext>
            </a:extLst>
          </p:cNvPr>
          <p:cNvSpPr/>
          <p:nvPr/>
        </p:nvSpPr>
        <p:spPr>
          <a:xfrm>
            <a:off x="4486004" y="5012753"/>
            <a:ext cx="4572000" cy="1169551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 algn="just">
              <a:buFont typeface="Wingdings" pitchFamily="2" charset="2"/>
              <a:buChar char="Ø"/>
            </a:pP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 prototype has</a:t>
            </a:r>
            <a:r>
              <a: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been</a:t>
            </a:r>
            <a:r>
              <a: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sent to CERN for Beam Test</a:t>
            </a:r>
            <a:r>
              <a: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</a:t>
            </a:r>
            <a:r>
              <a: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past two years (2023-2034)</a:t>
            </a:r>
          </a:p>
          <a:p>
            <a:pPr marL="285750" indent="-285750" algn="just">
              <a:buFont typeface="Wingdings" pitchFamily="2" charset="2"/>
              <a:buChar char="Ø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Handle the key techniques in a few years</a:t>
            </a:r>
          </a:p>
          <a:p>
            <a:pPr marL="285750" indent="-285750" algn="just">
              <a:buFont typeface="Wingdings" pitchFamily="2" charset="2"/>
              <a:buChar char="Ø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pathfinder project has been established and will be launched in 2026</a:t>
            </a:r>
          </a:p>
        </p:txBody>
      </p:sp>
      <p:sp>
        <p:nvSpPr>
          <p:cNvPr id="8" name="TextBox 12">
            <a:extLst>
              <a:ext uri="{FF2B5EF4-FFF2-40B4-BE49-F238E27FC236}">
                <a16:creationId xmlns:a16="http://schemas.microsoft.com/office/drawing/2014/main" id="{9CCCAE58-5477-A23A-8EC5-2A144C0C26EE}"/>
              </a:ext>
            </a:extLst>
          </p:cNvPr>
          <p:cNvSpPr txBox="1"/>
          <p:nvPr/>
        </p:nvSpPr>
        <p:spPr>
          <a:xfrm>
            <a:off x="5332744" y="6069272"/>
            <a:ext cx="37449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Thank you for your attention!</a:t>
            </a:r>
          </a:p>
        </p:txBody>
      </p:sp>
      <p:sp>
        <p:nvSpPr>
          <p:cNvPr id="13" name="Date Placeholder 2">
            <a:extLst>
              <a:ext uri="{FF2B5EF4-FFF2-40B4-BE49-F238E27FC236}">
                <a16:creationId xmlns:a16="http://schemas.microsoft.com/office/drawing/2014/main" id="{04B491DE-2B83-865F-D52B-86DC1C6527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991022" cy="365125"/>
          </a:xfrm>
        </p:spPr>
        <p:txBody>
          <a:bodyPr/>
          <a:lstStyle/>
          <a:p>
            <a:r>
              <a:rPr lang="en-US" altLang="zh-CN" dirty="0"/>
              <a:t>2025-12-18</a:t>
            </a:r>
            <a:endParaRPr lang="en-US" dirty="0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C617D970-E627-3D8A-767A-5FD680D94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63688" y="6356350"/>
            <a:ext cx="5616624" cy="365125"/>
          </a:xfrm>
        </p:spPr>
        <p:txBody>
          <a:bodyPr/>
          <a:lstStyle/>
          <a:p>
            <a:r>
              <a:rPr lang="en-US" altLang="zh-CN" sz="1200" dirty="0"/>
              <a:t>International Workshop on Cosmic Ray Direct Detection and Physics </a:t>
            </a:r>
            <a:r>
              <a:rPr lang="en-US" dirty="0"/>
              <a:t>@ </a:t>
            </a:r>
            <a:r>
              <a:rPr lang="en-US" altLang="zh-CN" dirty="0"/>
              <a:t>Nanjing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630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298F137C-F208-2F4E-84CF-BE80B03F21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MeV – </a:t>
            </a:r>
            <a:r>
              <a:rPr lang="en-US" dirty="0" err="1"/>
              <a:t>TeV</a:t>
            </a:r>
            <a:r>
              <a:rPr lang="en-US" dirty="0"/>
              <a:t> gamma-ray detection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46CC7D-91F2-AD41-A018-4241871C46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dirty="0"/>
              <a:t>2025-12-18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CD93B1-2BB9-D845-AE23-280F42A6D5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86655-0820-D942-A1D5-06ED8854F3A3}" type="slidenum">
              <a:rPr lang="en-US" smtClean="0"/>
              <a:t>3</a:t>
            </a:fld>
            <a:endParaRPr lang="en-US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397FFF7E-F3BF-5E41-BC74-EC95877568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35272" y="1719282"/>
            <a:ext cx="4989086" cy="28180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图片 5">
            <a:extLst>
              <a:ext uri="{FF2B5EF4-FFF2-40B4-BE49-F238E27FC236}">
                <a16:creationId xmlns:a16="http://schemas.microsoft.com/office/drawing/2014/main" id="{45E203D3-9AB6-3640-AF85-07339BB86E4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4772" y="1825220"/>
            <a:ext cx="3813245" cy="2606222"/>
          </a:xfrm>
          <a:prstGeom prst="rect">
            <a:avLst/>
          </a:prstGeom>
          <a:noFill/>
          <a:ln w="9525">
            <a:noFill/>
          </a:ln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3701B1D-36EF-1146-9056-3F949C4EFA83}"/>
              </a:ext>
            </a:extLst>
          </p:cNvPr>
          <p:cNvCxnSpPr/>
          <p:nvPr/>
        </p:nvCxnSpPr>
        <p:spPr>
          <a:xfrm>
            <a:off x="1979712" y="2276872"/>
            <a:ext cx="864096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3978CB7-4D6A-9247-A7B8-5B1929D9B449}"/>
              </a:ext>
            </a:extLst>
          </p:cNvPr>
          <p:cNvCxnSpPr>
            <a:cxnSpLocks/>
          </p:cNvCxnSpPr>
          <p:nvPr/>
        </p:nvCxnSpPr>
        <p:spPr>
          <a:xfrm>
            <a:off x="2012369" y="3213043"/>
            <a:ext cx="1905648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E26243B-19BA-AC4A-878A-717BDA7A495A}"/>
              </a:ext>
            </a:extLst>
          </p:cNvPr>
          <p:cNvCxnSpPr>
            <a:cxnSpLocks/>
          </p:cNvCxnSpPr>
          <p:nvPr/>
        </p:nvCxnSpPr>
        <p:spPr>
          <a:xfrm>
            <a:off x="1979712" y="4005064"/>
            <a:ext cx="1905648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435FB602-5FE7-E344-8C0F-009C71B41771}"/>
              </a:ext>
            </a:extLst>
          </p:cNvPr>
          <p:cNvSpPr txBox="1"/>
          <p:nvPr/>
        </p:nvSpPr>
        <p:spPr>
          <a:xfrm>
            <a:off x="467544" y="4743679"/>
            <a:ext cx="8208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b="1" dirty="0"/>
              <a:t>There are fantastic scientific opportunities on </a:t>
            </a:r>
            <a:r>
              <a:rPr lang="en-US" sz="2000" b="1" dirty="0">
                <a:solidFill>
                  <a:srgbClr val="FF0000"/>
                </a:solidFill>
              </a:rPr>
              <a:t>dark matter detection, cosmic ray physics, origination of elements above Iron and </a:t>
            </a:r>
            <a:r>
              <a:rPr lang="en-US" altLang="zh-CN" sz="2000" b="1" dirty="0">
                <a:solidFill>
                  <a:srgbClr val="FF0000"/>
                </a:solidFill>
              </a:rPr>
              <a:t>time-domain &amp; multi-messenger astronomy,</a:t>
            </a:r>
            <a:r>
              <a:rPr lang="en-US" sz="2000" b="1" dirty="0"/>
              <a:t> via precise gamma-ray observations in a wide energy range from MeV to TeV.</a:t>
            </a:r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048BE5CC-1287-6069-19E1-4EAD2D9594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63688" y="6356350"/>
            <a:ext cx="5616624" cy="365125"/>
          </a:xfrm>
        </p:spPr>
        <p:txBody>
          <a:bodyPr/>
          <a:lstStyle/>
          <a:p>
            <a:r>
              <a:rPr lang="en-US" altLang="zh-CN" sz="1200" dirty="0"/>
              <a:t>International Workshop on Cosmic Ray Direct Detection and Physics </a:t>
            </a:r>
            <a:r>
              <a:rPr lang="en-US" dirty="0"/>
              <a:t>@ </a:t>
            </a:r>
            <a:r>
              <a:rPr lang="en-US" altLang="zh-CN" dirty="0"/>
              <a:t>Nanjing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10136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BF63BD-A73F-EE43-866E-52D28C8D89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Dark matter indirect detection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7A224DF-97F1-834F-859C-D010B1C0CA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dirty="0"/>
              <a:t>2025-12-18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2CA88A-A092-F84F-A7B7-1C8110CD0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86655-0820-D942-A1D5-06ED8854F3A3}" type="slidenum">
              <a:rPr lang="en-US" smtClean="0"/>
              <a:t>4</a:t>
            </a:fld>
            <a:endParaRPr lang="en-US"/>
          </a:p>
        </p:txBody>
      </p:sp>
      <p:pic>
        <p:nvPicPr>
          <p:cNvPr id="6" name="图片 15">
            <a:extLst>
              <a:ext uri="{FF2B5EF4-FFF2-40B4-BE49-F238E27FC236}">
                <a16:creationId xmlns:a16="http://schemas.microsoft.com/office/drawing/2014/main" id="{4436BF7B-787A-6E46-883E-D1774372CA2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50216" y="1692832"/>
            <a:ext cx="3600400" cy="2988683"/>
          </a:xfrm>
          <a:prstGeom prst="rect">
            <a:avLst/>
          </a:prstGeom>
        </p:spPr>
      </p:pic>
      <p:grpSp>
        <p:nvGrpSpPr>
          <p:cNvPr id="7" name="组合 1">
            <a:extLst>
              <a:ext uri="{FF2B5EF4-FFF2-40B4-BE49-F238E27FC236}">
                <a16:creationId xmlns:a16="http://schemas.microsoft.com/office/drawing/2014/main" id="{CA12FBB6-CE1E-2F44-A889-935C3E4613FA}"/>
              </a:ext>
            </a:extLst>
          </p:cNvPr>
          <p:cNvGrpSpPr/>
          <p:nvPr/>
        </p:nvGrpSpPr>
        <p:grpSpPr>
          <a:xfrm>
            <a:off x="4787701" y="1350716"/>
            <a:ext cx="4017010" cy="3756025"/>
            <a:chOff x="7639" y="1854"/>
            <a:chExt cx="6326" cy="5915"/>
          </a:xfrm>
        </p:grpSpPr>
        <p:pic>
          <p:nvPicPr>
            <p:cNvPr id="8" name="图片 16">
              <a:extLst>
                <a:ext uri="{FF2B5EF4-FFF2-40B4-BE49-F238E27FC236}">
                  <a16:creationId xmlns:a16="http://schemas.microsoft.com/office/drawing/2014/main" id="{517620C5-63D3-D545-B748-737395D256B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639" y="2126"/>
              <a:ext cx="6326" cy="5643"/>
            </a:xfrm>
            <a:prstGeom prst="rect">
              <a:avLst/>
            </a:prstGeom>
          </p:spPr>
        </p:pic>
        <p:sp>
          <p:nvSpPr>
            <p:cNvPr id="9" name="文本框 26">
              <a:extLst>
                <a:ext uri="{FF2B5EF4-FFF2-40B4-BE49-F238E27FC236}">
                  <a16:creationId xmlns:a16="http://schemas.microsoft.com/office/drawing/2014/main" id="{6CE0585F-3E04-D347-AB2C-17C0B7BA9A4A}"/>
                </a:ext>
              </a:extLst>
            </p:cNvPr>
            <p:cNvSpPr txBox="1"/>
            <p:nvPr/>
          </p:nvSpPr>
          <p:spPr>
            <a:xfrm>
              <a:off x="9601" y="1854"/>
              <a:ext cx="3718" cy="4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b="1" dirty="0" err="1">
                  <a:latin typeface="Times New Roman Bold" panose="02020603050405020304" charset="0"/>
                  <a:ea typeface="Heiti SC Medium" panose="02000000000000000000" charset="-122"/>
                  <a:cs typeface="Times New Roman Bold" panose="02020603050405020304" charset="0"/>
                </a:rPr>
                <a:t>Shen</a:t>
              </a:r>
              <a:r>
                <a:rPr lang="en-US" altLang="zh-CN" sz="1400" b="1" dirty="0">
                  <a:latin typeface="Times New Roman Bold" panose="02020603050405020304" charset="0"/>
                  <a:ea typeface="Heiti SC Medium" panose="02000000000000000000" charset="-122"/>
                  <a:cs typeface="Times New Roman Bold" panose="02020603050405020304" charset="0"/>
                </a:rPr>
                <a:t>, Xia &amp; Fan 2021</a:t>
              </a:r>
            </a:p>
          </p:txBody>
        </p:sp>
        <p:pic>
          <p:nvPicPr>
            <p:cNvPr id="10" name="图片 19">
              <a:extLst>
                <a:ext uri="{FF2B5EF4-FFF2-40B4-BE49-F238E27FC236}">
                  <a16:creationId xmlns:a16="http://schemas.microsoft.com/office/drawing/2014/main" id="{B7F8355C-9EF1-EB49-ABFA-31D67B94B0E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95" y="4583"/>
              <a:ext cx="2665" cy="2272"/>
            </a:xfrm>
            <a:prstGeom prst="rect">
              <a:avLst/>
            </a:prstGeom>
          </p:spPr>
        </p:pic>
        <p:sp>
          <p:nvSpPr>
            <p:cNvPr id="11" name="文本框 2">
              <a:extLst>
                <a:ext uri="{FF2B5EF4-FFF2-40B4-BE49-F238E27FC236}">
                  <a16:creationId xmlns:a16="http://schemas.microsoft.com/office/drawing/2014/main" id="{15A9085D-AC41-0542-979C-E20EBB170275}"/>
                </a:ext>
              </a:extLst>
            </p:cNvPr>
            <p:cNvSpPr txBox="1"/>
            <p:nvPr/>
          </p:nvSpPr>
          <p:spPr>
            <a:xfrm>
              <a:off x="11651" y="3834"/>
              <a:ext cx="1858" cy="582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altLang="zh-CN" b="1" dirty="0">
                  <a:solidFill>
                    <a:srgbClr val="0202EE"/>
                  </a:solidFill>
                  <a:latin typeface="Trebuchet MS" panose="020B0603020202020204" pitchFamily="34" charset="0"/>
                  <a:ea typeface="黑体" panose="02010609060101010101" pitchFamily="49" charset="-122"/>
                  <a:cs typeface="ZWAdobeF" pitchFamily="2" charset="0"/>
                  <a:sym typeface="+mn-ea"/>
                </a:rPr>
                <a:t>line-like?</a:t>
              </a:r>
              <a:endParaRPr lang="zh-CN" altLang="en-US" dirty="0"/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3DB6D9D7-1BA7-1A4A-8579-E0B4A26F7E75}"/>
              </a:ext>
            </a:extLst>
          </p:cNvPr>
          <p:cNvSpPr txBox="1"/>
          <p:nvPr/>
        </p:nvSpPr>
        <p:spPr>
          <a:xfrm>
            <a:off x="323528" y="5249450"/>
            <a:ext cx="85546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 dirty="0"/>
              <a:t>Dark matter may annihilate or decay to gamma-ray lines. A new detector with sensitivity over 10 times more than current detectors could validate or discover line candidates, </a:t>
            </a:r>
            <a:r>
              <a:rPr lang="en-US" b="1" dirty="0">
                <a:solidFill>
                  <a:srgbClr val="FF0000"/>
                </a:solidFill>
              </a:rPr>
              <a:t>leading the research on gamma-ray-based dark matter indirect detection</a:t>
            </a:r>
            <a:r>
              <a:rPr lang="en-US" b="1" dirty="0"/>
              <a:t>.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AD747355-25DF-B814-D449-4FAB6160F5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63688" y="6356350"/>
            <a:ext cx="5616624" cy="365125"/>
          </a:xfrm>
        </p:spPr>
        <p:txBody>
          <a:bodyPr/>
          <a:lstStyle/>
          <a:p>
            <a:r>
              <a:rPr lang="en-US" altLang="zh-CN" sz="1200" dirty="0"/>
              <a:t>International Workshop on Cosmic Ray Direct Detection and Physics </a:t>
            </a:r>
            <a:r>
              <a:rPr lang="en-US" dirty="0"/>
              <a:t>@ </a:t>
            </a:r>
            <a:r>
              <a:rPr lang="en-US" altLang="zh-CN" dirty="0"/>
              <a:t>Nanjing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26911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5CF0491-6284-23C4-722D-9C519F6EE9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Implications from DAMPE</a:t>
            </a:r>
            <a:endParaRPr kumimoji="1" lang="zh-CN" alt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067B623-6F8C-0F66-E75C-3D5A00455D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86655-0820-D942-A1D5-06ED8854F3A3}" type="slidenum">
              <a:rPr lang="en-US" smtClean="0"/>
              <a:t>5</a:t>
            </a:fld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3D850D0-6257-355A-E61C-1CFD65569547}"/>
              </a:ext>
            </a:extLst>
          </p:cNvPr>
          <p:cNvSpPr txBox="1"/>
          <p:nvPr/>
        </p:nvSpPr>
        <p:spPr>
          <a:xfrm>
            <a:off x="323528" y="5457986"/>
            <a:ext cx="8496943" cy="1055037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marL="342900" indent="-342900" algn="just" defTabSz="457200">
              <a:spcBef>
                <a:spcPct val="20000"/>
              </a:spcBef>
              <a:buFont typeface="Wingdings" pitchFamily="2" charset="2"/>
              <a:buChar char="Ø"/>
            </a:pPr>
            <a:r>
              <a:rPr lang="en-US" altLang="zh-CN" sz="160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503050405090304" pitchFamily="18" charset="0"/>
                <a:sym typeface="Arial" panose="020B0604020202090204" pitchFamily="34" charset="0"/>
              </a:rPr>
              <a:t>The best potential signal of dark matter in space detection</a:t>
            </a:r>
          </a:p>
          <a:p>
            <a:pPr marL="342900" indent="-342900" algn="just" defTabSz="457200">
              <a:spcBef>
                <a:spcPct val="20000"/>
              </a:spcBef>
              <a:buFont typeface="Wingdings" pitchFamily="2" charset="2"/>
              <a:buChar char="Ø"/>
            </a:pPr>
            <a:r>
              <a:rPr lang="en-US" altLang="zh-CN" sz="160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503050405090304" pitchFamily="18" charset="0"/>
                <a:sym typeface="Arial" panose="020B0604020202090204" pitchFamily="34" charset="0"/>
              </a:rPr>
              <a:t>DAMPE is much smaller than Fermi-LAT (1/10), but much better energy resolution</a:t>
            </a:r>
          </a:p>
          <a:p>
            <a:pPr marL="342900" indent="-342900" algn="just" defTabSz="457200">
              <a:spcBef>
                <a:spcPct val="20000"/>
              </a:spcBef>
              <a:buFont typeface="Wingdings" pitchFamily="2" charset="2"/>
              <a:buChar char="Ø"/>
            </a:pPr>
            <a:r>
              <a:rPr lang="en-US" altLang="zh-CN" sz="160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503050405090304" pitchFamily="18" charset="0"/>
                <a:sym typeface="Arial" panose="020B0604020202090204" pitchFamily="34" charset="0"/>
              </a:rPr>
              <a:t>Similar sensitivity with Fermi-LAT, and even better in lower  energies</a:t>
            </a:r>
          </a:p>
        </p:txBody>
      </p:sp>
      <p:pic>
        <p:nvPicPr>
          <p:cNvPr id="8" name="Picture 6">
            <a:extLst>
              <a:ext uri="{FF2B5EF4-FFF2-40B4-BE49-F238E27FC236}">
                <a16:creationId xmlns:a16="http://schemas.microsoft.com/office/drawing/2014/main" id="{2A04E657-0EE4-A578-54C6-072685BF9A3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6488" y="1556792"/>
            <a:ext cx="5285044" cy="3990208"/>
          </a:xfrm>
          <a:prstGeom prst="rect">
            <a:avLst/>
          </a:prstGeom>
        </p:spPr>
      </p:pic>
      <p:sp>
        <p:nvSpPr>
          <p:cNvPr id="9" name="TextBox 13">
            <a:extLst>
              <a:ext uri="{FF2B5EF4-FFF2-40B4-BE49-F238E27FC236}">
                <a16:creationId xmlns:a16="http://schemas.microsoft.com/office/drawing/2014/main" id="{2D3C75F2-1173-CF9C-5C13-5D4C4193FCB9}"/>
              </a:ext>
            </a:extLst>
          </p:cNvPr>
          <p:cNvSpPr txBox="1"/>
          <p:nvPr/>
        </p:nvSpPr>
        <p:spPr>
          <a:xfrm>
            <a:off x="3219124" y="3429000"/>
            <a:ext cx="21579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Sci. Bull. 67, 679 (2022)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C6575231-772B-20BE-25E4-4CB622ED18D8}"/>
              </a:ext>
            </a:extLst>
          </p:cNvPr>
          <p:cNvSpPr txBox="1"/>
          <p:nvPr/>
        </p:nvSpPr>
        <p:spPr>
          <a:xfrm>
            <a:off x="2570260" y="1268760"/>
            <a:ext cx="35198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DAMPE 5yr vs Fermi-LAT 5.8yr</a:t>
            </a:r>
            <a:endParaRPr kumimoji="1" lang="zh-CN" alt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4" name="Date Placeholder 2">
            <a:extLst>
              <a:ext uri="{FF2B5EF4-FFF2-40B4-BE49-F238E27FC236}">
                <a16:creationId xmlns:a16="http://schemas.microsoft.com/office/drawing/2014/main" id="{80389317-3F06-2371-2B8B-02CA01A2E1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991022" cy="365125"/>
          </a:xfrm>
        </p:spPr>
        <p:txBody>
          <a:bodyPr/>
          <a:lstStyle/>
          <a:p>
            <a:r>
              <a:rPr lang="en-US" altLang="zh-CN" dirty="0"/>
              <a:t>2025-12-18</a:t>
            </a:r>
            <a:endParaRPr lang="en-US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1AF4F662-C078-6DDC-3BD3-BFAEFD5AAB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63688" y="6356350"/>
            <a:ext cx="5616624" cy="365125"/>
          </a:xfrm>
        </p:spPr>
        <p:txBody>
          <a:bodyPr/>
          <a:lstStyle/>
          <a:p>
            <a:r>
              <a:rPr lang="en-US" altLang="zh-CN" sz="1200" dirty="0"/>
              <a:t>International Workshop on Cosmic Ray Direct Detection and Physics </a:t>
            </a:r>
            <a:r>
              <a:rPr lang="en-US" dirty="0"/>
              <a:t>@ </a:t>
            </a:r>
            <a:r>
              <a:rPr lang="en-US" altLang="zh-CN" dirty="0"/>
              <a:t>Nanjing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50285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9EEFCA-3B39-B548-949D-D2B7D8F631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Cosmic ray origination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A4B12F-262B-EC44-A597-68B84F2AF1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86655-0820-D942-A1D5-06ED8854F3A3}" type="slidenum">
              <a:rPr lang="en-US" smtClean="0"/>
              <a:t>6</a:t>
            </a:fld>
            <a:endParaRPr lang="en-US"/>
          </a:p>
        </p:txBody>
      </p:sp>
      <p:pic>
        <p:nvPicPr>
          <p:cNvPr id="6" name="图片 10">
            <a:extLst>
              <a:ext uri="{FF2B5EF4-FFF2-40B4-BE49-F238E27FC236}">
                <a16:creationId xmlns:a16="http://schemas.microsoft.com/office/drawing/2014/main" id="{E87C3777-AEA9-564C-98B8-3B3F2D10C1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2208" y="1789291"/>
            <a:ext cx="4154174" cy="2887762"/>
          </a:xfrm>
          <a:prstGeom prst="rect">
            <a:avLst/>
          </a:prstGeom>
        </p:spPr>
      </p:pic>
      <p:sp>
        <p:nvSpPr>
          <p:cNvPr id="7" name="矩形 11267">
            <a:extLst>
              <a:ext uri="{FF2B5EF4-FFF2-40B4-BE49-F238E27FC236}">
                <a16:creationId xmlns:a16="http://schemas.microsoft.com/office/drawing/2014/main" id="{959A6ADF-726C-7249-BA71-18E23D32DA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19720" y="1480211"/>
            <a:ext cx="2890240" cy="307777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708688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1400" b="1" dirty="0">
                <a:latin typeface="Times New Roman Bold" panose="02020603050405020304" charset="0"/>
                <a:ea typeface="MS PGothic" panose="020B0600070205080204" pitchFamily="34" charset="-128"/>
                <a:cs typeface="Times New Roman Bold" panose="02020603050405020304" charset="0"/>
                <a:sym typeface="Arial" panose="020B0604020202090204" pitchFamily="34" charset="0"/>
              </a:rPr>
              <a:t>Fermi collaboration (2013 Science)</a:t>
            </a:r>
          </a:p>
        </p:txBody>
      </p:sp>
      <p:pic>
        <p:nvPicPr>
          <p:cNvPr id="8" name="图片 16" descr="Screenshot">
            <a:extLst>
              <a:ext uri="{FF2B5EF4-FFF2-40B4-BE49-F238E27FC236}">
                <a16:creationId xmlns:a16="http://schemas.microsoft.com/office/drawing/2014/main" id="{D9F2C912-F3A7-EA4D-8185-1AC7001220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280" y="1582302"/>
            <a:ext cx="4282312" cy="305879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本框 1">
                <a:extLst>
                  <a:ext uri="{FF2B5EF4-FFF2-40B4-BE49-F238E27FC236}">
                    <a16:creationId xmlns:a16="http://schemas.microsoft.com/office/drawing/2014/main" id="{67C37E54-9C84-4145-B8A1-C95151495443}"/>
                  </a:ext>
                </a:extLst>
              </p:cNvPr>
              <p:cNvSpPr txBox="1"/>
              <p:nvPr/>
            </p:nvSpPr>
            <p:spPr>
              <a:xfrm>
                <a:off x="6185715" y="2421261"/>
                <a:ext cx="1164999" cy="400110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none" anchor="t" anchorCtr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00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黑体" panose="02010609060101010101" pitchFamily="49" charset="-122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0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黑体" panose="02010609060101010101" pitchFamily="49" charset="-122"/>
                            <a:cs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altLang="zh-CN" sz="20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黑体" panose="02010609060101010101" pitchFamily="49" charset="-122"/>
                            <a:cs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en-US" altLang="zh-CN" sz="20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黑体" panose="02010609060101010101" pitchFamily="49" charset="-122"/>
                        <a:cs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zh-CN" sz="2000" dirty="0">
                    <a:solidFill>
                      <a:schemeClr val="tx1"/>
                    </a:solidFill>
                    <a:latin typeface="Cambria Math" panose="02040503050406030204" pitchFamily="18" charset="0"/>
                    <a:ea typeface="黑体" panose="02010609060101010101" pitchFamily="49" charset="-122"/>
                    <a:cs typeface="Cambria Math" panose="02040503050406030204" pitchFamily="18" charset="0"/>
                  </a:rPr>
                  <a:t>bump</a:t>
                </a:r>
                <a:endParaRPr lang="zh-CN" altLang="zh-CN" sz="2000" dirty="0">
                  <a:solidFill>
                    <a:schemeClr val="tx1"/>
                  </a:solidFill>
                  <a:latin typeface="Cambria Math" panose="02040503050406030204" pitchFamily="18" charset="0"/>
                  <a:ea typeface="黑体" panose="02010609060101010101" pitchFamily="49" charset="-122"/>
                  <a:cs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9" name="文本框 1">
                <a:extLst>
                  <a:ext uri="{FF2B5EF4-FFF2-40B4-BE49-F238E27FC236}">
                    <a16:creationId xmlns:a16="http://schemas.microsoft.com/office/drawing/2014/main" id="{67C37E54-9C84-4145-B8A1-C951514954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85715" y="2421261"/>
                <a:ext cx="1164999" cy="400110"/>
              </a:xfrm>
              <a:prstGeom prst="rect">
                <a:avLst/>
              </a:prstGeom>
              <a:blipFill>
                <a:blip r:embed="rId4"/>
                <a:stretch>
                  <a:fillRect t="-6250" r="-3226" b="-25000"/>
                </a:stretch>
              </a:blipFill>
              <a:ln w="952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C029B25-E46E-5341-8758-981372E20817}"/>
                  </a:ext>
                </a:extLst>
              </p:cNvPr>
              <p:cNvSpPr txBox="1"/>
              <p:nvPr/>
            </p:nvSpPr>
            <p:spPr>
              <a:xfrm>
                <a:off x="156276" y="5107272"/>
                <a:ext cx="8810106" cy="10827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pitchFamily="2" charset="2"/>
                  <a:buChar char="Ø"/>
                </a:pPr>
                <a:r>
                  <a:rPr lang="en-US" sz="1600" b="1" dirty="0"/>
                  <a:t>The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1600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黑体" panose="02010609060101010101" pitchFamily="49" charset="-122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600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黑体" panose="02010609060101010101" pitchFamily="49" charset="-122"/>
                            <a:cs typeface="Cambria Math" panose="02040503050406030204" pitchFamily="18" charset="0"/>
                          </a:rPr>
                          <m:t>𝝅</m:t>
                        </m:r>
                      </m:e>
                      <m:sup>
                        <m:r>
                          <a:rPr lang="en-US" altLang="zh-CN" sz="1600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黑体" panose="02010609060101010101" pitchFamily="49" charset="-122"/>
                            <a:cs typeface="Cambria Math" panose="02040503050406030204" pitchFamily="18" charset="0"/>
                          </a:rPr>
                          <m:t>𝟎</m:t>
                        </m:r>
                      </m:sup>
                    </m:sSup>
                  </m:oMath>
                </a14:m>
                <a:r>
                  <a:rPr lang="en-US" sz="1600" b="1" dirty="0"/>
                  <a:t> bump can validate the hadronic cosmic ray sources</a:t>
                </a:r>
              </a:p>
              <a:p>
                <a:pPr marL="285750" indent="-285750">
                  <a:buFont typeface="Wingdings" pitchFamily="2" charset="2"/>
                  <a:buChar char="Ø"/>
                </a:pPr>
                <a:r>
                  <a:rPr lang="en-US" sz="1600" b="1" dirty="0"/>
                  <a:t>3D distribution of cosmic rays can be obtained by high-precision gamma-ray observations</a:t>
                </a:r>
              </a:p>
              <a:p>
                <a:pPr marL="285750" indent="-285750">
                  <a:buFont typeface="Wingdings" pitchFamily="2" charset="2"/>
                  <a:buChar char="Ø"/>
                </a:pPr>
                <a:r>
                  <a:rPr lang="en-US" sz="1600" b="1" dirty="0"/>
                  <a:t>Reveal the origin, acceleration and propagation of cosmic rays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C029B25-E46E-5341-8758-981372E208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6276" y="5107272"/>
                <a:ext cx="8810106" cy="1082797"/>
              </a:xfrm>
              <a:prstGeom prst="rect">
                <a:avLst/>
              </a:prstGeom>
              <a:blipFill>
                <a:blip r:embed="rId5"/>
                <a:stretch>
                  <a:fillRect l="-288" t="-2326" b="-697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Date Placeholder 2">
            <a:extLst>
              <a:ext uri="{FF2B5EF4-FFF2-40B4-BE49-F238E27FC236}">
                <a16:creationId xmlns:a16="http://schemas.microsoft.com/office/drawing/2014/main" id="{714EA5F6-1427-40BC-918D-740CB34016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991022" cy="365125"/>
          </a:xfrm>
        </p:spPr>
        <p:txBody>
          <a:bodyPr/>
          <a:lstStyle/>
          <a:p>
            <a:r>
              <a:rPr lang="en-US" altLang="zh-CN" dirty="0"/>
              <a:t>2025-12-18</a:t>
            </a:r>
            <a:endParaRPr lang="en-US" dirty="0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01D470D3-CA63-B5E5-584B-2CDEE9A60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63688" y="6356350"/>
            <a:ext cx="5616624" cy="365125"/>
          </a:xfrm>
        </p:spPr>
        <p:txBody>
          <a:bodyPr/>
          <a:lstStyle/>
          <a:p>
            <a:r>
              <a:rPr lang="en-US" altLang="zh-CN" sz="1200" dirty="0"/>
              <a:t>International Workshop on Cosmic Ray Direct Detection and Physics </a:t>
            </a:r>
            <a:r>
              <a:rPr lang="en-US" dirty="0"/>
              <a:t>@ </a:t>
            </a:r>
            <a:r>
              <a:rPr lang="en-US" altLang="zh-CN" dirty="0"/>
              <a:t>Nanjing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35938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EE9600-7197-1249-ABFF-62785C5794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Elements above Iron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5C6D0D3-7428-4E4C-BA5B-A8C797AFE5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dirty="0"/>
              <a:t>2025-12-18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93EC228-E219-274B-BB8B-D30698AF95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86655-0820-D942-A1D5-06ED8854F3A3}" type="slidenum">
              <a:rPr lang="en-US" smtClean="0"/>
              <a:t>7</a:t>
            </a:fld>
            <a:endParaRPr lang="en-US"/>
          </a:p>
        </p:txBody>
      </p:sp>
      <p:pic>
        <p:nvPicPr>
          <p:cNvPr id="6" name="图片 10">
            <a:extLst>
              <a:ext uri="{FF2B5EF4-FFF2-40B4-BE49-F238E27FC236}">
                <a16:creationId xmlns:a16="http://schemas.microsoft.com/office/drawing/2014/main" id="{18264CB0-E642-8148-AD6B-D3C81AE3380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37999" y="1454186"/>
            <a:ext cx="3819994" cy="3782090"/>
          </a:xfrm>
          <a:prstGeom prst="rect">
            <a:avLst/>
          </a:prstGeom>
        </p:spPr>
      </p:pic>
      <p:pic>
        <p:nvPicPr>
          <p:cNvPr id="7" name="图片 13">
            <a:extLst>
              <a:ext uri="{FF2B5EF4-FFF2-40B4-BE49-F238E27FC236}">
                <a16:creationId xmlns:a16="http://schemas.microsoft.com/office/drawing/2014/main" id="{8B6CBF5C-455F-214A-A55C-6C550D8B09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1873" y="1476756"/>
            <a:ext cx="4306697" cy="3759520"/>
          </a:xfrm>
          <a:prstGeom prst="rect">
            <a:avLst/>
          </a:prstGeom>
        </p:spPr>
      </p:pic>
      <p:sp>
        <p:nvSpPr>
          <p:cNvPr id="8" name="文本框 6">
            <a:extLst>
              <a:ext uri="{FF2B5EF4-FFF2-40B4-BE49-F238E27FC236}">
                <a16:creationId xmlns:a16="http://schemas.microsoft.com/office/drawing/2014/main" id="{105F8B43-EF5A-CF43-BF0E-031DACDB8A8B}"/>
              </a:ext>
            </a:extLst>
          </p:cNvPr>
          <p:cNvSpPr txBox="1"/>
          <p:nvPr/>
        </p:nvSpPr>
        <p:spPr>
          <a:xfrm>
            <a:off x="630999" y="1497357"/>
            <a:ext cx="3188335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en-US" altLang="zh-CN" b="1" dirty="0" err="1">
                <a:solidFill>
                  <a:srgbClr val="FFFF00"/>
                </a:solidFill>
              </a:rPr>
              <a:t>kilonova</a:t>
            </a:r>
            <a:r>
              <a:rPr lang="en-US" altLang="zh-CN" b="1" dirty="0">
                <a:solidFill>
                  <a:srgbClr val="FFFF00"/>
                </a:solidFill>
              </a:rPr>
              <a:t> by NS mergers</a:t>
            </a:r>
            <a:endParaRPr lang="zh-CN" altLang="en-US" b="1" dirty="0">
              <a:solidFill>
                <a:srgbClr val="FFFF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BF2DFE7-4DA2-3C40-B6C4-069E4C32FB1B}"/>
              </a:ext>
            </a:extLst>
          </p:cNvPr>
          <p:cNvSpPr txBox="1"/>
          <p:nvPr/>
        </p:nvSpPr>
        <p:spPr>
          <a:xfrm>
            <a:off x="156276" y="5340427"/>
            <a:ext cx="88314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sz="1600" b="1" dirty="0"/>
              <a:t>MeV emission from neutron star merger / </a:t>
            </a:r>
            <a:r>
              <a:rPr lang="en-US" sz="1600" b="1" dirty="0" err="1"/>
              <a:t>kilonova</a:t>
            </a:r>
            <a:endParaRPr lang="en-US" sz="1600" b="1" dirty="0"/>
          </a:p>
          <a:p>
            <a:pPr marL="285750" indent="-285750">
              <a:buFont typeface="Wingdings" pitchFamily="2" charset="2"/>
              <a:buChar char="Ø"/>
            </a:pPr>
            <a:r>
              <a:rPr lang="en-US" sz="1600" b="1" dirty="0"/>
              <a:t>Direct observation by a new high-sensitivity gamma-ray detector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sz="1600" b="1" dirty="0"/>
              <a:t>Discovery of the source of elements above Iron in the Universe</a:t>
            </a: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16D10AB6-F5D4-4374-3819-2B503EBA24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63688" y="6356350"/>
            <a:ext cx="5616624" cy="365125"/>
          </a:xfrm>
        </p:spPr>
        <p:txBody>
          <a:bodyPr/>
          <a:lstStyle/>
          <a:p>
            <a:r>
              <a:rPr lang="en-US" altLang="zh-CN" sz="1200" dirty="0"/>
              <a:t>International Workshop on Cosmic Ray Direct Detection and Physics </a:t>
            </a:r>
            <a:r>
              <a:rPr lang="en-US" dirty="0"/>
              <a:t>@ </a:t>
            </a:r>
            <a:r>
              <a:rPr lang="en-US" altLang="zh-CN" dirty="0"/>
              <a:t>Nanjing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57761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6AD88E-1FAD-4F4C-B1BA-0ECBF4713F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Time-domain astronomy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7EE0B02-B567-F044-A787-14282C205B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dirty="0"/>
              <a:t>2025-12-18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5ED888-2D7C-C64F-9A31-2079932D9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86655-0820-D942-A1D5-06ED8854F3A3}" type="slidenum">
              <a:rPr lang="en-US" smtClean="0"/>
              <a:t>8</a:t>
            </a:fld>
            <a:endParaRPr lang="en-US"/>
          </a:p>
        </p:txBody>
      </p:sp>
      <p:pic>
        <p:nvPicPr>
          <p:cNvPr id="6" name="图片 19">
            <a:extLst>
              <a:ext uri="{FF2B5EF4-FFF2-40B4-BE49-F238E27FC236}">
                <a16:creationId xmlns:a16="http://schemas.microsoft.com/office/drawing/2014/main" id="{656BC899-5DE9-5B41-A599-B0824B044D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15" y="1311910"/>
            <a:ext cx="4400550" cy="3903345"/>
          </a:xfrm>
          <a:prstGeom prst="rect">
            <a:avLst/>
          </a:prstGeom>
        </p:spPr>
      </p:pic>
      <p:pic>
        <p:nvPicPr>
          <p:cNvPr id="7" name="图片 21">
            <a:extLst>
              <a:ext uri="{FF2B5EF4-FFF2-40B4-BE49-F238E27FC236}">
                <a16:creationId xmlns:a16="http://schemas.microsoft.com/office/drawing/2014/main" id="{9E31A24E-321B-4A4B-82BF-16B11A6FC0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0555" y="1311910"/>
            <a:ext cx="4676775" cy="3902710"/>
          </a:xfrm>
          <a:prstGeom prst="rect">
            <a:avLst/>
          </a:prstGeom>
        </p:spPr>
      </p:pic>
      <p:sp>
        <p:nvSpPr>
          <p:cNvPr id="8" name="文本框 6">
            <a:extLst>
              <a:ext uri="{FF2B5EF4-FFF2-40B4-BE49-F238E27FC236}">
                <a16:creationId xmlns:a16="http://schemas.microsoft.com/office/drawing/2014/main" id="{F24AA141-8867-194D-B4E3-B0ACB0F7D73D}"/>
              </a:ext>
            </a:extLst>
          </p:cNvPr>
          <p:cNvSpPr txBox="1"/>
          <p:nvPr/>
        </p:nvSpPr>
        <p:spPr>
          <a:xfrm>
            <a:off x="107504" y="1311910"/>
            <a:ext cx="4291776" cy="6463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en-US" altLang="zh-CN" b="1" dirty="0">
                <a:solidFill>
                  <a:srgbClr val="FFFF00"/>
                </a:solidFill>
              </a:rPr>
              <a:t>GeV emission from electromagnetic counterparts of GWs</a:t>
            </a:r>
            <a:endParaRPr lang="zh-CN" altLang="en-US" b="1" dirty="0">
              <a:solidFill>
                <a:srgbClr val="FFFF00"/>
              </a:solidFill>
            </a:endParaRPr>
          </a:p>
        </p:txBody>
      </p:sp>
      <p:sp>
        <p:nvSpPr>
          <p:cNvPr id="9" name="文本框 9">
            <a:extLst>
              <a:ext uri="{FF2B5EF4-FFF2-40B4-BE49-F238E27FC236}">
                <a16:creationId xmlns:a16="http://schemas.microsoft.com/office/drawing/2014/main" id="{DFEB3C9A-841B-6442-A7E7-A779FF8AF121}"/>
              </a:ext>
            </a:extLst>
          </p:cNvPr>
          <p:cNvSpPr txBox="1"/>
          <p:nvPr/>
        </p:nvSpPr>
        <p:spPr>
          <a:xfrm>
            <a:off x="5796136" y="1311910"/>
            <a:ext cx="3024649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en-US" altLang="zh-CN" b="1" dirty="0">
                <a:solidFill>
                  <a:srgbClr val="FFFF00"/>
                </a:solidFill>
              </a:rPr>
              <a:t>GeV emission from TDE</a:t>
            </a:r>
            <a:endParaRPr lang="zh-CN" altLang="en-US" b="1" dirty="0">
              <a:solidFill>
                <a:srgbClr val="FFFF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1335B66-4FD9-A64B-BBE5-58FBA88299A8}"/>
              </a:ext>
            </a:extLst>
          </p:cNvPr>
          <p:cNvSpPr txBox="1"/>
          <p:nvPr/>
        </p:nvSpPr>
        <p:spPr>
          <a:xfrm>
            <a:off x="131845" y="5475563"/>
            <a:ext cx="61543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b="1" dirty="0"/>
              <a:t>Monitoring the GeV emissions/bursts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b="1" dirty="0"/>
              <a:t>Revealing new mechanisms of NS merger, TDE, etc.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D935DE65-8960-BF40-C067-2D421BE78B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63688" y="6356350"/>
            <a:ext cx="5616624" cy="365125"/>
          </a:xfrm>
        </p:spPr>
        <p:txBody>
          <a:bodyPr/>
          <a:lstStyle/>
          <a:p>
            <a:r>
              <a:rPr lang="en-US" altLang="zh-CN" sz="1200" dirty="0"/>
              <a:t>International Workshop on Cosmic Ray Direct Detection and Physics </a:t>
            </a:r>
            <a:r>
              <a:rPr lang="en-US" dirty="0"/>
              <a:t>@ </a:t>
            </a:r>
            <a:r>
              <a:rPr lang="en-US" altLang="zh-CN" dirty="0"/>
              <a:t>Nanjing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43512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6B2D89-7739-A54E-9022-DF6BDDB72A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Multi-messenger astronomy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B7FC32D-1D24-5D4D-BDAE-0A1F5DE8FF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86655-0820-D942-A1D5-06ED8854F3A3}" type="slidenum">
              <a:rPr lang="en-US" smtClean="0"/>
              <a:t>9</a:t>
            </a:fld>
            <a:endParaRPr lang="en-US"/>
          </a:p>
        </p:txBody>
      </p:sp>
      <p:pic>
        <p:nvPicPr>
          <p:cNvPr id="6" name="图片 2" descr="Dibujo20180713-multimessenger-observation-sciencemag-361-6398-147-580x378">
            <a:extLst>
              <a:ext uri="{FF2B5EF4-FFF2-40B4-BE49-F238E27FC236}">
                <a16:creationId xmlns:a16="http://schemas.microsoft.com/office/drawing/2014/main" id="{65C92658-105B-064A-B1D3-CF7827A5D2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98310" y="3773892"/>
            <a:ext cx="4006850" cy="2611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1" descr="IMG_0331">
            <a:extLst>
              <a:ext uri="{FF2B5EF4-FFF2-40B4-BE49-F238E27FC236}">
                <a16:creationId xmlns:a16="http://schemas.microsoft.com/office/drawing/2014/main" id="{993A3C8B-68C3-7A40-9676-8471C5793874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7546" y="1464814"/>
            <a:ext cx="3880940" cy="4916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矩形 11267">
            <a:extLst>
              <a:ext uri="{FF2B5EF4-FFF2-40B4-BE49-F238E27FC236}">
                <a16:creationId xmlns:a16="http://schemas.microsoft.com/office/drawing/2014/main" id="{4C7A7EF2-FF6D-C046-BC84-9757E2DC04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6579" y="1128264"/>
            <a:ext cx="1254125" cy="33655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708688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zh-CN" sz="1600" dirty="0">
                <a:solidFill>
                  <a:srgbClr val="292934"/>
                </a:solidFill>
                <a:latin typeface="Trebuchet MS" panose="020B0603020202020204" pitchFamily="34" charset="0"/>
                <a:ea typeface="MS PGothic" panose="020B0600070205080204" pitchFamily="34" charset="-128"/>
                <a:sym typeface="Arial" panose="020B0604020202090204" pitchFamily="34" charset="0"/>
              </a:rPr>
              <a:t>LIGO (2017)</a:t>
            </a:r>
          </a:p>
        </p:txBody>
      </p:sp>
      <p:pic>
        <p:nvPicPr>
          <p:cNvPr id="9" name="图片 1" descr="Dibujo20180713-Fermi-LAT-and-MAGIC-observations-of-IceCube-170922A-location-sciencemag-org-2018-07-11-science-aat1378-580x318">
            <a:extLst>
              <a:ext uri="{FF2B5EF4-FFF2-40B4-BE49-F238E27FC236}">
                <a16:creationId xmlns:a16="http://schemas.microsoft.com/office/drawing/2014/main" id="{21402207-7171-5448-9E56-BBD373193D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52532" y="1444626"/>
            <a:ext cx="4298406" cy="235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矩形 11267">
            <a:extLst>
              <a:ext uri="{FF2B5EF4-FFF2-40B4-BE49-F238E27FC236}">
                <a16:creationId xmlns:a16="http://schemas.microsoft.com/office/drawing/2014/main" id="{0B15E49A-0DE6-B147-8B2B-E1FCE66A29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31352" y="1185808"/>
            <a:ext cx="2122697" cy="338554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708688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zh-CN" sz="1600" dirty="0" err="1">
                <a:solidFill>
                  <a:srgbClr val="292934"/>
                </a:solidFill>
                <a:latin typeface="Trebuchet MS" panose="020B0603020202020204" pitchFamily="34" charset="0"/>
                <a:ea typeface="MS PGothic" panose="020B0600070205080204" pitchFamily="34" charset="-128"/>
                <a:sym typeface="Arial" panose="020B0604020202090204" pitchFamily="34" charset="0"/>
              </a:rPr>
              <a:t>IceCube</a:t>
            </a:r>
            <a:r>
              <a:rPr lang="en-US" altLang="zh-CN" sz="1600" dirty="0">
                <a:solidFill>
                  <a:srgbClr val="292934"/>
                </a:solidFill>
                <a:latin typeface="Trebuchet MS" panose="020B0603020202020204" pitchFamily="34" charset="0"/>
                <a:ea typeface="MS PGothic" panose="020B0600070205080204" pitchFamily="34" charset="-128"/>
                <a:sym typeface="Arial" panose="020B0604020202090204" pitchFamily="34" charset="0"/>
              </a:rPr>
              <a:t> et al. (2018)</a:t>
            </a:r>
          </a:p>
        </p:txBody>
      </p:sp>
      <p:sp>
        <p:nvSpPr>
          <p:cNvPr id="11" name="Date Placeholder 2">
            <a:extLst>
              <a:ext uri="{FF2B5EF4-FFF2-40B4-BE49-F238E27FC236}">
                <a16:creationId xmlns:a16="http://schemas.microsoft.com/office/drawing/2014/main" id="{124BCB47-6AC6-F275-AED1-E09E999AFD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991022" cy="365125"/>
          </a:xfrm>
        </p:spPr>
        <p:txBody>
          <a:bodyPr/>
          <a:lstStyle/>
          <a:p>
            <a:r>
              <a:rPr lang="en-US" altLang="zh-CN" dirty="0"/>
              <a:t>2025-12-18</a:t>
            </a:r>
            <a:endParaRPr lang="en-US" dirty="0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6F236BDA-E1DC-7B96-2D3E-6DF20B6E47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63688" y="6356350"/>
            <a:ext cx="5616624" cy="365125"/>
          </a:xfrm>
        </p:spPr>
        <p:txBody>
          <a:bodyPr/>
          <a:lstStyle/>
          <a:p>
            <a:r>
              <a:rPr lang="en-US" altLang="zh-CN" sz="1200" dirty="0"/>
              <a:t>International Workshop on Cosmic Ray Direct Detection and Physics </a:t>
            </a:r>
            <a:r>
              <a:rPr lang="en-US" dirty="0"/>
              <a:t>@ </a:t>
            </a:r>
            <a:r>
              <a:rPr lang="en-US" altLang="zh-CN" dirty="0"/>
              <a:t>Nanjing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364094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7400.3070866141734,&quot;width&quot;:5841.9133858267714}"/>
</p:tagLst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20479</TotalTime>
  <Pages>0</Pages>
  <Words>2013</Words>
  <Characters>0</Characters>
  <Application>Microsoft Office PowerPoint</Application>
  <PresentationFormat>全屏显示(4:3)</PresentationFormat>
  <Lines>0</Lines>
  <Paragraphs>388</Paragraphs>
  <Slides>28</Slides>
  <Notes>3</Notes>
  <HiddenSlides>0</HiddenSlides>
  <MMClips>0</MMClips>
  <ScaleCrop>false</ScaleCrop>
  <HeadingPairs>
    <vt:vector size="8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28</vt:i4>
      </vt:variant>
    </vt:vector>
  </HeadingPairs>
  <TitlesOfParts>
    <vt:vector size="42" baseType="lpstr">
      <vt:lpstr>Microsoft YaHei UI</vt:lpstr>
      <vt:lpstr>黑体</vt:lpstr>
      <vt:lpstr>微软雅黑</vt:lpstr>
      <vt:lpstr>微软雅黑</vt:lpstr>
      <vt:lpstr>Arial</vt:lpstr>
      <vt:lpstr>Calibri</vt:lpstr>
      <vt:lpstr>Calibri Light</vt:lpstr>
      <vt:lpstr>Cambria Math</vt:lpstr>
      <vt:lpstr>Times New Roman</vt:lpstr>
      <vt:lpstr>Times New Roman Bold</vt:lpstr>
      <vt:lpstr>Trebuchet MS</vt:lpstr>
      <vt:lpstr>Wingdings</vt:lpstr>
      <vt:lpstr>Custom Design</vt:lpstr>
      <vt:lpstr>Visio</vt:lpstr>
      <vt:lpstr>The Very Large Area gamma-ray Space Telescope (VLAST)</vt:lpstr>
      <vt:lpstr>Outline</vt:lpstr>
      <vt:lpstr>MeV – TeV gamma-ray detection</vt:lpstr>
      <vt:lpstr>Dark matter indirect detection</vt:lpstr>
      <vt:lpstr>Implications from DAMPE</vt:lpstr>
      <vt:lpstr>Cosmic ray origination</vt:lpstr>
      <vt:lpstr>Elements above Iron</vt:lpstr>
      <vt:lpstr>Time-domain astronomy</vt:lpstr>
      <vt:lpstr>Multi-messenger astronomy</vt:lpstr>
      <vt:lpstr>VLAST</vt:lpstr>
      <vt:lpstr>VLAST -- IRFs</vt:lpstr>
      <vt:lpstr>Observation mode</vt:lpstr>
      <vt:lpstr>Outline</vt:lpstr>
      <vt:lpstr>Design of VLAST</vt:lpstr>
      <vt:lpstr>Anti-Coindicence Detector</vt:lpstr>
      <vt:lpstr>Silicon Tracker and low Energy gamma-ray Detector</vt:lpstr>
      <vt:lpstr>High Energy Imaging Calorimeter</vt:lpstr>
      <vt:lpstr>Payload Data Manager</vt:lpstr>
      <vt:lpstr>Outline</vt:lpstr>
      <vt:lpstr>Anti-Coindicence Detector</vt:lpstr>
      <vt:lpstr>Silicon Tracker and low Energy gamma-ray Detector</vt:lpstr>
      <vt:lpstr>High Energy Imaging Calorimeter</vt:lpstr>
      <vt:lpstr>Beam Test in the past two years</vt:lpstr>
      <vt:lpstr>Beam Test in the past two years</vt:lpstr>
      <vt:lpstr>Pathfinder (VLAST-P)</vt:lpstr>
      <vt:lpstr>Pathfinder (VLAST-P)</vt:lpstr>
      <vt:lpstr>Summary/Overview</vt:lpstr>
      <vt:lpstr>Summary/Overview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chang</dc:creator>
  <cp:lastModifiedBy>jhguo</cp:lastModifiedBy>
  <cp:revision>1402</cp:revision>
  <cp:lastPrinted>2021-07-16T10:57:27Z</cp:lastPrinted>
  <dcterms:created xsi:type="dcterms:W3CDTF">2018-04-01T07:08:34Z</dcterms:created>
  <dcterms:modified xsi:type="dcterms:W3CDTF">2025-12-13T14:40:57Z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2052-11.1.0.10228</vt:lpwstr>
  </property>
</Properties>
</file>