
<file path=[Content_Types].xml><?xml version="1.0" encoding="utf-8"?>
<Types xmlns="http://schemas.openxmlformats.org/package/2006/content-types">
  <Default Extension="avif" ContentType="image/av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417" r:id="rId3"/>
    <p:sldId id="331" r:id="rId4"/>
    <p:sldId id="536" r:id="rId5"/>
    <p:sldId id="516" r:id="rId6"/>
    <p:sldId id="1492" r:id="rId7"/>
    <p:sldId id="549" r:id="rId8"/>
    <p:sldId id="499" r:id="rId9"/>
    <p:sldId id="546" r:id="rId10"/>
    <p:sldId id="510" r:id="rId11"/>
    <p:sldId id="509" r:id="rId12"/>
    <p:sldId id="511" r:id="rId13"/>
    <p:sldId id="518" r:id="rId14"/>
    <p:sldId id="519" r:id="rId15"/>
    <p:sldId id="538" r:id="rId16"/>
    <p:sldId id="531" r:id="rId17"/>
    <p:sldId id="527" r:id="rId18"/>
    <p:sldId id="528" r:id="rId19"/>
    <p:sldId id="435" r:id="rId20"/>
    <p:sldId id="534" r:id="rId21"/>
    <p:sldId id="537" r:id="rId22"/>
    <p:sldId id="521" r:id="rId23"/>
    <p:sldId id="520" r:id="rId24"/>
    <p:sldId id="258" r:id="rId25"/>
    <p:sldId id="494" r:id="rId26"/>
    <p:sldId id="517" r:id="rId27"/>
    <p:sldId id="1490" r:id="rId28"/>
    <p:sldId id="498" r:id="rId29"/>
    <p:sldId id="1491" r:id="rId30"/>
    <p:sldId id="490" r:id="rId31"/>
    <p:sldId id="540" r:id="rId32"/>
    <p:sldId id="547" r:id="rId33"/>
    <p:sldId id="548" r:id="rId34"/>
    <p:sldId id="539" r:id="rId35"/>
    <p:sldId id="524" r:id="rId36"/>
    <p:sldId id="530" r:id="rId37"/>
    <p:sldId id="502" r:id="rId3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FF"/>
    <a:srgbClr val="006600"/>
    <a:srgbClr val="88F6FC"/>
    <a:srgbClr val="EBFFFF"/>
    <a:srgbClr val="9DC3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5726" autoAdjust="0"/>
  </p:normalViewPr>
  <p:slideViewPr>
    <p:cSldViewPr snapToGrid="0">
      <p:cViewPr varScale="1">
        <p:scale>
          <a:sx n="97" d="100"/>
          <a:sy n="97" d="100"/>
        </p:scale>
        <p:origin x="104" y="292"/>
      </p:cViewPr>
      <p:guideLst/>
    </p:cSldViewPr>
  </p:slideViewPr>
  <p:outlineViewPr>
    <p:cViewPr>
      <p:scale>
        <a:sx n="33" d="100"/>
        <a:sy n="33" d="100"/>
      </p:scale>
      <p:origin x="0" y="-58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6620C2-48C2-4F1A-8016-254B1697D020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34C02-E684-4C9E-A055-416DB84A70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0769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D34C02-E684-4C9E-A055-416DB84A7013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36034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88379-AD66-218A-B89C-4EF08C1DEF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CCFCFB3-1E9D-3EE8-5DAE-2898BF5432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备注占位符 2">
                <a:extLst>
                  <a:ext uri="{FF2B5EF4-FFF2-40B4-BE49-F238E27FC236}">
                    <a16:creationId xmlns:a16="http://schemas.microsoft.com/office/drawing/2014/main" id="{96A38786-FE91-4D7A-4E6C-54589E4ACF2A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1200" dirty="0">
                    <a:solidFill>
                      <a:schemeClr val="tx1"/>
                    </a:solidFill>
                    <a:latin typeface="+mj-lt"/>
                    <a:ea typeface="Helvetica"/>
                    <a:cs typeface="Helvetica"/>
                    <a:sym typeface="Helvetica"/>
                  </a:rPr>
                  <a:t>(anomaly cancellations fix some SM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Helvetica"/>
                            <a:sym typeface="Helvetica"/>
                          </a:rPr>
                        </m:ctrlPr>
                      </m:sSubPr>
                      <m:e>
                        <m:r>
                          <a:rPr lang="en-US" altLang="zh-CN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Helvetica"/>
                            <a:sym typeface="Helvetica"/>
                          </a:rPr>
                          <m:t>𝑈</m:t>
                        </m:r>
                        <m:r>
                          <a:rPr lang="en-US" altLang="zh-CN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Helvetica"/>
                            <a:sym typeface="Helvetica"/>
                          </a:rPr>
                          <m:t>(1)</m:t>
                        </m:r>
                      </m:e>
                      <m:sub>
                        <m:r>
                          <a:rPr lang="en-US" altLang="zh-CN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Helvetica"/>
                            <a:sym typeface="Helvetica"/>
                          </a:rPr>
                          <m:t>𝑌</m:t>
                        </m:r>
                      </m:sub>
                    </m:sSub>
                  </m:oMath>
                </a14:m>
                <a:r>
                  <a:rPr lang="en-US" altLang="zh-CN" sz="1200" dirty="0">
                    <a:solidFill>
                      <a:schemeClr val="tx1"/>
                    </a:solidFill>
                    <a:latin typeface="+mj-lt"/>
                    <a:ea typeface="Helvetica"/>
                    <a:cs typeface="Helvetica"/>
                    <a:sym typeface="Helvetica"/>
                  </a:rPr>
                  <a:t> charge assignments)</a:t>
                </a:r>
                <a:r>
                  <a:rPr lang="zh-CN" altLang="en-US" sz="1200" dirty="0">
                    <a:solidFill>
                      <a:schemeClr val="tx1"/>
                    </a:solidFill>
                    <a:latin typeface="+mj-lt"/>
                    <a:ea typeface="Helvetica"/>
                    <a:cs typeface="Helvetica"/>
                    <a:sym typeface="Helvetica"/>
                  </a:rPr>
                  <a:t>？？？？</a:t>
                </a:r>
                <a:endParaRPr lang="en-US" altLang="zh-CN" sz="1200" dirty="0">
                  <a:solidFill>
                    <a:schemeClr val="tx1"/>
                  </a:solidFill>
                  <a:latin typeface="+mj-lt"/>
                  <a:ea typeface="Helvetica"/>
                  <a:cs typeface="Helvetica"/>
                  <a:sym typeface="Helvetica"/>
                </a:endParaRPr>
              </a:p>
            </p:txBody>
          </p:sp>
        </mc:Choice>
        <mc:Fallback xmlns="">
          <p:sp>
            <p:nvSpPr>
              <p:cNvPr id="3" name="备注占位符 2">
                <a:extLst>
                  <a:ext uri="{FF2B5EF4-FFF2-40B4-BE49-F238E27FC236}">
                    <a16:creationId xmlns:a16="http://schemas.microsoft.com/office/drawing/2014/main" id="{BF6E39D2-ECCF-3B2D-2B4A-2B67DC8DFB99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1200" dirty="0">
                    <a:solidFill>
                      <a:schemeClr val="tx1"/>
                    </a:solidFill>
                    <a:latin typeface="+mj-lt"/>
                    <a:ea typeface="Helvetica"/>
                    <a:cs typeface="Helvetica"/>
                    <a:sym typeface="Helvetica"/>
                  </a:rPr>
                  <a:t>(anomaly cancellations fix some SM </a:t>
                </a:r>
                <a:r>
                  <a:rPr lang="en-US" altLang="zh-CN" sz="1200" i="0">
                    <a:solidFill>
                      <a:schemeClr val="tx1"/>
                    </a:solidFill>
                    <a:latin typeface="Cambria Math" panose="02040503050406030204" pitchFamily="18" charset="0"/>
                    <a:cs typeface="Helvetica"/>
                    <a:sym typeface="Helvetica"/>
                  </a:rPr>
                  <a:t>〖</a:t>
                </a:r>
                <a:r>
                  <a:rPr lang="en-US" altLang="zh-CN" sz="1200" b="0" i="0">
                    <a:solidFill>
                      <a:schemeClr val="tx1"/>
                    </a:solidFill>
                    <a:latin typeface="Cambria Math" panose="02040503050406030204" pitchFamily="18" charset="0"/>
                    <a:cs typeface="Helvetica"/>
                    <a:sym typeface="Helvetica"/>
                  </a:rPr>
                  <a:t>𝑈(1)〗_𝑌</a:t>
                </a:r>
                <a:r>
                  <a:rPr lang="en-US" altLang="zh-CN" sz="1200" dirty="0">
                    <a:solidFill>
                      <a:schemeClr val="tx1"/>
                    </a:solidFill>
                    <a:latin typeface="+mj-lt"/>
                    <a:ea typeface="Helvetica"/>
                    <a:cs typeface="Helvetica"/>
                    <a:sym typeface="Helvetica"/>
                  </a:rPr>
                  <a:t> charge assignments)</a:t>
                </a:r>
                <a:r>
                  <a:rPr lang="zh-CN" altLang="en-US" sz="1200" dirty="0">
                    <a:solidFill>
                      <a:schemeClr val="tx1"/>
                    </a:solidFill>
                    <a:latin typeface="+mj-lt"/>
                    <a:ea typeface="Helvetica"/>
                    <a:cs typeface="Helvetica"/>
                    <a:sym typeface="Helvetica"/>
                  </a:rPr>
                  <a:t>？？？？</a:t>
                </a:r>
                <a:endParaRPr lang="en-US" altLang="zh-CN" sz="1200" dirty="0">
                  <a:solidFill>
                    <a:schemeClr val="tx1"/>
                  </a:solidFill>
                  <a:latin typeface="+mj-lt"/>
                  <a:ea typeface="Helvetica"/>
                  <a:cs typeface="Helvetica"/>
                  <a:sym typeface="Helvetica"/>
                </a:endParaRPr>
              </a:p>
            </p:txBody>
          </p:sp>
        </mc:Fallback>
      </mc:AlternateContent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71F5A0F-2B25-7E9C-3A4F-0CB233C840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D34C02-E684-4C9E-A055-416DB84A7013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51007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03C2F3-4A6B-DB46-DEA5-F142ADE0E1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0CED2FD-EAAF-62E7-CE7F-EBCDD2E5F0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备注占位符 2">
                <a:extLst>
                  <a:ext uri="{FF2B5EF4-FFF2-40B4-BE49-F238E27FC236}">
                    <a16:creationId xmlns:a16="http://schemas.microsoft.com/office/drawing/2014/main" id="{038C6F5E-4966-9229-F775-4EFBCC347728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1200" dirty="0">
                    <a:solidFill>
                      <a:schemeClr val="tx1"/>
                    </a:solidFill>
                    <a:latin typeface="+mj-lt"/>
                    <a:ea typeface="Helvetica"/>
                    <a:cs typeface="Helvetica"/>
                    <a:sym typeface="Helvetica"/>
                  </a:rPr>
                  <a:t>(anomaly cancellations fix some SM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Helvetica"/>
                            <a:sym typeface="Helvetica"/>
                          </a:rPr>
                        </m:ctrlPr>
                      </m:sSubPr>
                      <m:e>
                        <m:r>
                          <a:rPr lang="en-US" altLang="zh-CN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Helvetica"/>
                            <a:sym typeface="Helvetica"/>
                          </a:rPr>
                          <m:t>𝑈</m:t>
                        </m:r>
                        <m:r>
                          <a:rPr lang="en-US" altLang="zh-CN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Helvetica"/>
                            <a:sym typeface="Helvetica"/>
                          </a:rPr>
                          <m:t>(1)</m:t>
                        </m:r>
                      </m:e>
                      <m:sub>
                        <m:r>
                          <a:rPr lang="en-US" altLang="zh-CN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Helvetica"/>
                            <a:sym typeface="Helvetica"/>
                          </a:rPr>
                          <m:t>𝑌</m:t>
                        </m:r>
                      </m:sub>
                    </m:sSub>
                  </m:oMath>
                </a14:m>
                <a:r>
                  <a:rPr lang="en-US" altLang="zh-CN" sz="1200" dirty="0">
                    <a:solidFill>
                      <a:schemeClr val="tx1"/>
                    </a:solidFill>
                    <a:latin typeface="+mj-lt"/>
                    <a:ea typeface="Helvetica"/>
                    <a:cs typeface="Helvetica"/>
                    <a:sym typeface="Helvetica"/>
                  </a:rPr>
                  <a:t> charge assignments)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altLang="zh-CN" sz="1200" dirty="0">
                  <a:solidFill>
                    <a:schemeClr val="tx1"/>
                  </a:solidFill>
                  <a:latin typeface="+mj-lt"/>
                  <a:ea typeface="Helvetica"/>
                  <a:cs typeface="Helvetica"/>
                  <a:sym typeface="Helvetica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dirty="0"/>
                  <a:t>The heavier version is usually called a Z ′ in the literature, whereas lighter ones are called dark photons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altLang="zh-CN" sz="1200" dirty="0">
                  <a:solidFill>
                    <a:schemeClr val="tx1"/>
                  </a:solidFill>
                  <a:latin typeface="+mj-lt"/>
                  <a:ea typeface="Helvetica"/>
                  <a:cs typeface="Helvetica"/>
                  <a:sym typeface="Helvetica"/>
                </a:endParaRPr>
              </a:p>
            </p:txBody>
          </p:sp>
        </mc:Choice>
        <mc:Fallback xmlns="">
          <p:sp>
            <p:nvSpPr>
              <p:cNvPr id="3" name="备注占位符 2">
                <a:extLst>
                  <a:ext uri="{FF2B5EF4-FFF2-40B4-BE49-F238E27FC236}">
                    <a16:creationId xmlns:a16="http://schemas.microsoft.com/office/drawing/2014/main" id="{038C6F5E-4966-9229-F775-4EFBCC347728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1200" dirty="0">
                    <a:solidFill>
                      <a:schemeClr val="tx1"/>
                    </a:solidFill>
                    <a:latin typeface="+mj-lt"/>
                    <a:ea typeface="Helvetica"/>
                    <a:cs typeface="Helvetica"/>
                    <a:sym typeface="Helvetica"/>
                  </a:rPr>
                  <a:t>(anomaly cancellations fix some SM </a:t>
                </a:r>
                <a:r>
                  <a:rPr lang="en-US" altLang="zh-CN" sz="1200" i="0">
                    <a:solidFill>
                      <a:schemeClr val="tx1"/>
                    </a:solidFill>
                    <a:latin typeface="Cambria Math" panose="02040503050406030204" pitchFamily="18" charset="0"/>
                    <a:cs typeface="Helvetica"/>
                    <a:sym typeface="Helvetica"/>
                  </a:rPr>
                  <a:t>〖</a:t>
                </a:r>
                <a:r>
                  <a:rPr lang="en-US" altLang="zh-CN" sz="1200" b="0" i="0">
                    <a:solidFill>
                      <a:schemeClr val="tx1"/>
                    </a:solidFill>
                    <a:latin typeface="Cambria Math" panose="02040503050406030204" pitchFamily="18" charset="0"/>
                    <a:cs typeface="Helvetica"/>
                    <a:sym typeface="Helvetica"/>
                  </a:rPr>
                  <a:t>𝑈(1)〗_𝑌</a:t>
                </a:r>
                <a:r>
                  <a:rPr lang="en-US" altLang="zh-CN" sz="1200" dirty="0">
                    <a:solidFill>
                      <a:schemeClr val="tx1"/>
                    </a:solidFill>
                    <a:latin typeface="+mj-lt"/>
                    <a:ea typeface="Helvetica"/>
                    <a:cs typeface="Helvetica"/>
                    <a:sym typeface="Helvetica"/>
                  </a:rPr>
                  <a:t> charge assignments)</a:t>
                </a:r>
                <a:r>
                  <a:rPr lang="zh-CN" altLang="en-US" sz="1200" dirty="0">
                    <a:solidFill>
                      <a:schemeClr val="tx1"/>
                    </a:solidFill>
                    <a:latin typeface="+mj-lt"/>
                    <a:ea typeface="Helvetica"/>
                    <a:cs typeface="Helvetica"/>
                    <a:sym typeface="Helvetica"/>
                  </a:rPr>
                  <a:t>？？？？</a:t>
                </a:r>
                <a:endParaRPr lang="en-US" altLang="zh-CN" sz="1200" dirty="0">
                  <a:solidFill>
                    <a:schemeClr val="tx1"/>
                  </a:solidFill>
                  <a:latin typeface="+mj-lt"/>
                  <a:ea typeface="Helvetica"/>
                  <a:cs typeface="Helvetica"/>
                  <a:sym typeface="Helvetica"/>
                </a:endParaRPr>
              </a:p>
            </p:txBody>
          </p:sp>
        </mc:Fallback>
      </mc:AlternateContent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ADEDA90-2CA3-9E79-5561-C94D6C35F0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D34C02-E684-4C9E-A055-416DB84A7013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45523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A26D6-370B-1115-985C-C5F3C514C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A24025C-1408-3DA1-6CD5-6B3AEC68D4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备注占位符 2">
                <a:extLst>
                  <a:ext uri="{FF2B5EF4-FFF2-40B4-BE49-F238E27FC236}">
                    <a16:creationId xmlns:a16="http://schemas.microsoft.com/office/drawing/2014/main" id="{8F568D3F-8E3B-8402-6584-267E7D164A13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1200" dirty="0">
                    <a:solidFill>
                      <a:schemeClr val="tx1"/>
                    </a:solidFill>
                    <a:latin typeface="+mj-lt"/>
                    <a:ea typeface="Helvetica"/>
                    <a:cs typeface="Helvetica"/>
                    <a:sym typeface="Helvetica"/>
                  </a:rPr>
                  <a:t>(anomaly cancellations fix some SM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Helvetica"/>
                            <a:sym typeface="Helvetica"/>
                          </a:rPr>
                        </m:ctrlPr>
                      </m:sSubPr>
                      <m:e>
                        <m:r>
                          <a:rPr lang="en-US" altLang="zh-CN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Helvetica"/>
                            <a:sym typeface="Helvetica"/>
                          </a:rPr>
                          <m:t>𝑈</m:t>
                        </m:r>
                        <m:r>
                          <a:rPr lang="en-US" altLang="zh-CN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Helvetica"/>
                            <a:sym typeface="Helvetica"/>
                          </a:rPr>
                          <m:t>(1)</m:t>
                        </m:r>
                      </m:e>
                      <m:sub>
                        <m:r>
                          <a:rPr lang="en-US" altLang="zh-CN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Helvetica"/>
                            <a:sym typeface="Helvetica"/>
                          </a:rPr>
                          <m:t>𝑌</m:t>
                        </m:r>
                      </m:sub>
                    </m:sSub>
                  </m:oMath>
                </a14:m>
                <a:r>
                  <a:rPr lang="en-US" altLang="zh-CN" sz="1200" dirty="0">
                    <a:solidFill>
                      <a:schemeClr val="tx1"/>
                    </a:solidFill>
                    <a:latin typeface="+mj-lt"/>
                    <a:ea typeface="Helvetica"/>
                    <a:cs typeface="Helvetica"/>
                    <a:sym typeface="Helvetica"/>
                  </a:rPr>
                  <a:t> charge assignments)</a:t>
                </a:r>
                <a:r>
                  <a:rPr lang="zh-CN" altLang="en-US" sz="1200" dirty="0">
                    <a:solidFill>
                      <a:schemeClr val="tx1"/>
                    </a:solidFill>
                    <a:latin typeface="+mj-lt"/>
                    <a:ea typeface="Helvetica"/>
                    <a:cs typeface="Helvetica"/>
                    <a:sym typeface="Helvetica"/>
                  </a:rPr>
                  <a:t>？？？？</a:t>
                </a:r>
                <a:endParaRPr lang="en-US" altLang="zh-CN" sz="1200" dirty="0">
                  <a:solidFill>
                    <a:schemeClr val="tx1"/>
                  </a:solidFill>
                  <a:latin typeface="+mj-lt"/>
                  <a:ea typeface="Helvetica"/>
                  <a:cs typeface="Helvetica"/>
                  <a:sym typeface="Helvetica"/>
                </a:endParaRPr>
              </a:p>
            </p:txBody>
          </p:sp>
        </mc:Choice>
        <mc:Fallback xmlns="">
          <p:sp>
            <p:nvSpPr>
              <p:cNvPr id="3" name="备注占位符 2">
                <a:extLst>
                  <a:ext uri="{FF2B5EF4-FFF2-40B4-BE49-F238E27FC236}">
                    <a16:creationId xmlns:a16="http://schemas.microsoft.com/office/drawing/2014/main" id="{8F568D3F-8E3B-8402-6584-267E7D164A13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1200" dirty="0">
                    <a:solidFill>
                      <a:schemeClr val="tx1"/>
                    </a:solidFill>
                    <a:latin typeface="+mj-lt"/>
                    <a:ea typeface="Helvetica"/>
                    <a:cs typeface="Helvetica"/>
                    <a:sym typeface="Helvetica"/>
                  </a:rPr>
                  <a:t>(anomaly cancellations fix some SM </a:t>
                </a:r>
                <a:r>
                  <a:rPr lang="en-US" altLang="zh-CN" sz="1200" i="0">
                    <a:solidFill>
                      <a:schemeClr val="tx1"/>
                    </a:solidFill>
                    <a:latin typeface="Cambria Math" panose="02040503050406030204" pitchFamily="18" charset="0"/>
                    <a:cs typeface="Helvetica"/>
                    <a:sym typeface="Helvetica"/>
                  </a:rPr>
                  <a:t>〖</a:t>
                </a:r>
                <a:r>
                  <a:rPr lang="en-US" altLang="zh-CN" sz="1200" b="0" i="0">
                    <a:solidFill>
                      <a:schemeClr val="tx1"/>
                    </a:solidFill>
                    <a:latin typeface="Cambria Math" panose="02040503050406030204" pitchFamily="18" charset="0"/>
                    <a:cs typeface="Helvetica"/>
                    <a:sym typeface="Helvetica"/>
                  </a:rPr>
                  <a:t>𝑈(1)〗_𝑌</a:t>
                </a:r>
                <a:r>
                  <a:rPr lang="en-US" altLang="zh-CN" sz="1200" dirty="0">
                    <a:solidFill>
                      <a:schemeClr val="tx1"/>
                    </a:solidFill>
                    <a:latin typeface="+mj-lt"/>
                    <a:ea typeface="Helvetica"/>
                    <a:cs typeface="Helvetica"/>
                    <a:sym typeface="Helvetica"/>
                  </a:rPr>
                  <a:t> charge assignments)</a:t>
                </a:r>
                <a:r>
                  <a:rPr lang="zh-CN" altLang="en-US" sz="1200" dirty="0">
                    <a:solidFill>
                      <a:schemeClr val="tx1"/>
                    </a:solidFill>
                    <a:latin typeface="+mj-lt"/>
                    <a:ea typeface="Helvetica"/>
                    <a:cs typeface="Helvetica"/>
                    <a:sym typeface="Helvetica"/>
                  </a:rPr>
                  <a:t>？？？？</a:t>
                </a:r>
                <a:endParaRPr lang="en-US" altLang="zh-CN" sz="1200" dirty="0">
                  <a:solidFill>
                    <a:schemeClr val="tx1"/>
                  </a:solidFill>
                  <a:latin typeface="+mj-lt"/>
                  <a:ea typeface="Helvetica"/>
                  <a:cs typeface="Helvetica"/>
                  <a:sym typeface="Helvetica"/>
                </a:endParaRPr>
              </a:p>
            </p:txBody>
          </p:sp>
        </mc:Fallback>
      </mc:AlternateContent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4EB517F-D58E-EB1D-8CD8-479FD7C4F6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D34C02-E684-4C9E-A055-416DB84A7013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20689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1200" dirty="0">
                    <a:solidFill>
                      <a:schemeClr val="tx1"/>
                    </a:solidFill>
                    <a:latin typeface="+mj-lt"/>
                    <a:ea typeface="Helvetica"/>
                    <a:cs typeface="Helvetica"/>
                    <a:sym typeface="Helvetica"/>
                  </a:rPr>
                  <a:t>(anomaly cancellations fix some SM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Helvetica"/>
                            <a:sym typeface="Helvetica"/>
                          </a:rPr>
                        </m:ctrlPr>
                      </m:sSubPr>
                      <m:e>
                        <m:r>
                          <a:rPr lang="en-US" altLang="zh-CN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Helvetica"/>
                            <a:sym typeface="Helvetica"/>
                          </a:rPr>
                          <m:t>𝑈</m:t>
                        </m:r>
                        <m:r>
                          <a:rPr lang="en-US" altLang="zh-CN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Helvetica"/>
                            <a:sym typeface="Helvetica"/>
                          </a:rPr>
                          <m:t>(1)</m:t>
                        </m:r>
                      </m:e>
                      <m:sub>
                        <m:r>
                          <a:rPr lang="en-US" altLang="zh-CN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Helvetica"/>
                            <a:sym typeface="Helvetica"/>
                          </a:rPr>
                          <m:t>𝑌</m:t>
                        </m:r>
                      </m:sub>
                    </m:sSub>
                  </m:oMath>
                </a14:m>
                <a:r>
                  <a:rPr lang="en-US" altLang="zh-CN" sz="1200" dirty="0">
                    <a:solidFill>
                      <a:schemeClr val="tx1"/>
                    </a:solidFill>
                    <a:latin typeface="+mj-lt"/>
                    <a:ea typeface="Helvetica"/>
                    <a:cs typeface="Helvetica"/>
                    <a:sym typeface="Helvetica"/>
                  </a:rPr>
                  <a:t> charge assignments)</a:t>
                </a:r>
                <a:r>
                  <a:rPr lang="zh-CN" altLang="en-US" sz="1200" dirty="0">
                    <a:solidFill>
                      <a:schemeClr val="tx1"/>
                    </a:solidFill>
                    <a:latin typeface="+mj-lt"/>
                    <a:ea typeface="Helvetica"/>
                    <a:cs typeface="Helvetica"/>
                    <a:sym typeface="Helvetica"/>
                  </a:rPr>
                  <a:t>？？？？</a:t>
                </a:r>
                <a:endParaRPr lang="en-US" altLang="zh-CN" sz="1200" dirty="0">
                  <a:solidFill>
                    <a:schemeClr val="tx1"/>
                  </a:solidFill>
                  <a:latin typeface="+mj-lt"/>
                  <a:ea typeface="Helvetica"/>
                  <a:cs typeface="Helvetica"/>
                  <a:sym typeface="Helvetica"/>
                </a:endParaRPr>
              </a:p>
            </p:txBody>
          </p:sp>
        </mc:Choice>
        <mc:Fallback xmlns="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1200" dirty="0">
                    <a:solidFill>
                      <a:schemeClr val="tx1"/>
                    </a:solidFill>
                    <a:latin typeface="+mj-lt"/>
                    <a:ea typeface="Helvetica"/>
                    <a:cs typeface="Helvetica"/>
                    <a:sym typeface="Helvetica"/>
                  </a:rPr>
                  <a:t>(anomaly cancellations fix some SM </a:t>
                </a:r>
                <a:r>
                  <a:rPr lang="en-US" altLang="zh-CN" sz="1200" i="0">
                    <a:solidFill>
                      <a:schemeClr val="tx1"/>
                    </a:solidFill>
                    <a:latin typeface="Cambria Math" panose="02040503050406030204" pitchFamily="18" charset="0"/>
                    <a:cs typeface="Helvetica"/>
                    <a:sym typeface="Helvetica"/>
                  </a:rPr>
                  <a:t>〖</a:t>
                </a:r>
                <a:r>
                  <a:rPr lang="en-US" altLang="zh-CN" sz="1200" b="0" i="0">
                    <a:solidFill>
                      <a:schemeClr val="tx1"/>
                    </a:solidFill>
                    <a:latin typeface="Cambria Math" panose="02040503050406030204" pitchFamily="18" charset="0"/>
                    <a:cs typeface="Helvetica"/>
                    <a:sym typeface="Helvetica"/>
                  </a:rPr>
                  <a:t>𝑈(1)〗_𝑌</a:t>
                </a:r>
                <a:r>
                  <a:rPr lang="en-US" altLang="zh-CN" sz="1200" dirty="0">
                    <a:solidFill>
                      <a:schemeClr val="tx1"/>
                    </a:solidFill>
                    <a:latin typeface="+mj-lt"/>
                    <a:ea typeface="Helvetica"/>
                    <a:cs typeface="Helvetica"/>
                    <a:sym typeface="Helvetica"/>
                  </a:rPr>
                  <a:t> charge assignments)</a:t>
                </a:r>
                <a:r>
                  <a:rPr lang="zh-CN" altLang="en-US" sz="1200" dirty="0">
                    <a:solidFill>
                      <a:schemeClr val="tx1"/>
                    </a:solidFill>
                    <a:latin typeface="+mj-lt"/>
                    <a:ea typeface="Helvetica"/>
                    <a:cs typeface="Helvetica"/>
                    <a:sym typeface="Helvetica"/>
                  </a:rPr>
                  <a:t>？？？？</a:t>
                </a:r>
                <a:endParaRPr lang="en-US" altLang="zh-CN" sz="1200" dirty="0">
                  <a:solidFill>
                    <a:schemeClr val="tx1"/>
                  </a:solidFill>
                  <a:latin typeface="+mj-lt"/>
                  <a:ea typeface="Helvetica"/>
                  <a:cs typeface="Helvetica"/>
                  <a:sym typeface="Helvetica"/>
                </a:endParaRPr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D34C02-E684-4C9E-A055-416DB84A7013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16528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D34C02-E684-4C9E-A055-416DB84A7013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78391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70D7D4-576E-4B84-8AD0-6FBEB6CF8079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5673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AB8036-A843-2F0A-FFEA-B293CBBCB7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809748C-88A4-758B-25FD-7FED11CA12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27B76E1-B5D1-7F95-C1E4-6BA81A6F8B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9602900-5F2F-8404-2FA9-5D1928860E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70D7D4-576E-4B84-8AD0-6FBEB6CF8079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62996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D34C02-E684-4C9E-A055-416DB84A7013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65720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4F685A-6F20-22D0-4B8A-8608392D7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3E4E00D-B30A-19AB-67EF-32F978BAEC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备注占位符 2">
                <a:extLst>
                  <a:ext uri="{FF2B5EF4-FFF2-40B4-BE49-F238E27FC236}">
                    <a16:creationId xmlns:a16="http://schemas.microsoft.com/office/drawing/2014/main" id="{99B9536F-9D4F-0A53-0106-E7DA1749A9E5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evaluate from the data of ±200 frequency bins around 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dirty="0"/>
                  <a:t>except for 3 frequency bins centered around 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" name="备注占位符 2">
                <a:extLst>
                  <a:ext uri="{FF2B5EF4-FFF2-40B4-BE49-F238E27FC236}">
                    <a16:creationId xmlns:a16="http://schemas.microsoft.com/office/drawing/2014/main" id="{99B9536F-9D4F-0A53-0106-E7DA1749A9E5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evaluate from the data of ±200 frequency bins around </a:t>
                </a:r>
                <a:r>
                  <a:rPr lang="en-US" altLang="zh-CN" i="0" dirty="0">
                    <a:latin typeface="Cambria Math" panose="02040503050406030204" pitchFamily="18" charset="0"/>
                  </a:rPr>
                  <a:t>𝑓=𝑓</a:t>
                </a:r>
                <a:r>
                  <a:rPr lang="en-US" altLang="zh-CN" b="0" i="0" dirty="0">
                    <a:latin typeface="Cambria Math" panose="02040503050406030204" pitchFamily="18" charset="0"/>
                  </a:rPr>
                  <a:t>_𝑠 </a:t>
                </a:r>
                <a:r>
                  <a:rPr lang="en-US" altLang="zh-CN" i="0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dirty="0"/>
                  <a:t>except for 3 frequency bins centered around </a:t>
                </a:r>
                <a:r>
                  <a:rPr lang="en-US" altLang="zh-CN" i="0" dirty="0">
                    <a:latin typeface="Cambria Math" panose="02040503050406030204" pitchFamily="18" charset="0"/>
                  </a:rPr>
                  <a:t>𝑓=𝑓</a:t>
                </a:r>
                <a:r>
                  <a:rPr lang="en-US" altLang="zh-CN" b="0" i="0" dirty="0">
                    <a:latin typeface="Cambria Math" panose="02040503050406030204" pitchFamily="18" charset="0"/>
                  </a:rPr>
                  <a:t>_</a:t>
                </a:r>
                <a:r>
                  <a:rPr lang="en-US" altLang="zh-CN" i="0" dirty="0">
                    <a:latin typeface="Cambria Math" panose="02040503050406030204" pitchFamily="18" charset="0"/>
                  </a:rPr>
                  <a:t>𝑠</a:t>
                </a:r>
                <a:endParaRPr lang="zh-CN" altLang="en-US" dirty="0"/>
              </a:p>
            </p:txBody>
          </p:sp>
        </mc:Fallback>
      </mc:AlternateContent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8221D09-28C9-80F5-0F41-2F161672B2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D34C02-E684-4C9E-A055-416DB84A7013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26537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C7303-241C-6ADA-DFD9-39A553B3A4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B048BD2-A866-EB39-758A-4CA2CFD3D3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AE8E068A-E623-AC92-41D0-3F1A553B5C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磁阻的  </a:t>
            </a:r>
            <a:r>
              <a:rPr lang="en-US" altLang="zh-CN" dirty="0"/>
              <a:t>Magnetoresistive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340988A-BA92-4E86-9F0B-1328C1C038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D34C02-E684-4C9E-A055-416DB84A7013}" type="slidenum">
              <a:rPr lang="zh-CN" altLang="en-US" smtClean="0"/>
              <a:t>35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30310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755FE3-CB42-4ED7-B00E-DD38C1D82FCA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C15A80-236D-BAF1-23B3-2A503DFB25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E498C99-15DD-D521-0C4F-CDC121CEC9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7806B2A-F5D8-4F1C-8AFF-FD3F7D30E3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>
            <a:extLst>
              <a:ext uri="{FF2B5EF4-FFF2-40B4-BE49-F238E27FC236}">
                <a16:creationId xmlns:a16="http://schemas.microsoft.com/office/drawing/2014/main" id="{71A55A3B-58B6-093D-6E22-A69CCF23DD54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6F13B6B-5288-98D5-CAE7-01B6A0BA9C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755FE3-CB42-4ED7-B00E-DD38C1D82FCA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48148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CECADC-6D42-EB3B-EAB3-15743C6DD2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26DC1A8-CC06-5541-E60E-E944B80767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0DCFC93-CE08-81F5-A9A7-A0D06AFA47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BEFB374-AF85-A184-1C85-4DA7E9499A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70D7D4-576E-4B84-8AD0-6FBEB6CF8079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539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E212E-F42C-CF3B-3626-88DF71397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F6F21A3-2EB6-4687-41BE-AAD080AE62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A03E89AC-4686-D917-62F8-2B97CAD831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磁阻的  </a:t>
            </a:r>
            <a:r>
              <a:rPr lang="en-US" altLang="zh-CN" dirty="0"/>
              <a:t>Magnetoresistive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96C41CF-DD5A-02F3-34AE-48B072E46B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D34C02-E684-4C9E-A055-416DB84A7013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63803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70A47C-04A8-6B19-9799-D986C1F6A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0575140-612C-D76D-F351-251DC3742A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A8A560E-DF94-A835-4197-3402105F97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磁阻的  </a:t>
            </a:r>
            <a:r>
              <a:rPr lang="en-US" altLang="zh-CN" dirty="0"/>
              <a:t>Magnetoresistive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19B95EC-C5A9-0395-A6AF-3D0A6F67CC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D34C02-E684-4C9E-A055-416DB84A7013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60913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938970-43BD-C24C-77A8-9E9F6E1C80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B6E6677-1B40-AD0A-6551-18B401D868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793C923-25EA-9386-BADE-50014A61DD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磁阻的  </a:t>
            </a:r>
            <a:r>
              <a:rPr lang="en-US" altLang="zh-CN" dirty="0"/>
              <a:t>Magnetoresistive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17EA114-DA68-61AB-37D8-B6B6EDBDAD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D34C02-E684-4C9E-A055-416DB84A7013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70497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evaluate from the data of ±200 frequency bins around 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dirty="0"/>
                  <a:t>except for 3 frequency bins centered around 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evaluate from the data of ±200 frequency bins around </a:t>
                </a:r>
                <a:r>
                  <a:rPr lang="en-US" altLang="zh-CN" i="0" dirty="0">
                    <a:latin typeface="Cambria Math" panose="02040503050406030204" pitchFamily="18" charset="0"/>
                  </a:rPr>
                  <a:t>𝑓=𝑓</a:t>
                </a:r>
                <a:r>
                  <a:rPr lang="en-US" altLang="zh-CN" b="0" i="0" dirty="0">
                    <a:latin typeface="Cambria Math" panose="02040503050406030204" pitchFamily="18" charset="0"/>
                  </a:rPr>
                  <a:t>_𝑠 </a:t>
                </a:r>
                <a:r>
                  <a:rPr lang="en-US" altLang="zh-CN" i="0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dirty="0"/>
                  <a:t>except for 3 frequency bins centered around </a:t>
                </a:r>
                <a:r>
                  <a:rPr lang="en-US" altLang="zh-CN" i="0" dirty="0">
                    <a:latin typeface="Cambria Math" panose="02040503050406030204" pitchFamily="18" charset="0"/>
                  </a:rPr>
                  <a:t>𝑓=𝑓</a:t>
                </a:r>
                <a:r>
                  <a:rPr lang="en-US" altLang="zh-CN" b="0" i="0" dirty="0">
                    <a:latin typeface="Cambria Math" panose="02040503050406030204" pitchFamily="18" charset="0"/>
                  </a:rPr>
                  <a:t>_</a:t>
                </a:r>
                <a:r>
                  <a:rPr lang="en-US" altLang="zh-CN" i="0" dirty="0">
                    <a:latin typeface="Cambria Math" panose="02040503050406030204" pitchFamily="18" charset="0"/>
                  </a:rPr>
                  <a:t>𝑠</a:t>
                </a:r>
                <a:endParaRPr lang="zh-CN" altLang="en-US" dirty="0"/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D34C02-E684-4C9E-A055-416DB84A7013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62685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D34C02-E684-4C9E-A055-416DB84A7013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759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BA89BD6-9EFC-4FC2-9D71-C2AC5A2E9C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AFD1CC8-549D-4B24-A0D5-09519C1B49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2F3D7B5-1D45-4701-B557-C0722CB25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620C0-CD66-42E8-8757-53E6AFBBC210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D23C5FB-4F13-4584-B369-C2D680C3B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2B57668-6E9E-4E6D-8A3B-327D3277C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3988-3D88-4F9D-9FF9-DD46DE3E07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2391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3BFB7-3DDC-4892-B70C-C3E7DEC7F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938D673-E4D6-4FEB-B3D6-B5BB10DE2B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2D59385-D0A7-4328-B9AD-DEF47B162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620C0-CD66-42E8-8757-53E6AFBBC210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1A864D7-E881-40D9-AC9E-EBBC5C238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120DBE9-55F9-42B4-8CE2-0BEDA4D81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3988-3D88-4F9D-9FF9-DD46DE3E07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1475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67A92-F27A-42C3-BC7A-B147CB784D2C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F7002-F705-449E-B348-E15A6E20DE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61544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201525" cy="518792"/>
          </a:xfrm>
          <a:prstGeom prst="rect">
            <a:avLst/>
          </a:prstGeom>
          <a:solidFill>
            <a:srgbClr val="006600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199" y="1067240"/>
            <a:ext cx="10515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32" name="灯片编号占位符 31"/>
          <p:cNvSpPr>
            <a:spLocks noGrp="1"/>
          </p:cNvSpPr>
          <p:nvPr>
            <p:ph type="sldNum" sz="quarter" idx="12"/>
          </p:nvPr>
        </p:nvSpPr>
        <p:spPr>
          <a:xfrm>
            <a:off x="5099738" y="6559014"/>
            <a:ext cx="836241" cy="365125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fld id="{65316A93-59F2-4889-9C97-010C89774A76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4" name="标题 1"/>
          <p:cNvSpPr txBox="1"/>
          <p:nvPr userDrawn="1"/>
        </p:nvSpPr>
        <p:spPr>
          <a:xfrm>
            <a:off x="9525" y="547090"/>
            <a:ext cx="12192000" cy="28800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dirty="0">
                <a:solidFill>
                  <a:srgbClr val="385723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       </a:t>
            </a:r>
            <a:endParaRPr lang="zh-CN" altLang="en-US" dirty="0">
              <a:solidFill>
                <a:srgbClr val="FFFFFF"/>
              </a:solidFill>
              <a:latin typeface="华文行楷" panose="02010800040101010101" pitchFamily="2" charset="-122"/>
              <a:ea typeface="华文行楷" panose="02010800040101010101" pitchFamily="2" charset="-122"/>
              <a:cs typeface="Arial" panose="020B0604020202020204" pitchFamily="34" charset="0"/>
            </a:endParaRPr>
          </a:p>
        </p:txBody>
      </p:sp>
      <p:pic>
        <p:nvPicPr>
          <p:cNvPr id="8" name="图片 7" descr="校徽+南京师范大学(白)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9437370" y="-651363"/>
            <a:ext cx="2764155" cy="1955165"/>
          </a:xfrm>
          <a:prstGeom prst="rect">
            <a:avLst/>
          </a:prstGeom>
        </p:spPr>
      </p:pic>
      <p:sp>
        <p:nvSpPr>
          <p:cNvPr id="2" name="矩形 1"/>
          <p:cNvSpPr/>
          <p:nvPr userDrawn="1"/>
        </p:nvSpPr>
        <p:spPr>
          <a:xfrm rot="3182965">
            <a:off x="673330" y="5702403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33379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5419AC7-BCD3-4C85-AE67-C734AED631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70" y="681037"/>
            <a:ext cx="5958253" cy="681037"/>
          </a:xfrm>
        </p:spPr>
        <p:txBody>
          <a:bodyPr/>
          <a:lstStyle>
            <a:lvl1pPr marL="0" indent="0">
              <a:buFontTx/>
              <a:buNone/>
              <a:defRPr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76EF099-AB19-428E-879D-C5ABA262B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620C0-CD66-42E8-8757-53E6AFBBC210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A6D7F7B-CBD0-416F-9283-39C79E0B6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04A3501-BA4A-4AD4-8C8C-B578593D9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3988-3D88-4F9D-9FF9-DD46DE3E07F5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5ED3179-F68F-4BDF-911F-136906966827}"/>
              </a:ext>
            </a:extLst>
          </p:cNvPr>
          <p:cNvSpPr/>
          <p:nvPr userDrawn="1"/>
        </p:nvSpPr>
        <p:spPr>
          <a:xfrm>
            <a:off x="0" y="1"/>
            <a:ext cx="12192000" cy="506186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6600"/>
              </a:solidFill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1ADAD639-0105-4813-930E-F51C3EDEF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581891"/>
          </a:xfrm>
        </p:spPr>
        <p:txBody>
          <a:bodyPr>
            <a:noAutofit/>
          </a:bodyPr>
          <a:lstStyle>
            <a:lvl1pPr algn="ctr">
              <a:defRPr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0" name="内容占位符 2">
            <a:extLst>
              <a:ext uri="{FF2B5EF4-FFF2-40B4-BE49-F238E27FC236}">
                <a16:creationId xmlns:a16="http://schemas.microsoft.com/office/drawing/2014/main" id="{22D98B55-A5DC-4254-B1D3-19E14AD8207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38200" y="1702592"/>
            <a:ext cx="5958253" cy="68103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11" name="内容占位符 2">
            <a:extLst>
              <a:ext uri="{FF2B5EF4-FFF2-40B4-BE49-F238E27FC236}">
                <a16:creationId xmlns:a16="http://schemas.microsoft.com/office/drawing/2014/main" id="{E3D66156-78C5-4847-9FA0-C4DFB8CBD084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236784" y="2747963"/>
            <a:ext cx="5958253" cy="68103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pic>
        <p:nvPicPr>
          <p:cNvPr id="8" name="图片 7" descr="校徽+南京师范大学(白)">
            <a:extLst>
              <a:ext uri="{FF2B5EF4-FFF2-40B4-BE49-F238E27FC236}">
                <a16:creationId xmlns:a16="http://schemas.microsoft.com/office/drawing/2014/main" id="{31DF0CAD-658E-348B-664B-11D61147D0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33424" b="40760"/>
          <a:stretch/>
        </p:blipFill>
        <p:spPr>
          <a:xfrm>
            <a:off x="9225643" y="-23459"/>
            <a:ext cx="2901042" cy="529646"/>
          </a:xfrm>
          <a:prstGeom prst="rect">
            <a:avLst/>
          </a:prstGeom>
        </p:spPr>
      </p:pic>
      <p:sp>
        <p:nvSpPr>
          <p:cNvPr id="9" name="标题 1">
            <a:extLst>
              <a:ext uri="{FF2B5EF4-FFF2-40B4-BE49-F238E27FC236}">
                <a16:creationId xmlns:a16="http://schemas.microsoft.com/office/drawing/2014/main" id="{D68AEF7C-A980-52F1-114A-50001A09E852}"/>
              </a:ext>
            </a:extLst>
          </p:cNvPr>
          <p:cNvSpPr txBox="1"/>
          <p:nvPr userDrawn="1"/>
        </p:nvSpPr>
        <p:spPr>
          <a:xfrm>
            <a:off x="0" y="531866"/>
            <a:ext cx="12192000" cy="28800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dirty="0">
                <a:solidFill>
                  <a:srgbClr val="385723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       </a:t>
            </a:r>
            <a:endParaRPr lang="zh-CN" altLang="en-US" dirty="0">
              <a:solidFill>
                <a:srgbClr val="FFFFFF"/>
              </a:solidFill>
              <a:latin typeface="华文行楷" panose="02010800040101010101" pitchFamily="2" charset="-122"/>
              <a:ea typeface="华文行楷" panose="02010800040101010101" pitchFamily="2" charset="-122"/>
              <a:cs typeface="Arial" panose="020B0604020202020204" pitchFamily="34" charset="0"/>
            </a:endParaRPr>
          </a:p>
        </p:txBody>
      </p:sp>
      <p:sp>
        <p:nvSpPr>
          <p:cNvPr id="13" name="灯片编号占位符 31">
            <a:extLst>
              <a:ext uri="{FF2B5EF4-FFF2-40B4-BE49-F238E27FC236}">
                <a16:creationId xmlns:a16="http://schemas.microsoft.com/office/drawing/2014/main" id="{79805970-08F6-434E-4F54-ADBF6209D010}"/>
              </a:ext>
            </a:extLst>
          </p:cNvPr>
          <p:cNvSpPr txBox="1">
            <a:spLocks/>
          </p:cNvSpPr>
          <p:nvPr userDrawn="1"/>
        </p:nvSpPr>
        <p:spPr>
          <a:xfrm>
            <a:off x="5677880" y="6444100"/>
            <a:ext cx="8362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5316A93-59F2-4889-9C97-010C89774A76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63404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5519FFF-AEEA-4479-B0FE-9DC0CE24F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EB0E67B-9CE8-4E37-9A00-C9EEE6D55F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50554BF-D01E-404F-8453-5458AA7AC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620C0-CD66-42E8-8757-53E6AFBBC210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32135AA-E512-49DE-89A1-94DCBEB13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87B4C6A-43A9-4C37-BEC7-AE4F85E85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3988-3D88-4F9D-9FF9-DD46DE3E07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9338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B9A73DA-5FBD-4EFD-9332-946B0834B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0D27AB2-CD30-4420-A00E-E4C52CD331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3588FEE-AA7A-4D5F-A80A-AE7B78E26B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B0CD6F7-CB53-45E3-A0A8-45DFB25D9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620C0-CD66-42E8-8757-53E6AFBBC210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9B6F085-A2EA-4EE0-895D-FD80E3AD0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8EB24BD-028D-4791-A8A9-7AE4BC613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3988-3D88-4F9D-9FF9-DD46DE3E07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2869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C3D5FC-CB1E-4EEC-B8BD-1D24A4C62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37155C4-9E54-4613-9E15-9D3805A6E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53B9456-7650-4282-BE9F-E182A08A7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19BFB7FA-C986-4986-8E7C-5FF254B7B6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D6DE616-EC12-48CC-AA4C-5ADF89755F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F4298A58-9B66-42AD-B7CF-7C86272A6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620C0-CD66-42E8-8757-53E6AFBBC210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743DF95-0BA0-4C62-A2CD-63EAAC646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765AD27C-492E-4095-8CE6-8D25DB82E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3988-3D88-4F9D-9FF9-DD46DE3E07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489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8B9EE5-709C-4309-932C-955D3D4CC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DA65CFC-D4AB-48D9-8ABD-85FADA719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620C0-CD66-42E8-8757-53E6AFBBC210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0763D98-449C-43B9-94C9-20BF05C75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40F5856-4D38-469A-A13B-96042BF79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3988-3D88-4F9D-9FF9-DD46DE3E07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1206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6490826-BE5E-43D7-BDDD-D9640DD3A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620C0-CD66-42E8-8757-53E6AFBBC210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74167FC-8CDB-4091-BE17-B23D8FD00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6F0ADD6-1B64-4B92-9C46-55D4F94DE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3988-3D88-4F9D-9FF9-DD46DE3E07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7223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ECD992C-A8D9-4DFE-8C99-36294ADA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7F16ABC-5A5F-49CC-B8A8-F7ECB3645B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0E765DF-01FB-46EB-9EA2-3FB2BB29E0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0FD596E-387E-4EC4-AB75-1E18F6FD0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620C0-CD66-42E8-8757-53E6AFBBC210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6D991C9-64D6-4881-9C33-94F26774F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F1326E6-7429-4DEB-B69F-DB02C9CAC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3988-3D88-4F9D-9FF9-DD46DE3E07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6023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A4402A4-3C87-4C4F-99C1-26828D4F5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14FFF57E-C9B3-4FFD-A865-31F2EB97C6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A720FC4-5E1E-4201-839E-F8C76F0EA8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A426218-7567-4CB4-B765-1C718AAC9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620C0-CD66-42E8-8757-53E6AFBBC210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72F3A14-C9CC-4DFD-9866-9390FE0D2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249FB47-613F-44A0-8A0C-C1AD05482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3988-3D88-4F9D-9FF9-DD46DE3E07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2757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A57C0B6-EE08-4965-B4EE-B723573BA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B1DA127-369C-45A2-AEEB-B6B15E6E7C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1666491-6D0D-4C67-AEA8-7625558900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6620C0-CD66-42E8-8757-53E6AFBBC210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467D8DD-496D-4B57-B395-5E262D799B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651B9CF-750D-4898-8553-38D491F847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1F3988-3D88-4F9D-9FF9-DD46DE3E07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598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web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webp"/><Relationship Id="rId11" Type="http://schemas.openxmlformats.org/officeDocument/2006/relationships/image" Target="../media/image10.png"/><Relationship Id="rId5" Type="http://schemas.openxmlformats.org/officeDocument/2006/relationships/image" Target="../media/image4.webp"/><Relationship Id="rId10" Type="http://schemas.openxmlformats.org/officeDocument/2006/relationships/image" Target="../media/image9.webp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79.png"/><Relationship Id="rId3" Type="http://schemas.openxmlformats.org/officeDocument/2006/relationships/image" Target="../media/image47.png"/><Relationship Id="rId7" Type="http://schemas.openxmlformats.org/officeDocument/2006/relationships/image" Target="../media/image50.png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2.png"/><Relationship Id="rId5" Type="http://schemas.openxmlformats.org/officeDocument/2006/relationships/image" Target="../media/image71.png"/><Relationship Id="rId10" Type="http://schemas.openxmlformats.org/officeDocument/2006/relationships/image" Target="../media/image51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0.png"/><Relationship Id="rId7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960.png"/><Relationship Id="rId9" Type="http://schemas.openxmlformats.org/officeDocument/2006/relationships/image" Target="../media/image8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8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12" Type="http://schemas.openxmlformats.org/officeDocument/2006/relationships/image" Target="../media/image9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65.png"/><Relationship Id="rId5" Type="http://schemas.openxmlformats.org/officeDocument/2006/relationships/image" Target="../media/image57.png"/><Relationship Id="rId10" Type="http://schemas.openxmlformats.org/officeDocument/2006/relationships/image" Target="../media/image64.png"/><Relationship Id="rId4" Type="http://schemas.openxmlformats.org/officeDocument/2006/relationships/image" Target="../media/image56.png"/><Relationship Id="rId9" Type="http://schemas.openxmlformats.org/officeDocument/2006/relationships/image" Target="../media/image88.png"/><Relationship Id="rId14" Type="http://schemas.openxmlformats.org/officeDocument/2006/relationships/image" Target="../media/image6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7" Type="http://schemas.openxmlformats.org/officeDocument/2006/relationships/image" Target="../media/image98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10" Type="http://schemas.openxmlformats.org/officeDocument/2006/relationships/image" Target="../media/image56.png"/><Relationship Id="rId4" Type="http://schemas.openxmlformats.org/officeDocument/2006/relationships/image" Target="../media/image1091.png"/><Relationship Id="rId9" Type="http://schemas.openxmlformats.org/officeDocument/2006/relationships/image" Target="../media/image6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101.png"/><Relationship Id="rId7" Type="http://schemas.openxmlformats.org/officeDocument/2006/relationships/image" Target="../media/image75.avif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winleaf.com/magnetometers/PPMV/" TargetMode="External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image" Target="../media/image7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0.png"/><Relationship Id="rId5" Type="http://schemas.openxmlformats.org/officeDocument/2006/relationships/image" Target="../media/image107.png"/><Relationship Id="rId4" Type="http://schemas.openxmlformats.org/officeDocument/2006/relationships/image" Target="../media/image10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13" Type="http://schemas.openxmlformats.org/officeDocument/2006/relationships/tags" Target="../tags/tag15.xml"/><Relationship Id="rId18" Type="http://schemas.openxmlformats.org/officeDocument/2006/relationships/tags" Target="../tags/tag20.xml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12" Type="http://schemas.openxmlformats.org/officeDocument/2006/relationships/tags" Target="../tags/tag14.xml"/><Relationship Id="rId17" Type="http://schemas.openxmlformats.org/officeDocument/2006/relationships/tags" Target="../tags/tag19.xml"/><Relationship Id="rId2" Type="http://schemas.openxmlformats.org/officeDocument/2006/relationships/tags" Target="../tags/tag4.xml"/><Relationship Id="rId16" Type="http://schemas.openxmlformats.org/officeDocument/2006/relationships/tags" Target="../tags/tag18.xml"/><Relationship Id="rId20" Type="http://schemas.openxmlformats.org/officeDocument/2006/relationships/image" Target="../media/image1.png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tags" Target="../tags/tag13.xml"/><Relationship Id="rId5" Type="http://schemas.openxmlformats.org/officeDocument/2006/relationships/tags" Target="../tags/tag7.xml"/><Relationship Id="rId15" Type="http://schemas.openxmlformats.org/officeDocument/2006/relationships/tags" Target="../tags/tag17.xml"/><Relationship Id="rId10" Type="http://schemas.openxmlformats.org/officeDocument/2006/relationships/tags" Target="../tags/tag12.xml"/><Relationship Id="rId19" Type="http://schemas.openxmlformats.org/officeDocument/2006/relationships/slideLayout" Target="../slideLayouts/slideLayout1.xml"/><Relationship Id="rId4" Type="http://schemas.openxmlformats.org/officeDocument/2006/relationships/tags" Target="../tags/tag6.xml"/><Relationship Id="rId9" Type="http://schemas.openxmlformats.org/officeDocument/2006/relationships/tags" Target="../tags/tag11.xml"/><Relationship Id="rId14" Type="http://schemas.openxmlformats.org/officeDocument/2006/relationships/tags" Target="../tags/tag1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3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0.png"/><Relationship Id="rId5" Type="http://schemas.openxmlformats.org/officeDocument/2006/relationships/image" Target="../media/image80.png"/><Relationship Id="rId4" Type="http://schemas.openxmlformats.org/officeDocument/2006/relationships/image" Target="../media/image7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14.png"/><Relationship Id="rId7" Type="http://schemas.openxmlformats.org/officeDocument/2006/relationships/image" Target="../media/image39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0.png"/><Relationship Id="rId11" Type="http://schemas.openxmlformats.org/officeDocument/2006/relationships/image" Target="../media/image430.png"/><Relationship Id="rId5" Type="http://schemas.openxmlformats.org/officeDocument/2006/relationships/image" Target="../media/image370.png"/><Relationship Id="rId10" Type="http://schemas.openxmlformats.org/officeDocument/2006/relationships/image" Target="../media/image420.png"/><Relationship Id="rId4" Type="http://schemas.openxmlformats.org/officeDocument/2006/relationships/image" Target="../media/image3600.png"/><Relationship Id="rId9" Type="http://schemas.openxmlformats.org/officeDocument/2006/relationships/image" Target="../media/image8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29.pn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84.png"/><Relationship Id="rId4" Type="http://schemas.openxmlformats.org/officeDocument/2006/relationships/image" Target="../media/image230.png"/><Relationship Id="rId9" Type="http://schemas.openxmlformats.org/officeDocument/2006/relationships/image" Target="../media/image29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1.png"/><Relationship Id="rId3" Type="http://schemas.openxmlformats.org/officeDocument/2006/relationships/image" Target="../media/image89.png"/><Relationship Id="rId7" Type="http://schemas.openxmlformats.org/officeDocument/2006/relationships/image" Target="../media/image48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510.png"/><Relationship Id="rId5" Type="http://schemas.openxmlformats.org/officeDocument/2006/relationships/image" Target="../media/image30.png"/><Relationship Id="rId10" Type="http://schemas.openxmlformats.org/officeDocument/2006/relationships/image" Target="../media/image92.png"/><Relationship Id="rId4" Type="http://schemas.openxmlformats.org/officeDocument/2006/relationships/image" Target="../media/image90.png"/><Relationship Id="rId9" Type="http://schemas.openxmlformats.org/officeDocument/2006/relationships/image" Target="../media/image3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7" Type="http://schemas.openxmlformats.org/officeDocument/2006/relationships/image" Target="../media/image108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7" Type="http://schemas.openxmlformats.org/officeDocument/2006/relationships/image" Target="../media/image1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png"/><Relationship Id="rId5" Type="http://schemas.openxmlformats.org/officeDocument/2006/relationships/image" Target="../media/image110.png"/><Relationship Id="rId4" Type="http://schemas.openxmlformats.org/officeDocument/2006/relationships/image" Target="../media/image11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71.png"/><Relationship Id="rId7" Type="http://schemas.openxmlformats.org/officeDocument/2006/relationships/image" Target="../media/image411.png"/><Relationship Id="rId12" Type="http://schemas.openxmlformats.org/officeDocument/2006/relationships/image" Target="../media/image112.png"/><Relationship Id="rId2" Type="http://schemas.openxmlformats.org/officeDocument/2006/relationships/image" Target="../media/image3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1.png"/><Relationship Id="rId11" Type="http://schemas.openxmlformats.org/officeDocument/2006/relationships/image" Target="../media/image29.png"/><Relationship Id="rId5" Type="http://schemas.openxmlformats.org/officeDocument/2006/relationships/image" Target="../media/image392.png"/><Relationship Id="rId10" Type="http://schemas.openxmlformats.org/officeDocument/2006/relationships/image" Target="../media/image440.png"/><Relationship Id="rId4" Type="http://schemas.openxmlformats.org/officeDocument/2006/relationships/image" Target="../media/image311.png"/><Relationship Id="rId9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20.png"/><Relationship Id="rId7" Type="http://schemas.openxmlformats.org/officeDocument/2006/relationships/image" Target="../media/image1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10" Type="http://schemas.openxmlformats.org/officeDocument/2006/relationships/image" Target="../media/image115.png"/><Relationship Id="rId4" Type="http://schemas.openxmlformats.org/officeDocument/2006/relationships/image" Target="../media/image121.png"/><Relationship Id="rId9" Type="http://schemas.openxmlformats.org/officeDocument/2006/relationships/image" Target="../media/image11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image" Target="../media/image11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png"/><Relationship Id="rId5" Type="http://schemas.openxmlformats.org/officeDocument/2006/relationships/image" Target="../media/image690.png"/><Relationship Id="rId10" Type="http://schemas.openxmlformats.org/officeDocument/2006/relationships/image" Target="../media/image730.png"/><Relationship Id="rId4" Type="http://schemas.openxmlformats.org/officeDocument/2006/relationships/image" Target="../media/image680.png"/><Relationship Id="rId9" Type="http://schemas.openxmlformats.org/officeDocument/2006/relationships/image" Target="../media/image12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openxmlformats.org/officeDocument/2006/relationships/image" Target="../media/image41.png"/><Relationship Id="rId7" Type="http://schemas.openxmlformats.org/officeDocument/2006/relationships/image" Target="../media/image129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Relationship Id="rId9" Type="http://schemas.openxmlformats.org/officeDocument/2006/relationships/image" Target="../media/image13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3" Type="http://schemas.openxmlformats.org/officeDocument/2006/relationships/image" Target="../media/image130.png"/><Relationship Id="rId7" Type="http://schemas.openxmlformats.org/officeDocument/2006/relationships/image" Target="../media/image134.png"/><Relationship Id="rId12" Type="http://schemas.openxmlformats.org/officeDocument/2006/relationships/image" Target="../media/image421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3.png"/><Relationship Id="rId11" Type="http://schemas.openxmlformats.org/officeDocument/2006/relationships/image" Target="../media/image410.png"/><Relationship Id="rId5" Type="http://schemas.openxmlformats.org/officeDocument/2006/relationships/image" Target="../media/image132.png"/><Relationship Id="rId10" Type="http://schemas.openxmlformats.org/officeDocument/2006/relationships/image" Target="../media/image400.png"/><Relationship Id="rId4" Type="http://schemas.openxmlformats.org/officeDocument/2006/relationships/image" Target="../media/image131.png"/><Relationship Id="rId9" Type="http://schemas.openxmlformats.org/officeDocument/2006/relationships/image" Target="../media/image391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136.png"/><Relationship Id="rId7" Type="http://schemas.openxmlformats.org/officeDocument/2006/relationships/image" Target="../media/image58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8.png"/><Relationship Id="rId5" Type="http://schemas.openxmlformats.org/officeDocument/2006/relationships/image" Target="../media/image39.png"/><Relationship Id="rId10" Type="http://schemas.openxmlformats.org/officeDocument/2006/relationships/image" Target="../media/image490.png"/><Relationship Id="rId4" Type="http://schemas.openxmlformats.org/officeDocument/2006/relationships/image" Target="../media/image137.png"/><Relationship Id="rId9" Type="http://schemas.openxmlformats.org/officeDocument/2006/relationships/image" Target="../media/image48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png"/><Relationship Id="rId13" Type="http://schemas.openxmlformats.org/officeDocument/2006/relationships/image" Target="../media/image151.png"/><Relationship Id="rId3" Type="http://schemas.openxmlformats.org/officeDocument/2006/relationships/image" Target="../media/image1420.png"/><Relationship Id="rId7" Type="http://schemas.openxmlformats.org/officeDocument/2006/relationships/image" Target="../media/image146.png"/><Relationship Id="rId12" Type="http://schemas.openxmlformats.org/officeDocument/2006/relationships/image" Target="../media/image150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1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5.png"/><Relationship Id="rId11" Type="http://schemas.openxmlformats.org/officeDocument/2006/relationships/image" Target="../media/image149.png"/><Relationship Id="rId5" Type="http://schemas.openxmlformats.org/officeDocument/2006/relationships/image" Target="../media/image140.png"/><Relationship Id="rId15" Type="http://schemas.openxmlformats.org/officeDocument/2006/relationships/image" Target="../media/image152.png"/><Relationship Id="rId10" Type="http://schemas.openxmlformats.org/officeDocument/2006/relationships/image" Target="../media/image48.png"/><Relationship Id="rId4" Type="http://schemas.openxmlformats.org/officeDocument/2006/relationships/image" Target="../media/image139.png"/><Relationship Id="rId9" Type="http://schemas.openxmlformats.org/officeDocument/2006/relationships/image" Target="../media/image148.png"/><Relationship Id="rId14" Type="http://schemas.openxmlformats.org/officeDocument/2006/relationships/image" Target="../media/image4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g"/><Relationship Id="rId4" Type="http://schemas.openxmlformats.org/officeDocument/2006/relationships/image" Target="../media/image14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8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5.av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svg"/><Relationship Id="rId5" Type="http://schemas.openxmlformats.org/officeDocument/2006/relationships/image" Target="../media/image16.jpe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13.png"/><Relationship Id="rId7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10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1.png"/><Relationship Id="rId13" Type="http://schemas.openxmlformats.org/officeDocument/2006/relationships/image" Target="../media/image26.png"/><Relationship Id="rId3" Type="http://schemas.openxmlformats.org/officeDocument/2006/relationships/image" Target="../media/image24.png"/><Relationship Id="rId7" Type="http://schemas.openxmlformats.org/officeDocument/2006/relationships/image" Target="../media/image38.png"/><Relationship Id="rId12" Type="http://schemas.openxmlformats.org/officeDocument/2006/relationships/image" Target="../media/image250.png"/><Relationship Id="rId17" Type="http://schemas.openxmlformats.org/officeDocument/2006/relationships/image" Target="../media/image30.png"/><Relationship Id="rId2" Type="http://schemas.openxmlformats.org/officeDocument/2006/relationships/image" Target="../media/image23.png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43.png"/><Relationship Id="rId15" Type="http://schemas.openxmlformats.org/officeDocument/2006/relationships/image" Target="../media/image28.png"/><Relationship Id="rId10" Type="http://schemas.openxmlformats.org/officeDocument/2006/relationships/image" Target="../media/image25.png"/><Relationship Id="rId9" Type="http://schemas.openxmlformats.org/officeDocument/2006/relationships/image" Target="../media/image45.png"/><Relationship Id="rId1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31.svg"/><Relationship Id="rId3" Type="http://schemas.openxmlformats.org/officeDocument/2006/relationships/image" Target="../media/image291.png"/><Relationship Id="rId7" Type="http://schemas.openxmlformats.org/officeDocument/2006/relationships/image" Target="../media/image32.png"/><Relationship Id="rId12" Type="http://schemas.openxmlformats.org/officeDocument/2006/relationships/image" Target="../media/image42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34.png"/><Relationship Id="rId5" Type="http://schemas.openxmlformats.org/officeDocument/2006/relationships/image" Target="../media/image31.png"/><Relationship Id="rId10" Type="http://schemas.openxmlformats.org/officeDocument/2006/relationships/image" Target="../media/image33.png"/><Relationship Id="rId4" Type="http://schemas.openxmlformats.org/officeDocument/2006/relationships/image" Target="../media/image301.png"/><Relationship Id="rId9" Type="http://schemas.openxmlformats.org/officeDocument/2006/relationships/image" Target="../media/image42.png"/><Relationship Id="rId1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40.png"/><Relationship Id="rId7" Type="http://schemas.openxmlformats.org/officeDocument/2006/relationships/image" Target="../media/image6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59250099-1320-FDE3-DB04-A152634752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7057" y="3260854"/>
            <a:ext cx="1670573" cy="1461751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998BC1AB-49BD-8146-1B8C-58EF7FEE54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7873" y="3467525"/>
            <a:ext cx="1150670" cy="1149543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6C49B98E-E27C-C5B1-305B-50BCF69D06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6142" y="3438333"/>
            <a:ext cx="1150670" cy="115067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9D150166-69F6-4FFD-BE50-3E84BEEB44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744129"/>
            <a:ext cx="12192000" cy="1383132"/>
          </a:xfrm>
        </p:spPr>
        <p:txBody>
          <a:bodyPr>
            <a:normAutofit fontScale="90000"/>
          </a:bodyPr>
          <a:lstStyle/>
          <a:p>
            <a:pPr>
              <a:lnSpc>
                <a:spcPts val="5100"/>
              </a:lnSpc>
            </a:pPr>
            <a:r>
              <a:rPr lang="en-US" altLang="zh-CN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Search for Ultralight Dark Matter with</a:t>
            </a:r>
            <a:br>
              <a:rPr lang="en-US" altLang="zh-CN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zh-CN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Quantum</a:t>
            </a:r>
            <a:r>
              <a:rPr lang="en-US" altLang="zh-CN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Magnetometer in the Earth’s Cavity</a:t>
            </a:r>
            <a:endParaRPr lang="zh-CN" altLang="en-US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8976175-ECA1-14A1-F2F0-34EC470F1E2A}"/>
              </a:ext>
            </a:extLst>
          </p:cNvPr>
          <p:cNvSpPr txBox="1"/>
          <p:nvPr/>
        </p:nvSpPr>
        <p:spPr>
          <a:xfrm>
            <a:off x="3048000" y="5969727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/>
              <a:t>arXiv: 2511.16553</a:t>
            </a:r>
            <a:endParaRPr lang="zh-CN" altLang="en-US" sz="2000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BC261CB9-0195-A16E-E9A9-6C31871D11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18"/>
          <a:stretch>
            <a:fillRect/>
          </a:stretch>
        </p:blipFill>
        <p:spPr>
          <a:xfrm>
            <a:off x="5944004" y="3447218"/>
            <a:ext cx="1241893" cy="116251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BA91670-FEC3-46D0-F4D7-C9F9650F57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574" y="3467525"/>
            <a:ext cx="1133185" cy="1126013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20F2A876-958C-6FE3-FC51-8F317626B58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01" r="36978"/>
          <a:stretch>
            <a:fillRect/>
          </a:stretch>
        </p:blipFill>
        <p:spPr>
          <a:xfrm>
            <a:off x="3348436" y="3432061"/>
            <a:ext cx="1241893" cy="119819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5F8BC6C5-1B9B-2E72-B424-73B78EF9642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66"/>
          <a:stretch>
            <a:fillRect/>
          </a:stretch>
        </p:blipFill>
        <p:spPr>
          <a:xfrm>
            <a:off x="1932266" y="3385255"/>
            <a:ext cx="1305925" cy="1244997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4A87AFEE-3C18-289D-FA9E-22F9197AEF3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73" y="3422349"/>
            <a:ext cx="1183348" cy="1243264"/>
          </a:xfrm>
          <a:prstGeom prst="rect">
            <a:avLst/>
          </a:prstGeom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72C6FC9A-3E43-C5B3-2292-FFF5163E44F1}"/>
              </a:ext>
            </a:extLst>
          </p:cNvPr>
          <p:cNvSpPr txBox="1"/>
          <p:nvPr/>
        </p:nvSpPr>
        <p:spPr>
          <a:xfrm>
            <a:off x="48241" y="5275068"/>
            <a:ext cx="107882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zh-C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eomagnetic </a:t>
            </a:r>
            <a:r>
              <a:rPr lang="en-US" altLang="zh-CN" sz="2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zh-C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robe for </a:t>
            </a:r>
            <a:r>
              <a:rPr lang="en-US" altLang="zh-CN" sz="2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</a:t>
            </a:r>
            <a:r>
              <a:rPr lang="en-US" altLang="zh-C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otic 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zh-C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hysics </a:t>
            </a:r>
            <a:r>
              <a:rPr lang="en-US" altLang="zh-CN" sz="2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(GPEX)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collaboration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330D9CE8-958B-508A-C8F7-CE5CA0C58A41}"/>
              </a:ext>
            </a:extLst>
          </p:cNvPr>
          <p:cNvSpPr txBox="1"/>
          <p:nvPr/>
        </p:nvSpPr>
        <p:spPr>
          <a:xfrm>
            <a:off x="0" y="6500864"/>
            <a:ext cx="12192000" cy="369332"/>
          </a:xfrm>
          <a:prstGeom prst="rect">
            <a:avLst/>
          </a:prstGeom>
          <a:solidFill>
            <a:srgbClr val="006600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sz="1800" b="1" dirty="0">
                <a:solidFill>
                  <a:schemeClr val="bg1"/>
                </a:solidFill>
              </a:rPr>
              <a:t>2026</a:t>
            </a:r>
            <a:r>
              <a:rPr lang="en-US" altLang="zh-CN" b="1" dirty="0">
                <a:solidFill>
                  <a:schemeClr val="bg1"/>
                </a:solidFill>
              </a:rPr>
              <a:t>.</a:t>
            </a:r>
            <a:r>
              <a:rPr lang="zh-CN" altLang="en-US" b="1" dirty="0">
                <a:solidFill>
                  <a:schemeClr val="bg1"/>
                </a:solidFill>
              </a:rPr>
              <a:t> </a:t>
            </a:r>
            <a:r>
              <a:rPr lang="en-US" altLang="zh-CN" b="1" dirty="0">
                <a:solidFill>
                  <a:schemeClr val="bg1"/>
                </a:solidFill>
              </a:rPr>
              <a:t>7</a:t>
            </a:r>
            <a:r>
              <a:rPr lang="en-US" altLang="zh-CN" sz="1800" b="1" dirty="0">
                <a:solidFill>
                  <a:schemeClr val="bg1"/>
                </a:solidFill>
              </a:rPr>
              <a:t>. </a:t>
            </a:r>
            <a:r>
              <a:rPr lang="en-US" altLang="zh-CN" b="1" dirty="0">
                <a:solidFill>
                  <a:schemeClr val="bg1"/>
                </a:solidFill>
              </a:rPr>
              <a:t>22</a:t>
            </a:r>
            <a:r>
              <a:rPr lang="en-US" altLang="zh-CN" sz="1800" b="1" dirty="0">
                <a:solidFill>
                  <a:schemeClr val="bg1"/>
                </a:solidFill>
              </a:rPr>
              <a:t> </a:t>
            </a:r>
            <a:r>
              <a:rPr lang="zh-CN" altLang="en-US" sz="1800" b="1" dirty="0">
                <a:solidFill>
                  <a:schemeClr val="bg1"/>
                </a:solidFill>
              </a:rPr>
              <a:t>新疆</a:t>
            </a:r>
            <a:r>
              <a:rPr lang="en-US" altLang="zh-CN" b="1" dirty="0">
                <a:solidFill>
                  <a:schemeClr val="bg1"/>
                </a:solidFill>
              </a:rPr>
              <a:t>--</a:t>
            </a:r>
            <a:r>
              <a:rPr lang="zh-CN" altLang="en-US" sz="1800" b="1" dirty="0">
                <a:solidFill>
                  <a:schemeClr val="bg1"/>
                </a:solidFill>
              </a:rPr>
              <a:t>乌鲁木齐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7742A41D-8347-C08C-C30B-A3FE599E50C7}"/>
              </a:ext>
            </a:extLst>
          </p:cNvPr>
          <p:cNvSpPr txBox="1"/>
          <p:nvPr/>
        </p:nvSpPr>
        <p:spPr>
          <a:xfrm>
            <a:off x="0" y="0"/>
            <a:ext cx="12192000" cy="580865"/>
          </a:xfrm>
          <a:prstGeom prst="rect">
            <a:avLst/>
          </a:prstGeom>
          <a:solidFill>
            <a:srgbClr val="006600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400" b="1" dirty="0">
                <a:solidFill>
                  <a:schemeClr val="bg1"/>
                </a:solidFill>
                <a:latin typeface="+mj-lt"/>
              </a:rPr>
              <a:t>2026</a:t>
            </a:r>
            <a:r>
              <a:rPr lang="zh-CN" altLang="en-US" sz="2400" b="1" dirty="0">
                <a:solidFill>
                  <a:schemeClr val="bg1"/>
                </a:solidFill>
                <a:latin typeface="+mj-lt"/>
              </a:rPr>
              <a:t>年紫金山暗物质研讨会</a:t>
            </a:r>
            <a:endParaRPr lang="en-US" altLang="zh-CN" sz="2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C5AC5DD2-FC1B-C8AD-695F-82DBCE150259}"/>
              </a:ext>
            </a:extLst>
          </p:cNvPr>
          <p:cNvSpPr txBox="1"/>
          <p:nvPr/>
        </p:nvSpPr>
        <p:spPr>
          <a:xfrm>
            <a:off x="3576465" y="2426956"/>
            <a:ext cx="5514907" cy="499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zh-CN" sz="2000" b="1" i="0" u="none" strike="noStrike" dirty="0">
                <a:effectLst/>
                <a:latin typeface="Lucida Grande"/>
              </a:rPr>
              <a:t>Yuanlin Gong</a:t>
            </a:r>
            <a:r>
              <a:rPr lang="en-US" altLang="zh-CN" sz="2000" b="1" i="0" u="none" strike="noStrike" dirty="0">
                <a:effectLst/>
                <a:latin typeface="Lucida Grande"/>
              </a:rPr>
              <a:t> (</a:t>
            </a:r>
            <a:r>
              <a:rPr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龚远林</a:t>
            </a:r>
            <a:r>
              <a:rPr lang="en-US" altLang="zh-CN" sz="2000" b="1" i="0" u="none" strike="noStrike" dirty="0">
                <a:effectLst/>
                <a:latin typeface="Lucida Grande"/>
              </a:rPr>
              <a:t>)</a:t>
            </a:r>
            <a:r>
              <a:rPr lang="en-US" altLang="zh-CN" sz="2000" u="none" strike="noStrike" dirty="0">
                <a:solidFill>
                  <a:srgbClr val="000000"/>
                </a:solidFill>
                <a:latin typeface="Lucida Grande"/>
              </a:rPr>
              <a:t>,</a:t>
            </a:r>
            <a:r>
              <a:rPr lang="zh-CN" altLang="zh-CN" sz="2000" b="0" i="0" dirty="0">
                <a:solidFill>
                  <a:srgbClr val="000000"/>
                </a:solidFill>
                <a:effectLst/>
                <a:latin typeface="Lucida Grande"/>
              </a:rPr>
              <a:t> </a:t>
            </a:r>
            <a:r>
              <a:rPr lang="en-US" altLang="zh-CN" sz="2000" b="1" i="0" u="none" strike="noStrike" dirty="0">
                <a:effectLst/>
                <a:latin typeface="Lucida Grande"/>
              </a:rPr>
              <a:t>GPEXers </a:t>
            </a:r>
            <a:r>
              <a:rPr lang="en-US" altLang="zh-CN" sz="2000" b="1" dirty="0">
                <a:latin typeface="Lucida Grande"/>
              </a:rPr>
              <a:t>(+</a:t>
            </a:r>
            <a:r>
              <a:rPr lang="zh-CN" altLang="zh-CN" sz="2000" b="1" dirty="0">
                <a:latin typeface="Lucida Grande"/>
              </a:rPr>
              <a:t>Lei W</a:t>
            </a:r>
            <a:r>
              <a:rPr lang="en-US" altLang="zh-CN" sz="2000" b="1" dirty="0">
                <a:latin typeface="Lucida Grande"/>
              </a:rPr>
              <a:t>u…)</a:t>
            </a:r>
            <a:endParaRPr lang="zh-CN" altLang="en-US" sz="2000" dirty="0"/>
          </a:p>
        </p:txBody>
      </p:sp>
      <p:pic>
        <p:nvPicPr>
          <p:cNvPr id="7" name="图片 6" descr="图标&#10;&#10;描述已自动生成">
            <a:extLst>
              <a:ext uri="{FF2B5EF4-FFF2-40B4-BE49-F238E27FC236}">
                <a16:creationId xmlns:a16="http://schemas.microsoft.com/office/drawing/2014/main" id="{631AA94B-8C05-6FA9-6892-850AB720023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66024" y="4827699"/>
            <a:ext cx="1540918" cy="1540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111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E74516-A7C7-9418-C723-B89311BCF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E7B625A5-A0EF-3ADD-9D75-BEFF69F550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408" y="0"/>
            <a:ext cx="12197408" cy="6921062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8A6B22B9-D315-6BF3-80E2-E5FFAF20027B}"/>
              </a:ext>
            </a:extLst>
          </p:cNvPr>
          <p:cNvSpPr txBox="1"/>
          <p:nvPr/>
        </p:nvSpPr>
        <p:spPr>
          <a:xfrm rot="3857813">
            <a:off x="-36067" y="5389950"/>
            <a:ext cx="122471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2000" b="1" i="0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120 km</a:t>
            </a:r>
            <a:endParaRPr lang="zh-CN" altLang="en-US" sz="2000" b="1" dirty="0">
              <a:solidFill>
                <a:srgbClr val="FF0000"/>
              </a:solidFill>
            </a:endParaRPr>
          </a:p>
        </p:txBody>
      </p: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4E6749F1-2935-E030-2E47-631F27E2B349}"/>
              </a:ext>
            </a:extLst>
          </p:cNvPr>
          <p:cNvCxnSpPr>
            <a:cxnSpLocks/>
          </p:cNvCxnSpPr>
          <p:nvPr/>
        </p:nvCxnSpPr>
        <p:spPr>
          <a:xfrm>
            <a:off x="549166" y="4580021"/>
            <a:ext cx="693683" cy="1600200"/>
          </a:xfrm>
          <a:prstGeom prst="line">
            <a:avLst/>
          </a:prstGeom>
          <a:ln w="28575">
            <a:solidFill>
              <a:srgbClr val="0000FF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本框 24">
            <a:extLst>
              <a:ext uri="{FF2B5EF4-FFF2-40B4-BE49-F238E27FC236}">
                <a16:creationId xmlns:a16="http://schemas.microsoft.com/office/drawing/2014/main" id="{6E0DE8F8-7EBE-A8F7-549D-5754735C1E49}"/>
              </a:ext>
            </a:extLst>
          </p:cNvPr>
          <p:cNvSpPr txBox="1"/>
          <p:nvPr/>
        </p:nvSpPr>
        <p:spPr>
          <a:xfrm>
            <a:off x="4916991" y="5905344"/>
            <a:ext cx="284752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2000" b="1" dirty="0">
                <a:solidFill>
                  <a:schemeClr val="bg1"/>
                </a:solidFill>
                <a:latin typeface="+mj-lt"/>
              </a:rPr>
              <a:t>Experiment Site</a:t>
            </a:r>
            <a:endParaRPr lang="zh-CN" altLang="en-US" sz="2000" b="1" dirty="0">
              <a:solidFill>
                <a:schemeClr val="bg1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DCC48D02-5733-17B5-72AD-70CC2B352788}"/>
                  </a:ext>
                </a:extLst>
              </p:cNvPr>
              <p:cNvSpPr txBox="1"/>
              <p:nvPr/>
            </p:nvSpPr>
            <p:spPr>
              <a:xfrm>
                <a:off x="8638303" y="4489810"/>
                <a:ext cx="300453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b="1" dirty="0">
                    <a:solidFill>
                      <a:schemeClr val="bg1"/>
                    </a:solidFill>
                  </a:rPr>
                  <a:t>Temperature 27 </a:t>
                </a:r>
                <a14:m>
                  <m:oMath xmlns:m="http://schemas.openxmlformats.org/officeDocument/2006/math">
                    <m:r>
                      <a:rPr lang="en-US" altLang="zh-CN" sz="2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℃</m:t>
                    </m:r>
                  </m:oMath>
                </a14:m>
                <a:endParaRPr lang="zh-CN" altLang="en-US" sz="2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DCC48D02-5733-17B5-72AD-70CC2B3527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8303" y="4489810"/>
                <a:ext cx="3004531" cy="461665"/>
              </a:xfrm>
              <a:prstGeom prst="rect">
                <a:avLst/>
              </a:prstGeom>
              <a:blipFill>
                <a:blip r:embed="rId4"/>
                <a:stretch>
                  <a:fillRect l="-3043" t="-10667" b="-30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文本框 26">
            <a:extLst>
              <a:ext uri="{FF2B5EF4-FFF2-40B4-BE49-F238E27FC236}">
                <a16:creationId xmlns:a16="http://schemas.microsoft.com/office/drawing/2014/main" id="{AEA024B8-997F-D806-D87E-0E981F7B3EE5}"/>
              </a:ext>
            </a:extLst>
          </p:cNvPr>
          <p:cNvSpPr txBox="1"/>
          <p:nvPr/>
        </p:nvSpPr>
        <p:spPr>
          <a:xfrm>
            <a:off x="8638303" y="5017321"/>
            <a:ext cx="25315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chemeClr val="bg1"/>
                </a:solidFill>
              </a:rPr>
              <a:t>Altitude 1268 m</a:t>
            </a:r>
            <a:endParaRPr lang="zh-CN" altLang="en-US" sz="2400" b="1" dirty="0">
              <a:solidFill>
                <a:schemeClr val="bg1"/>
              </a:solidFill>
            </a:endParaRPr>
          </a:p>
        </p:txBody>
      </p:sp>
      <p:sp>
        <p:nvSpPr>
          <p:cNvPr id="10" name="标题 9">
            <a:extLst>
              <a:ext uri="{FF2B5EF4-FFF2-40B4-BE49-F238E27FC236}">
                <a16:creationId xmlns:a16="http://schemas.microsoft.com/office/drawing/2014/main" id="{6A3E0C93-5AF8-AAFC-E9A7-1358CAAF4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9447" y="-32362"/>
            <a:ext cx="7893106" cy="581891"/>
          </a:xfrm>
        </p:spPr>
        <p:txBody>
          <a:bodyPr/>
          <a:lstStyle/>
          <a:p>
            <a:r>
              <a:rPr lang="en-US" altLang="zh-CN" sz="3200" b="1" dirty="0">
                <a:solidFill>
                  <a:srgbClr val="FF0000"/>
                </a:solidFill>
              </a:rPr>
              <a:t>G</a:t>
            </a:r>
            <a:r>
              <a:rPr lang="en-US" altLang="zh-CN" sz="3200" b="1" dirty="0"/>
              <a:t>eomagnetic </a:t>
            </a:r>
            <a:r>
              <a:rPr lang="en-US" altLang="zh-CN" sz="3200" b="1" dirty="0">
                <a:solidFill>
                  <a:srgbClr val="FF0000"/>
                </a:solidFill>
              </a:rPr>
              <a:t>P</a:t>
            </a:r>
            <a:r>
              <a:rPr lang="en-US" altLang="zh-CN" sz="3200" b="1" dirty="0"/>
              <a:t>robe for </a:t>
            </a:r>
            <a:r>
              <a:rPr lang="en-US" altLang="zh-CN" sz="3200" b="1" dirty="0">
                <a:solidFill>
                  <a:srgbClr val="FF0000"/>
                </a:solidFill>
              </a:rPr>
              <a:t>EX</a:t>
            </a:r>
            <a:r>
              <a:rPr lang="en-US" altLang="zh-CN" sz="3200" b="1" dirty="0"/>
              <a:t>otic Physics</a:t>
            </a: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6683530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92B60A-55F4-AEFA-D4AD-A75302C5F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CF169F81-48D3-83EB-BC67-00727483DC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60" b="31577"/>
          <a:stretch>
            <a:fillRect/>
          </a:stretch>
        </p:blipFill>
        <p:spPr>
          <a:xfrm>
            <a:off x="5519292" y="2239488"/>
            <a:ext cx="6316738" cy="2202976"/>
          </a:xfrm>
          <a:prstGeom prst="rect">
            <a:avLst/>
          </a:prstGeom>
        </p:spPr>
      </p:pic>
      <p:sp>
        <p:nvSpPr>
          <p:cNvPr id="2" name="内容占位符 1">
            <a:extLst>
              <a:ext uri="{FF2B5EF4-FFF2-40B4-BE49-F238E27FC236}">
                <a16:creationId xmlns:a16="http://schemas.microsoft.com/office/drawing/2014/main" id="{904D28C5-1FDA-BA99-F528-0AF9BB762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70" y="681037"/>
            <a:ext cx="7708858" cy="681037"/>
          </a:xfrm>
        </p:spPr>
        <p:txBody>
          <a:bodyPr>
            <a:normAutofit/>
          </a:bodyPr>
          <a:lstStyle/>
          <a:p>
            <a:r>
              <a:rPr lang="en-US" altLang="zh-CN" dirty="0" err="1"/>
              <a:t>QuSpin</a:t>
            </a:r>
            <a:r>
              <a:rPr lang="en-US" altLang="zh-CN" dirty="0"/>
              <a:t> Total-Field Magnetometer (QTFM)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D50447A6-D925-CC5D-37F4-639F9D20386D}"/>
                  </a:ext>
                </a:extLst>
              </p:cNvPr>
              <p:cNvSpPr/>
              <p:nvPr/>
            </p:nvSpPr>
            <p:spPr>
              <a:xfrm>
                <a:off x="1722840" y="3456066"/>
                <a:ext cx="2882392" cy="6560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1" i="1" dirty="0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altLang="zh-CN" b="1" i="1" dirty="0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altLang="zh-CN" b="1" i="0" dirty="0" smtClean="0">
                              <a:latin typeface="Cambria Math" panose="02040503050406030204" pitchFamily="18" charset="0"/>
                            </a:rPr>
                            <m:t>𝐨𝐛𝐬</m:t>
                          </m:r>
                        </m:sub>
                      </m:sSub>
                      <m:r>
                        <a:rPr lang="en-US" altLang="zh-CN" b="1" i="1" dirty="0" smtClean="0">
                          <a:latin typeface="Cambria Math" panose="02040503050406030204" pitchFamily="18" charset="0"/>
                        </a:rPr>
                        <m:t>|=</m:t>
                      </m:r>
                      <m:rad>
                        <m:radPr>
                          <m:degHide m:val="on"/>
                          <m:ctrlPr>
                            <a:rPr lang="en-US" altLang="zh-CN" b="1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d>
                            <m:dPr>
                              <m:ctrlPr>
                                <a:rPr lang="en-US" altLang="zh-CN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altLang="zh-CN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i="1" dirty="0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altLang="zh-CN" i="1" dirty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  <m:sup>
                                  <m:r>
                                    <a:rPr lang="en-US" altLang="zh-CN" i="1" dirty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altLang="zh-CN" b="1" i="1" dirty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altLang="zh-CN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i="1" dirty="0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altLang="zh-CN" i="1" dirty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  <m:sup>
                                  <m:r>
                                    <a:rPr lang="en-US" altLang="zh-CN" i="1" dirty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altLang="zh-CN" b="1" i="1" dirty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altLang="zh-CN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i="1" dirty="0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altLang="zh-CN" i="1" dirty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  <m:sup>
                                  <m:r>
                                    <a:rPr lang="en-US" altLang="zh-CN" i="1" dirty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d>
                        </m:e>
                      </m:rad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D50447A6-D925-CC5D-37F4-639F9D2038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2840" y="3456066"/>
                <a:ext cx="2882392" cy="65601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矩形 8">
            <a:extLst>
              <a:ext uri="{FF2B5EF4-FFF2-40B4-BE49-F238E27FC236}">
                <a16:creationId xmlns:a16="http://schemas.microsoft.com/office/drawing/2014/main" id="{93E8131D-7B71-0390-2A8D-DFC5378D03E4}"/>
              </a:ext>
            </a:extLst>
          </p:cNvPr>
          <p:cNvSpPr/>
          <p:nvPr/>
        </p:nvSpPr>
        <p:spPr>
          <a:xfrm>
            <a:off x="355731" y="1461220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2400" b="1" dirty="0"/>
              <a:t>The sensitivit</a:t>
            </a:r>
            <a:r>
              <a:rPr lang="en-US" altLang="zh-CN" sz="2400" b="1" dirty="0"/>
              <a:t>y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7924302E-D07B-DFA8-3502-AF2D86D4783C}"/>
              </a:ext>
            </a:extLst>
          </p:cNvPr>
          <p:cNvSpPr txBox="1"/>
          <p:nvPr/>
        </p:nvSpPr>
        <p:spPr>
          <a:xfrm>
            <a:off x="687624" y="2997274"/>
            <a:ext cx="42659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i="0" dirty="0">
                <a:solidFill>
                  <a:srgbClr val="FF0000"/>
                </a:solidFill>
                <a:effectLst/>
              </a:rPr>
              <a:t>Scalar module :        20 </a:t>
            </a:r>
            <a:r>
              <a:rPr lang="en-US" altLang="zh-CN" sz="2000" b="1" i="0" dirty="0" err="1">
                <a:solidFill>
                  <a:srgbClr val="FF0000"/>
                </a:solidFill>
                <a:effectLst/>
              </a:rPr>
              <a:t>pT</a:t>
            </a:r>
            <a:r>
              <a:rPr lang="en-US" altLang="zh-CN" sz="2000" b="1" i="0" dirty="0">
                <a:solidFill>
                  <a:srgbClr val="FF0000"/>
                </a:solidFill>
                <a:effectLst/>
              </a:rPr>
              <a:t>/√Hz</a:t>
            </a:r>
            <a:endParaRPr lang="zh-CN" altLang="en-US" sz="2000" b="1" dirty="0">
              <a:solidFill>
                <a:srgbClr val="FF0000"/>
              </a:solidFill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F27C4C42-5868-AD82-1360-2215A0F7AA1A}"/>
              </a:ext>
            </a:extLst>
          </p:cNvPr>
          <p:cNvSpPr txBox="1"/>
          <p:nvPr/>
        </p:nvSpPr>
        <p:spPr>
          <a:xfrm>
            <a:off x="687624" y="4268474"/>
            <a:ext cx="450916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i="0" dirty="0">
                <a:solidFill>
                  <a:srgbClr val="0000FF"/>
                </a:solidFill>
                <a:effectLst/>
              </a:rPr>
              <a:t>vector module :	   100 </a:t>
            </a:r>
            <a:r>
              <a:rPr lang="en-US" altLang="zh-CN" sz="2000" b="1" i="0" dirty="0" err="1">
                <a:solidFill>
                  <a:srgbClr val="0000FF"/>
                </a:solidFill>
                <a:effectLst/>
              </a:rPr>
              <a:t>pT</a:t>
            </a:r>
            <a:r>
              <a:rPr lang="en-US" altLang="zh-CN" sz="2000" b="1" i="0" dirty="0">
                <a:solidFill>
                  <a:srgbClr val="0000FF"/>
                </a:solidFill>
                <a:effectLst/>
              </a:rPr>
              <a:t>/√Hz</a:t>
            </a:r>
            <a:endParaRPr lang="zh-CN" altLang="en-US" sz="2000" b="1" dirty="0">
              <a:solidFill>
                <a:srgbClr val="0000FF"/>
              </a:solidFill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3422F3E-C2CC-B1C9-3ACB-470A9EF14D2C}"/>
              </a:ext>
            </a:extLst>
          </p:cNvPr>
          <p:cNvSpPr txBox="1"/>
          <p:nvPr/>
        </p:nvSpPr>
        <p:spPr>
          <a:xfrm>
            <a:off x="6590738" y="4759067"/>
            <a:ext cx="518608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</a:rPr>
              <a:t>sensor head (left) </a:t>
            </a:r>
            <a:r>
              <a:rPr lang="en-US" altLang="zh-CN" sz="2000" dirty="0"/>
              <a:t>and </a:t>
            </a:r>
            <a:r>
              <a:rPr lang="en-US" altLang="zh-CN" sz="2000" b="1" dirty="0">
                <a:solidFill>
                  <a:srgbClr val="FF0000"/>
                </a:solidFill>
              </a:rPr>
              <a:t>control electronics </a:t>
            </a:r>
            <a:r>
              <a:rPr lang="en-US" altLang="zh-CN" sz="2000" dirty="0"/>
              <a:t>(right)</a:t>
            </a:r>
            <a:endParaRPr lang="zh-CN" altLang="en-US" sz="2000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973EB07F-FF22-D53D-DA0A-630FCA42140D}"/>
              </a:ext>
            </a:extLst>
          </p:cNvPr>
          <p:cNvSpPr txBox="1"/>
          <p:nvPr/>
        </p:nvSpPr>
        <p:spPr>
          <a:xfrm>
            <a:off x="687624" y="5620446"/>
            <a:ext cx="514526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i="0" dirty="0">
                <a:effectLst/>
              </a:rPr>
              <a:t>Operating at temperature :  [-15, 55] ◦C</a:t>
            </a:r>
            <a:endParaRPr lang="zh-CN" altLang="en-US" sz="2000" b="1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6CB3E1D6-EA2A-E527-C255-93E85F010E3C}"/>
              </a:ext>
            </a:extLst>
          </p:cNvPr>
          <p:cNvSpPr txBox="1"/>
          <p:nvPr/>
        </p:nvSpPr>
        <p:spPr>
          <a:xfrm>
            <a:off x="8123602" y="1487162"/>
            <a:ext cx="19042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/>
              <a:t>QTFM-Gen2 </a:t>
            </a:r>
            <a:endParaRPr lang="zh-CN" altLang="en-US" b="1" dirty="0"/>
          </a:p>
        </p:txBody>
      </p:sp>
      <p:sp>
        <p:nvSpPr>
          <p:cNvPr id="13" name="标题 2">
            <a:extLst>
              <a:ext uri="{FF2B5EF4-FFF2-40B4-BE49-F238E27FC236}">
                <a16:creationId xmlns:a16="http://schemas.microsoft.com/office/drawing/2014/main" id="{6823810C-8520-1427-92B6-7887D12AE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364" y="0"/>
            <a:ext cx="8882436" cy="581891"/>
          </a:xfrm>
        </p:spPr>
        <p:txBody>
          <a:bodyPr>
            <a:normAutofit fontScale="90000"/>
          </a:bodyPr>
          <a:lstStyle/>
          <a:p>
            <a:r>
              <a:rPr lang="en-US" altLang="zh-CN" b="1" dirty="0">
                <a:ea typeface="微软雅黑" panose="020B0503020204020204" charset="-122"/>
              </a:rPr>
              <a:t>Experiment Details</a:t>
            </a:r>
            <a:endParaRPr lang="zh-CN" altLang="en-US" b="1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2991643B-1FC4-DCD7-60D9-8B056746265E}"/>
              </a:ext>
            </a:extLst>
          </p:cNvPr>
          <p:cNvSpPr txBox="1"/>
          <p:nvPr/>
        </p:nvSpPr>
        <p:spPr>
          <a:xfrm>
            <a:off x="687624" y="2170724"/>
            <a:ext cx="506382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i="0" dirty="0">
                <a:effectLst/>
              </a:rPr>
              <a:t>Frequency  range :    sub– 500 Hz</a:t>
            </a:r>
            <a:endParaRPr lang="zh-CN" altLang="en-US" sz="2000" b="1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49F475C8-A593-3F22-6D0A-6EF42E1DF264}"/>
              </a:ext>
            </a:extLst>
          </p:cNvPr>
          <p:cNvSpPr txBox="1"/>
          <p:nvPr/>
        </p:nvSpPr>
        <p:spPr>
          <a:xfrm>
            <a:off x="8064397" y="4140835"/>
            <a:ext cx="35794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 dirty="0"/>
              <a:t>https://quspin.com/qtfm-gen-2/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4BAF7B3C-E394-840B-08D2-F55A99E91674}"/>
                  </a:ext>
                </a:extLst>
              </p:cNvPr>
              <p:cNvSpPr/>
              <p:nvPr/>
            </p:nvSpPr>
            <p:spPr>
              <a:xfrm>
                <a:off x="1800990" y="4939121"/>
                <a:ext cx="2366097" cy="3947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1" i="1" dirty="0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altLang="zh-CN" b="1" i="0" dirty="0" smtClean="0">
                              <a:latin typeface="Cambria Math" panose="02040503050406030204" pitchFamily="18" charset="0"/>
                            </a:rPr>
                            <m:t>𝐨𝐛𝐬</m:t>
                          </m:r>
                        </m:sub>
                      </m:sSub>
                      <m:r>
                        <a:rPr lang="en-US" altLang="zh-CN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1" i="1" dirty="0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altLang="zh-CN" b="1" i="1" dirty="0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r>
                        <a:rPr lang="en-US" altLang="zh-CN" b="1" i="1" dirty="0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CN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1" i="1" dirty="0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altLang="zh-CN" b="1" i="1" dirty="0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</m:sSub>
                      <m:r>
                        <a:rPr lang="en-US" altLang="zh-CN" b="1" i="1" dirty="0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CN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1" i="1" dirty="0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altLang="zh-CN" b="1" i="1" dirty="0" smtClean="0">
                              <a:latin typeface="Cambria Math" panose="02040503050406030204" pitchFamily="18" charset="0"/>
                            </a:rPr>
                            <m:t>𝒛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4BAF7B3C-E394-840B-08D2-F55A99E916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0990" y="4939121"/>
                <a:ext cx="2366097" cy="394788"/>
              </a:xfrm>
              <a:prstGeom prst="rect">
                <a:avLst/>
              </a:prstGeom>
              <a:blipFill>
                <a:blip r:embed="rId5"/>
                <a:stretch>
                  <a:fillRect b="-46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89721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B24C2F-C206-7450-CC27-1406D4E08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F53A84EE-BD59-7BDB-AEBD-B7A427A8E9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87" y="572252"/>
            <a:ext cx="7708858" cy="681037"/>
          </a:xfrm>
        </p:spPr>
        <p:txBody>
          <a:bodyPr>
            <a:normAutofit/>
          </a:bodyPr>
          <a:lstStyle/>
          <a:p>
            <a:r>
              <a:rPr lang="en-US" altLang="zh-CN" dirty="0"/>
              <a:t>Time series Data </a:t>
            </a:r>
            <a:endParaRPr lang="zh-CN" altLang="en-US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F00791BF-A43F-8CE3-D369-B1BB9F8E3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3135"/>
            <a:ext cx="10515600" cy="681037"/>
          </a:xfrm>
        </p:spPr>
        <p:txBody>
          <a:bodyPr>
            <a:normAutofit/>
          </a:bodyPr>
          <a:lstStyle/>
          <a:p>
            <a:r>
              <a:rPr lang="en-US" altLang="zh-CN" sz="4000" b="1" dirty="0">
                <a:ea typeface="微软雅黑" panose="020B0503020204020204" charset="-122"/>
              </a:rPr>
              <a:t>Experiment Details</a:t>
            </a:r>
            <a:endParaRPr lang="zh-CN" altLang="en-US" sz="4000" b="1" dirty="0">
              <a:ea typeface="微软雅黑" panose="020B0503020204020204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17F9038E-5241-6CEC-2B03-20E8904439CD}"/>
              </a:ext>
            </a:extLst>
          </p:cNvPr>
          <p:cNvSpPr txBox="1"/>
          <p:nvPr/>
        </p:nvSpPr>
        <p:spPr>
          <a:xfrm>
            <a:off x="625944" y="1640875"/>
            <a:ext cx="59769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altLang="zh-CN" sz="2000" b="1" dirty="0"/>
              <a:t>During </a:t>
            </a:r>
            <a:r>
              <a:rPr lang="en-US" altLang="zh-CN" sz="2000" b="1" dirty="0">
                <a:solidFill>
                  <a:srgbClr val="FF0000"/>
                </a:solidFill>
              </a:rPr>
              <a:t>1:30 pm to 3:30 pm </a:t>
            </a:r>
            <a:r>
              <a:rPr lang="en-US" altLang="zh-CN" sz="2000" b="1" dirty="0"/>
              <a:t>at 7th August,</a:t>
            </a:r>
            <a:r>
              <a:rPr lang="zh-CN" altLang="en-US" sz="2000" b="1" dirty="0"/>
              <a:t> </a:t>
            </a:r>
            <a:r>
              <a:rPr lang="en-US" altLang="zh-CN" sz="2000" b="1" dirty="0"/>
              <a:t>2025</a:t>
            </a:r>
            <a:endParaRPr lang="zh-CN" altLang="en-US" sz="2000" b="1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F6283141-1CCC-3C7D-5002-592624659C3A}"/>
              </a:ext>
            </a:extLst>
          </p:cNvPr>
          <p:cNvSpPr txBox="1"/>
          <p:nvPr/>
        </p:nvSpPr>
        <p:spPr>
          <a:xfrm>
            <a:off x="547117" y="2505670"/>
            <a:ext cx="572211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zh-CN" sz="2400" b="1" dirty="0"/>
              <a:t>M</a:t>
            </a:r>
            <a:r>
              <a:rPr lang="en-US" altLang="zh-CN" sz="2400" b="1" i="0" dirty="0">
                <a:effectLst/>
              </a:rPr>
              <a:t>ake </a:t>
            </a:r>
            <a:r>
              <a:rPr lang="en-US" altLang="zh-CN" sz="2400" b="1" i="0" dirty="0">
                <a:solidFill>
                  <a:srgbClr val="0000FF"/>
                </a:solidFill>
                <a:effectLst/>
              </a:rPr>
              <a:t>a trial measurement </a:t>
            </a:r>
            <a:r>
              <a:rPr lang="en-US" altLang="zh-CN" sz="2400" b="1" i="0" dirty="0">
                <a:effectLst/>
              </a:rPr>
              <a:t>about </a:t>
            </a:r>
            <a:r>
              <a:rPr lang="en-US" altLang="zh-CN" sz="2400" b="1" i="0" dirty="0">
                <a:solidFill>
                  <a:srgbClr val="0000FF"/>
                </a:solidFill>
                <a:effectLst/>
              </a:rPr>
              <a:t>30 minutes to check the sensor goes well</a:t>
            </a:r>
            <a:r>
              <a:rPr lang="en-US" altLang="zh-CN" sz="2400" b="1" i="0" dirty="0">
                <a:effectLst/>
              </a:rPr>
              <a:t>, i.e., the </a:t>
            </a:r>
            <a:r>
              <a:rPr lang="en-US" altLang="zh-CN" sz="2400" b="1" i="0" dirty="0">
                <a:solidFill>
                  <a:srgbClr val="0000FF"/>
                </a:solidFill>
                <a:effectLst/>
              </a:rPr>
              <a:t>sampling rate and data record</a:t>
            </a:r>
            <a:endParaRPr lang="zh-CN" altLang="en-US" sz="2400" b="1" dirty="0">
              <a:solidFill>
                <a:srgbClr val="0000FF"/>
              </a:solidFill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6B2AD1D9-6376-5F75-C325-4D67ABAB5EE4}"/>
              </a:ext>
            </a:extLst>
          </p:cNvPr>
          <p:cNvSpPr txBox="1"/>
          <p:nvPr/>
        </p:nvSpPr>
        <p:spPr>
          <a:xfrm>
            <a:off x="547117" y="4024216"/>
            <a:ext cx="6831146" cy="16879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2400" b="1" i="0" dirty="0">
                <a:effectLst/>
              </a:rPr>
              <a:t>Make </a:t>
            </a:r>
            <a:r>
              <a:rPr lang="en-US" altLang="zh-CN" sz="2400" b="1" i="0" dirty="0">
                <a:solidFill>
                  <a:srgbClr val="FF0000"/>
                </a:solidFill>
                <a:effectLst/>
              </a:rPr>
              <a:t>1.05 hour measurement</a:t>
            </a:r>
          </a:p>
          <a:p>
            <a:pPr>
              <a:lnSpc>
                <a:spcPct val="150000"/>
              </a:lnSpc>
            </a:pPr>
            <a:endParaRPr lang="en-US" altLang="zh-CN" sz="2400" b="1" i="0" dirty="0">
              <a:solidFill>
                <a:srgbClr val="FF0000"/>
              </a:solidFill>
              <a:effectLst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2400" b="1" i="0" dirty="0">
                <a:effectLst/>
              </a:rPr>
              <a:t> </a:t>
            </a:r>
            <a:r>
              <a:rPr lang="en-US" altLang="zh-CN" sz="2400" b="1" dirty="0">
                <a:solidFill>
                  <a:srgbClr val="FF0000"/>
                </a:solidFill>
              </a:rPr>
              <a:t>S</a:t>
            </a:r>
            <a:r>
              <a:rPr lang="en-US" altLang="zh-CN" sz="2400" b="1" i="0" dirty="0">
                <a:solidFill>
                  <a:srgbClr val="FF0000"/>
                </a:solidFill>
                <a:effectLst/>
              </a:rPr>
              <a:t>ampling frequency 62.5 Hz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555D6383-2016-558B-3A0C-DDEF77E4C72D}"/>
              </a:ext>
            </a:extLst>
          </p:cNvPr>
          <p:cNvSpPr txBox="1"/>
          <p:nvPr/>
        </p:nvSpPr>
        <p:spPr>
          <a:xfrm>
            <a:off x="7502742" y="5122663"/>
            <a:ext cx="38510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i="0" dirty="0">
                <a:effectLst/>
              </a:rPr>
              <a:t>The time series of measurements</a:t>
            </a:r>
            <a:endParaRPr lang="zh-CN" altLang="en-US" sz="2000" b="1" dirty="0"/>
          </a:p>
        </p:txBody>
      </p:sp>
      <p:pic>
        <p:nvPicPr>
          <p:cNvPr id="20" name="内容占位符 19">
            <a:extLst>
              <a:ext uri="{FF2B5EF4-FFF2-40B4-BE49-F238E27FC236}">
                <a16:creationId xmlns:a16="http://schemas.microsoft.com/office/drawing/2014/main" id="{600DB4BA-0294-2639-3827-1D60A9722871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386" y="1483292"/>
            <a:ext cx="5459057" cy="3639371"/>
          </a:xfrm>
        </p:spPr>
      </p:pic>
    </p:spTree>
    <p:extLst>
      <p:ext uri="{BB962C8B-B14F-4D97-AF65-F5344CB8AC3E}">
        <p14:creationId xmlns:p14="http://schemas.microsoft.com/office/powerpoint/2010/main" val="34509005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0093121A-69E2-4019-3945-A600D1A7B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63477"/>
            <a:ext cx="5958253" cy="681037"/>
          </a:xfrm>
        </p:spPr>
        <p:txBody>
          <a:bodyPr/>
          <a:lstStyle/>
          <a:p>
            <a:r>
              <a:rPr lang="en-US" altLang="zh-CN" dirty="0"/>
              <a:t>Statistic Test</a:t>
            </a:r>
            <a:endParaRPr lang="zh-CN" altLang="en-US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04CC67EF-4591-5190-FB47-04CC7823A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9415"/>
            <a:ext cx="10515600" cy="581891"/>
          </a:xfrm>
        </p:spPr>
        <p:txBody>
          <a:bodyPr/>
          <a:lstStyle/>
          <a:p>
            <a:r>
              <a:rPr lang="en-US" altLang="zh-CN" b="1" dirty="0"/>
              <a:t>Data Analysis</a:t>
            </a:r>
            <a:endParaRPr lang="zh-CN" altLang="en-US" b="1" dirty="0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E5F55B3-C3A7-7069-4331-5D39D27EDF7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55877" y="3513494"/>
            <a:ext cx="5958253" cy="681037"/>
          </a:xfrm>
        </p:spPr>
        <p:txBody>
          <a:bodyPr/>
          <a:lstStyle/>
          <a:p>
            <a:r>
              <a:rPr lang="en-US" altLang="zh-CN" dirty="0"/>
              <a:t>Power Spectrum Density (PSD, single-side)</a:t>
            </a:r>
            <a:endParaRPr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E85CB76-0DD6-82BE-89D3-3E772430F3DD}"/>
              </a:ext>
            </a:extLst>
          </p:cNvPr>
          <p:cNvSpPr txBox="1"/>
          <p:nvPr/>
        </p:nvSpPr>
        <p:spPr>
          <a:xfrm>
            <a:off x="2631303" y="4708574"/>
            <a:ext cx="49457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2400" b="1" dirty="0">
                <a:solidFill>
                  <a:srgbClr val="0000FF"/>
                </a:solidFill>
              </a:rPr>
              <a:t>PSD of noise</a:t>
            </a:r>
            <a:endParaRPr lang="zh-CN" altLang="en-US" sz="2400" b="1" dirty="0">
              <a:solidFill>
                <a:srgbClr val="0000FF"/>
              </a:solidFill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4B7BDD1-C639-4C3F-114D-C410D6F05E0D}"/>
              </a:ext>
            </a:extLst>
          </p:cNvPr>
          <p:cNvSpPr txBox="1"/>
          <p:nvPr/>
        </p:nvSpPr>
        <p:spPr>
          <a:xfrm>
            <a:off x="4770437" y="4707259"/>
            <a:ext cx="22811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2400" b="1" dirty="0">
                <a:solidFill>
                  <a:srgbClr val="FF0000"/>
                </a:solidFill>
              </a:rPr>
              <a:t>PSD of signal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10248FC1-72C5-A0EF-82F8-99F32DB2E910}"/>
                  </a:ext>
                </a:extLst>
              </p:cNvPr>
              <p:cNvSpPr txBox="1"/>
              <p:nvPr/>
            </p:nvSpPr>
            <p:spPr>
              <a:xfrm>
                <a:off x="1797184" y="4151418"/>
                <a:ext cx="5406216" cy="4741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acc>
                    <m:d>
                      <m:dPr>
                        <m:ctrlPr>
                          <a:rPr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e>
                    </m:d>
                    <m:r>
                      <a:rPr lang="en-US" altLang="zh-CN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altLang="zh-CN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CN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lang="en-US" altLang="zh-CN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4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e>
                    </m:d>
                    <m:r>
                      <a:rPr lang="en-US" altLang="zh-CN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n-US" altLang="zh-CN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   </m:t>
                    </m:r>
                    <m:sSub>
                      <m:sSubPr>
                        <m:ctrlPr>
                          <a:rPr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4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sub>
                    </m:sSub>
                    <m:r>
                      <a:rPr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,  </m:t>
                    </m:r>
                    <m:sSub>
                      <m:sSubPr>
                        <m:ctrlPr>
                          <a:rPr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,  </m:t>
                    </m:r>
                    <m:sSub>
                      <m:sSubPr>
                        <m:ctrlPr>
                          <a:rPr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𝒜</m:t>
                        </m:r>
                      </m:e>
                      <m:sub>
                        <m:r>
                          <a:rPr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dirty="0">
                    <a:solidFill>
                      <a:srgbClr val="FF0000"/>
                    </a:solidFill>
                  </a:rPr>
                  <a:t> </a:t>
                </a:r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10248FC1-72C5-A0EF-82F8-99F32DB2E9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7184" y="4151418"/>
                <a:ext cx="5406216" cy="47416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30D6B75D-7A02-3BEC-CFF5-39F76D49317D}"/>
                  </a:ext>
                </a:extLst>
              </p:cNvPr>
              <p:cNvSpPr txBox="1"/>
              <p:nvPr/>
            </p:nvSpPr>
            <p:spPr>
              <a:xfrm>
                <a:off x="1564714" y="5748132"/>
                <a:ext cx="3711306" cy="4037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/>
                  <a:t>Coupling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18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sub>
                    </m:sSub>
                    <m:r>
                      <a:rPr lang="en-US" altLang="zh-CN" sz="18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altLang="zh-CN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altLang="zh-CN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altLang="zh-CN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   </m:t>
                        </m:r>
                        <m:sSup>
                          <m:sSupPr>
                            <m:ctrlPr>
                              <a:rPr lang="en-US" altLang="zh-CN" sz="1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𝛾</m:t>
                            </m:r>
                          </m:e>
                          <m:sup>
                            <m:r>
                              <a:rPr lang="en-US" altLang="zh-CN" sz="1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  <m:r>
                      <a:rPr lang="en-US" altLang="zh-CN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altLang="zh-CN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altLang="zh-CN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𝛾</m:t>
                        </m:r>
                      </m:sub>
                    </m:sSub>
                    <m:r>
                      <a:rPr lang="en-US" altLang="zh-CN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zh-CN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30D6B75D-7A02-3BEC-CFF5-39F76D4931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4714" y="5748132"/>
                <a:ext cx="3711306" cy="403765"/>
              </a:xfrm>
              <a:prstGeom prst="rect">
                <a:avLst/>
              </a:prstGeom>
              <a:blipFill>
                <a:blip r:embed="rId4"/>
                <a:stretch>
                  <a:fillRect l="-1480" t="-9091" b="-151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2A9D4818-FC44-326A-FE2F-49B6D4DB84A6}"/>
                  </a:ext>
                </a:extLst>
              </p:cNvPr>
              <p:cNvSpPr txBox="1"/>
              <p:nvPr/>
            </p:nvSpPr>
            <p:spPr>
              <a:xfrm>
                <a:off x="1531158" y="6222251"/>
                <a:ext cx="3778418" cy="4037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/>
                  <a:t>Amplitude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𝒜</m:t>
                        </m:r>
                      </m:e>
                      <m:sub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altLang="zh-CN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𝒜</m:t>
                        </m:r>
                      </m:e>
                      <m:sub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   </m:t>
                        </m:r>
                        <m:sSup>
                          <m:sSupPr>
                            <m:ctrlPr>
                              <a:rPr lang="en-US" altLang="zh-CN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𝛾</m:t>
                            </m:r>
                          </m:e>
                          <m:sup>
                            <m:r>
                              <a:rPr lang="en-US" altLang="zh-CN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  <m:r>
                      <a:rPr lang="en-US" altLang="zh-CN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CN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p>
                      <m:sSupPr>
                        <m:ctrlPr>
                          <a:rPr lang="en-US" altLang="zh-CN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US" altLang="zh-CN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2A9D4818-FC44-326A-FE2F-49B6D4DB84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1158" y="6222251"/>
                <a:ext cx="3778418" cy="403765"/>
              </a:xfrm>
              <a:prstGeom prst="rect">
                <a:avLst/>
              </a:prstGeom>
              <a:blipFill>
                <a:blip r:embed="rId5"/>
                <a:stretch>
                  <a:fillRect l="-1290" t="-9091" b="-151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图片 27">
            <a:extLst>
              <a:ext uri="{FF2B5EF4-FFF2-40B4-BE49-F238E27FC236}">
                <a16:creationId xmlns:a16="http://schemas.microsoft.com/office/drawing/2014/main" id="{3A9A5C5B-B719-52DB-CAFD-A23951CD68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51547" y="663755"/>
            <a:ext cx="2335412" cy="53427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A5ABC7D6-A5C6-CE96-07EC-6D6500CE070E}"/>
                  </a:ext>
                </a:extLst>
              </p:cNvPr>
              <p:cNvSpPr txBox="1"/>
              <p:nvPr/>
            </p:nvSpPr>
            <p:spPr>
              <a:xfrm>
                <a:off x="9087759" y="647221"/>
                <a:ext cx="2898939" cy="4596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d>
                        <m:dPr>
                          <m:ctrlPr>
                            <a:rPr lang="en-US" altLang="zh-CN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en-US" altLang="zh-CN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sSup>
                        <m:sSupPr>
                          <m:ctrlPr>
                            <a:rPr lang="en-US" altLang="zh-CN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altLang="zh-CN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̃"/>
                                  <m:ctrlPr>
                                    <a:rPr lang="en-US" altLang="zh-CN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𝑩</m:t>
                                  </m:r>
                                </m:e>
                              </m:acc>
                              <m:d>
                                <m:dPr>
                                  <m:ctrlPr>
                                    <a:rPr lang="en-US" altLang="zh-CN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altLang="zh-CN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sSub>
                        <m:sSubPr>
                          <m:ctrlPr>
                            <a:rPr lang="en-US" altLang="zh-CN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1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obs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A5ABC7D6-A5C6-CE96-07EC-6D6500CE07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7759" y="647221"/>
                <a:ext cx="2898939" cy="459678"/>
              </a:xfrm>
              <a:prstGeom prst="rect">
                <a:avLst/>
              </a:prstGeom>
              <a:blipFill>
                <a:blip r:embed="rId7"/>
                <a:stretch>
                  <a:fillRect b="-78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图片 7">
            <a:extLst>
              <a:ext uri="{FF2B5EF4-FFF2-40B4-BE49-F238E27FC236}">
                <a16:creationId xmlns:a16="http://schemas.microsoft.com/office/drawing/2014/main" id="{5605F52E-C0F4-39DC-095C-5D88A04DC2C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940" y="1292515"/>
            <a:ext cx="4170135" cy="2780089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16A3FA65-E755-E957-1C3D-0905111F0403}"/>
              </a:ext>
            </a:extLst>
          </p:cNvPr>
          <p:cNvSpPr txBox="1"/>
          <p:nvPr/>
        </p:nvSpPr>
        <p:spPr>
          <a:xfrm>
            <a:off x="7927758" y="3966752"/>
            <a:ext cx="34088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/>
              <a:t>PSD of observed magnetic field</a:t>
            </a:r>
            <a:endParaRPr lang="zh-CN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文本框 40">
                <a:extLst>
                  <a:ext uri="{FF2B5EF4-FFF2-40B4-BE49-F238E27FC236}">
                    <a16:creationId xmlns:a16="http://schemas.microsoft.com/office/drawing/2014/main" id="{86DBC6D0-7AB6-273E-7383-E250F4A58F59}"/>
                  </a:ext>
                </a:extLst>
              </p:cNvPr>
              <p:cNvSpPr txBox="1"/>
              <p:nvPr/>
            </p:nvSpPr>
            <p:spPr>
              <a:xfrm>
                <a:off x="10268353" y="6024429"/>
                <a:ext cx="149883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800" dirty="0">
                    <a:solidFill>
                      <a:schemeClr val="tx1"/>
                    </a:solidFill>
                  </a:rPr>
                  <a:t>Frequency </a:t>
                </a:r>
                <a14:m>
                  <m:oMath xmlns:m="http://schemas.openxmlformats.org/officeDocument/2006/math">
                    <m:r>
                      <a:rPr lang="en-US" altLang="zh-CN" sz="18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1" name="文本框 40">
                <a:extLst>
                  <a:ext uri="{FF2B5EF4-FFF2-40B4-BE49-F238E27FC236}">
                    <a16:creationId xmlns:a16="http://schemas.microsoft.com/office/drawing/2014/main" id="{86DBC6D0-7AB6-273E-7383-E250F4A58F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8353" y="6024429"/>
                <a:ext cx="1498830" cy="369332"/>
              </a:xfrm>
              <a:prstGeom prst="rect">
                <a:avLst/>
              </a:prstGeom>
              <a:blipFill>
                <a:blip r:embed="rId9"/>
                <a:stretch>
                  <a:fillRect l="-3252" t="-8197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8" name="组合 47">
            <a:extLst>
              <a:ext uri="{FF2B5EF4-FFF2-40B4-BE49-F238E27FC236}">
                <a16:creationId xmlns:a16="http://schemas.microsoft.com/office/drawing/2014/main" id="{B541AA7D-7CD9-ACA8-4082-167C1A3D226F}"/>
              </a:ext>
            </a:extLst>
          </p:cNvPr>
          <p:cNvGrpSpPr/>
          <p:nvPr/>
        </p:nvGrpSpPr>
        <p:grpSpPr>
          <a:xfrm>
            <a:off x="7622044" y="4654981"/>
            <a:ext cx="3875927" cy="1571709"/>
            <a:chOff x="7781273" y="4938092"/>
            <a:chExt cx="3875927" cy="1571709"/>
          </a:xfrm>
        </p:grpSpPr>
        <p:grpSp>
          <p:nvGrpSpPr>
            <p:cNvPr id="44" name="组合 43">
              <a:extLst>
                <a:ext uri="{FF2B5EF4-FFF2-40B4-BE49-F238E27FC236}">
                  <a16:creationId xmlns:a16="http://schemas.microsoft.com/office/drawing/2014/main" id="{238C8D31-6BB6-9DD4-A4C6-F674ADCB4F0F}"/>
                </a:ext>
              </a:extLst>
            </p:cNvPr>
            <p:cNvGrpSpPr/>
            <p:nvPr/>
          </p:nvGrpSpPr>
          <p:grpSpPr>
            <a:xfrm>
              <a:off x="7781273" y="4938092"/>
              <a:ext cx="3875927" cy="1571709"/>
              <a:chOff x="7781273" y="4938092"/>
              <a:chExt cx="3875927" cy="1571709"/>
            </a:xfrm>
          </p:grpSpPr>
          <p:sp>
            <p:nvSpPr>
              <p:cNvPr id="27" name="任意多边形: 形状 26">
                <a:extLst>
                  <a:ext uri="{FF2B5EF4-FFF2-40B4-BE49-F238E27FC236}">
                    <a16:creationId xmlns:a16="http://schemas.microsoft.com/office/drawing/2014/main" id="{5E0E2CDE-F169-A99A-0A7C-4CDCB2D15758}"/>
                  </a:ext>
                </a:extLst>
              </p:cNvPr>
              <p:cNvSpPr/>
              <p:nvPr/>
            </p:nvSpPr>
            <p:spPr>
              <a:xfrm>
                <a:off x="9591591" y="5064517"/>
                <a:ext cx="497390" cy="1107578"/>
              </a:xfrm>
              <a:custGeom>
                <a:avLst/>
                <a:gdLst>
                  <a:gd name="connsiteX0" fmla="*/ 0 w 2659310"/>
                  <a:gd name="connsiteY0" fmla="*/ 1057138 h 1107578"/>
                  <a:gd name="connsiteX1" fmla="*/ 889233 w 2659310"/>
                  <a:gd name="connsiteY1" fmla="*/ 906136 h 1107578"/>
                  <a:gd name="connsiteX2" fmla="*/ 1367406 w 2659310"/>
                  <a:gd name="connsiteY2" fmla="*/ 125 h 1107578"/>
                  <a:gd name="connsiteX3" fmla="*/ 1736521 w 2659310"/>
                  <a:gd name="connsiteY3" fmla="*/ 973248 h 1107578"/>
                  <a:gd name="connsiteX4" fmla="*/ 2659310 w 2659310"/>
                  <a:gd name="connsiteY4" fmla="*/ 1099083 h 1107578"/>
                  <a:gd name="connsiteX5" fmla="*/ 2659310 w 2659310"/>
                  <a:gd name="connsiteY5" fmla="*/ 1099083 h 1107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59310" h="1107578">
                    <a:moveTo>
                      <a:pt x="0" y="1057138"/>
                    </a:moveTo>
                    <a:cubicBezTo>
                      <a:pt x="330666" y="1069721"/>
                      <a:pt x="661332" y="1082305"/>
                      <a:pt x="889233" y="906136"/>
                    </a:cubicBezTo>
                    <a:cubicBezTo>
                      <a:pt x="1117134" y="729967"/>
                      <a:pt x="1226191" y="-11060"/>
                      <a:pt x="1367406" y="125"/>
                    </a:cubicBezTo>
                    <a:cubicBezTo>
                      <a:pt x="1508621" y="11310"/>
                      <a:pt x="1521204" y="790088"/>
                      <a:pt x="1736521" y="973248"/>
                    </a:cubicBezTo>
                    <a:cubicBezTo>
                      <a:pt x="1951838" y="1156408"/>
                      <a:pt x="2659310" y="1099083"/>
                      <a:pt x="2659310" y="1099083"/>
                    </a:cubicBezTo>
                    <a:lnTo>
                      <a:pt x="2659310" y="1099083"/>
                    </a:lnTo>
                  </a:path>
                </a:pathLst>
              </a:cu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D0486D54-94D8-78EE-61CC-B3736992DC8E}"/>
                  </a:ext>
                </a:extLst>
              </p:cNvPr>
              <p:cNvCxnSpPr/>
              <p:nvPr/>
            </p:nvCxnSpPr>
            <p:spPr>
              <a:xfrm>
                <a:off x="8578497" y="6065240"/>
                <a:ext cx="2659310" cy="0"/>
              </a:xfrm>
              <a:prstGeom prst="line">
                <a:avLst/>
              </a:prstGeom>
              <a:ln w="12700">
                <a:solidFill>
                  <a:srgbClr val="0000F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箭头连接符 34">
                <a:extLst>
                  <a:ext uri="{FF2B5EF4-FFF2-40B4-BE49-F238E27FC236}">
                    <a16:creationId xmlns:a16="http://schemas.microsoft.com/office/drawing/2014/main" id="{51E414C4-097B-D1D3-4CF0-C7E644C2FA03}"/>
                  </a:ext>
                </a:extLst>
              </p:cNvPr>
              <p:cNvCxnSpPr/>
              <p:nvPr/>
            </p:nvCxnSpPr>
            <p:spPr>
              <a:xfrm>
                <a:off x="8086987" y="6367244"/>
                <a:ext cx="3506598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箭头连接符 35">
                <a:extLst>
                  <a:ext uri="{FF2B5EF4-FFF2-40B4-BE49-F238E27FC236}">
                    <a16:creationId xmlns:a16="http://schemas.microsoft.com/office/drawing/2014/main" id="{981F9F60-2F6F-A613-0E61-D6D28368E12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214220" y="4938092"/>
                <a:ext cx="0" cy="1571709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F1252AFC-8D91-8EF0-1ED0-83903D12DBF2}"/>
                  </a:ext>
                </a:extLst>
              </p:cNvPr>
              <p:cNvSpPr txBox="1"/>
              <p:nvPr/>
            </p:nvSpPr>
            <p:spPr>
              <a:xfrm rot="16200000">
                <a:off x="7621990" y="5267637"/>
                <a:ext cx="68789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800" dirty="0"/>
                  <a:t>PSD</a:t>
                </a:r>
                <a:endParaRPr lang="zh-CN" altLang="en-US" dirty="0"/>
              </a:p>
            </p:txBody>
          </p:sp>
          <p:sp>
            <p:nvSpPr>
              <p:cNvPr id="43" name="文本框 42">
                <a:extLst>
                  <a:ext uri="{FF2B5EF4-FFF2-40B4-BE49-F238E27FC236}">
                    <a16:creationId xmlns:a16="http://schemas.microsoft.com/office/drawing/2014/main" id="{BDC7A206-2F12-7480-5C00-3C3EB160F42C}"/>
                  </a:ext>
                </a:extLst>
              </p:cNvPr>
              <p:cNvSpPr txBox="1"/>
              <p:nvPr/>
            </p:nvSpPr>
            <p:spPr>
              <a:xfrm>
                <a:off x="10086434" y="5997913"/>
                <a:ext cx="157076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800" dirty="0">
                    <a:solidFill>
                      <a:srgbClr val="0000FF"/>
                    </a:solidFill>
                  </a:rPr>
                  <a:t>Noise floor</a:t>
                </a:r>
                <a:endParaRPr lang="zh-CN" altLang="en-US" dirty="0">
                  <a:solidFill>
                    <a:srgbClr val="0000FF"/>
                  </a:solidFill>
                </a:endParaRPr>
              </a:p>
            </p:txBody>
          </p:sp>
        </p:grpSp>
        <p:sp>
          <p:nvSpPr>
            <p:cNvPr id="47" name="文本框 46">
              <a:extLst>
                <a:ext uri="{FF2B5EF4-FFF2-40B4-BE49-F238E27FC236}">
                  <a16:creationId xmlns:a16="http://schemas.microsoft.com/office/drawing/2014/main" id="{3AA92950-528C-5CED-B2EC-C7257C4AB1C9}"/>
                </a:ext>
              </a:extLst>
            </p:cNvPr>
            <p:cNvSpPr txBox="1"/>
            <p:nvPr/>
          </p:nvSpPr>
          <p:spPr>
            <a:xfrm>
              <a:off x="9989747" y="5098670"/>
              <a:ext cx="141342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800" dirty="0">
                  <a:solidFill>
                    <a:srgbClr val="FF0000"/>
                  </a:solidFill>
                </a:rPr>
                <a:t>signal</a:t>
              </a:r>
              <a:endParaRPr lang="zh-CN" altLang="en-US" dirty="0">
                <a:solidFill>
                  <a:srgbClr val="FF0000"/>
                </a:solidFill>
              </a:endParaRPr>
            </a:p>
          </p:txBody>
        </p:sp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id="{C3CABB94-F445-A1E8-F33B-F35BA6650D0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18550" y="1143142"/>
            <a:ext cx="3168813" cy="457223"/>
          </a:xfrm>
          <a:prstGeom prst="rect">
            <a:avLst/>
          </a:prstGeom>
        </p:spPr>
      </p:pic>
      <p:sp>
        <p:nvSpPr>
          <p:cNvPr id="15" name="内容占位符 3">
            <a:extLst>
              <a:ext uri="{FF2B5EF4-FFF2-40B4-BE49-F238E27FC236}">
                <a16:creationId xmlns:a16="http://schemas.microsoft.com/office/drawing/2014/main" id="{C02F67F1-E4B6-00A3-79A2-49BB375A12CD}"/>
              </a:ext>
            </a:extLst>
          </p:cNvPr>
          <p:cNvSpPr txBox="1">
            <a:spLocks/>
          </p:cNvSpPr>
          <p:nvPr/>
        </p:nvSpPr>
        <p:spPr>
          <a:xfrm>
            <a:off x="578966" y="1086289"/>
            <a:ext cx="5958253" cy="681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Scalar data</a:t>
            </a:r>
            <a:endParaRPr lang="zh-CN" altLang="en-US" dirty="0"/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5F6334D7-7664-04D1-5930-6754FFE4215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01220" y="1701893"/>
            <a:ext cx="3467278" cy="444523"/>
          </a:xfrm>
          <a:prstGeom prst="rect">
            <a:avLst/>
          </a:prstGeom>
        </p:spPr>
      </p:pic>
      <p:sp>
        <p:nvSpPr>
          <p:cNvPr id="21" name="内容占位符 3">
            <a:extLst>
              <a:ext uri="{FF2B5EF4-FFF2-40B4-BE49-F238E27FC236}">
                <a16:creationId xmlns:a16="http://schemas.microsoft.com/office/drawing/2014/main" id="{8586E552-7E13-62E8-7038-7F8723680D5A}"/>
              </a:ext>
            </a:extLst>
          </p:cNvPr>
          <p:cNvSpPr txBox="1">
            <a:spLocks/>
          </p:cNvSpPr>
          <p:nvPr/>
        </p:nvSpPr>
        <p:spPr>
          <a:xfrm>
            <a:off x="610245" y="2483812"/>
            <a:ext cx="5958253" cy="681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Vector data</a:t>
            </a:r>
            <a:endParaRPr lang="zh-CN" altLang="en-US" dirty="0"/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F4006514-1492-2447-C9D8-0C6C53587C1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18550" y="2520822"/>
            <a:ext cx="3359323" cy="5207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6AB00645-23D9-978C-29E9-417F9C6D6CDA}"/>
                  </a:ext>
                </a:extLst>
              </p:cNvPr>
              <p:cNvSpPr txBox="1"/>
              <p:nvPr/>
            </p:nvSpPr>
            <p:spPr>
              <a:xfrm>
                <a:off x="1598269" y="5273167"/>
                <a:ext cx="4243361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b>
                        <m: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altLang="zh-CN" sz="2000" b="1" dirty="0"/>
                  <a:t> is DC component,</a:t>
                </a:r>
                <a:r>
                  <a:rPr lang="zh-CN" altLang="en-US" sz="2000" b="1" dirty="0"/>
                  <a:t> </a:t>
                </a:r>
                <a:r>
                  <a:rPr lang="en-US" altLang="zh-CN" sz="2000" b="1" dirty="0"/>
                  <a:t>can</a:t>
                </a:r>
                <a:r>
                  <a:rPr lang="zh-CN" altLang="en-US" sz="2000" b="1" dirty="0"/>
                  <a:t> </a:t>
                </a:r>
                <a:r>
                  <a:rPr lang="en-US" altLang="zh-CN" sz="2000" b="1" dirty="0"/>
                  <a:t>remove</a:t>
                </a:r>
                <a:endParaRPr lang="zh-CN" altLang="en-US" sz="2000" b="1" dirty="0"/>
              </a:p>
            </p:txBody>
          </p:sp>
        </mc:Choice>
        <mc:Fallback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6AB00645-23D9-978C-29E9-417F9C6D6C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269" y="5273167"/>
                <a:ext cx="4243361" cy="400110"/>
              </a:xfrm>
              <a:prstGeom prst="rect">
                <a:avLst/>
              </a:prstGeom>
              <a:blipFill>
                <a:blip r:embed="rId13"/>
                <a:stretch>
                  <a:fillRect t="-7576" b="-257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文本框 28">
            <a:extLst>
              <a:ext uri="{FF2B5EF4-FFF2-40B4-BE49-F238E27FC236}">
                <a16:creationId xmlns:a16="http://schemas.microsoft.com/office/drawing/2014/main" id="{57F2E728-02CD-1EDF-D205-C6568E5A10F9}"/>
              </a:ext>
            </a:extLst>
          </p:cNvPr>
          <p:cNvSpPr txBox="1"/>
          <p:nvPr/>
        </p:nvSpPr>
        <p:spPr>
          <a:xfrm>
            <a:off x="7855574" y="6367839"/>
            <a:ext cx="34088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/>
              <a:t>Signal vs Noise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527206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A6802172-8B62-E58F-A83F-B05B6EE471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Signal to Noise Ratio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9B51BBDD-7CCF-4D10-D092-788C48D7B82A}"/>
                  </a:ext>
                </a:extLst>
              </p:cNvPr>
              <p:cNvSpPr txBox="1"/>
              <p:nvPr/>
            </p:nvSpPr>
            <p:spPr>
              <a:xfrm>
                <a:off x="2763362" y="940131"/>
                <a:ext cx="6151032" cy="8438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SNR</m:t>
                      </m:r>
                      <m:r>
                        <a:rPr lang="en-US" altLang="zh-CN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≡</m:t>
                      </m:r>
                      <m:rad>
                        <m:radPr>
                          <m:degHide m:val="on"/>
                          <m:ctrlPr>
                            <a:rPr lang="en-US" altLang="zh-CN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acc>
                            <m:accPr>
                              <m:chr m:val="̂"/>
                              <m:ctrlP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</m:acc>
                          <m: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sSub>
                            <m:sSubPr>
                              <m:ctrlP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rad>
                    </m:oMath>
                  </m:oMathPara>
                </a14:m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9B51BBDD-7CCF-4D10-D092-788C48D7B8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3362" y="940131"/>
                <a:ext cx="6151032" cy="84388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内容占位符 10">
            <a:extLst>
              <a:ext uri="{FF2B5EF4-FFF2-40B4-BE49-F238E27FC236}">
                <a16:creationId xmlns:a16="http://schemas.microsoft.com/office/drawing/2014/main" id="{9CDAF787-5423-2E5B-B714-732F18FDB7AE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48" y="1709828"/>
            <a:ext cx="4931073" cy="3287385"/>
          </a:xfrm>
        </p:spPr>
      </p:pic>
      <p:pic>
        <p:nvPicPr>
          <p:cNvPr id="13" name="内容占位符 12">
            <a:extLst>
              <a:ext uri="{FF2B5EF4-FFF2-40B4-BE49-F238E27FC236}">
                <a16:creationId xmlns:a16="http://schemas.microsoft.com/office/drawing/2014/main" id="{D6996C83-6A8F-7AF1-20B7-8D43D35065C8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661" y="1634767"/>
            <a:ext cx="5158825" cy="3439218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C91749BB-0318-F4CE-B1AA-88D441DA0E98}"/>
                  </a:ext>
                </a:extLst>
              </p:cNvPr>
              <p:cNvSpPr txBox="1"/>
              <p:nvPr/>
            </p:nvSpPr>
            <p:spPr>
              <a:xfrm>
                <a:off x="3601989" y="4711386"/>
                <a:ext cx="4560304" cy="8735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altLang="zh-CN" dirty="0">
                    <a:solidFill>
                      <a:schemeClr val="tx1"/>
                    </a:solidFill>
                  </a:rPr>
                  <a:t>~300 naïve candidates with SNR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zh-CN" alt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altLang="zh-CN" dirty="0">
                    <a:solidFill>
                      <a:schemeClr val="tx1"/>
                    </a:solidFill>
                  </a:rPr>
                  <a:t>2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altLang="zh-CN" dirty="0"/>
                  <a:t>   0  naïve candidate with SNR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5</a:t>
                </a: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C91749BB-0318-F4CE-B1AA-88D441DA0E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1989" y="4711386"/>
                <a:ext cx="4560304" cy="873572"/>
              </a:xfrm>
              <a:prstGeom prst="rect">
                <a:avLst/>
              </a:prstGeom>
              <a:blipFill>
                <a:blip r:embed="rId7"/>
                <a:stretch>
                  <a:fillRect b="-104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文本框 5">
            <a:extLst>
              <a:ext uri="{FF2B5EF4-FFF2-40B4-BE49-F238E27FC236}">
                <a16:creationId xmlns:a16="http://schemas.microsoft.com/office/drawing/2014/main" id="{AB27F3DB-2E1F-A466-A8DC-9FEE7E23B304}"/>
              </a:ext>
            </a:extLst>
          </p:cNvPr>
          <p:cNvSpPr txBox="1"/>
          <p:nvPr/>
        </p:nvSpPr>
        <p:spPr>
          <a:xfrm>
            <a:off x="3685879" y="5627885"/>
            <a:ext cx="4560304" cy="579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400" b="1" dirty="0">
                <a:solidFill>
                  <a:srgbClr val="FF0000"/>
                </a:solidFill>
              </a:rPr>
              <a:t>NO Robust Candidate !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EE0ABA1D-5E21-CC82-DF8F-7BDCB8B6D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41945"/>
            <a:ext cx="10515600" cy="581891"/>
          </a:xfrm>
        </p:spPr>
        <p:txBody>
          <a:bodyPr/>
          <a:lstStyle/>
          <a:p>
            <a:r>
              <a:rPr lang="en-US" altLang="zh-CN" b="1" dirty="0"/>
              <a:t>Data Analysis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D1CF3950-F212-AB8E-CB24-4B9998744DFE}"/>
                  </a:ext>
                </a:extLst>
              </p:cNvPr>
              <p:cNvSpPr txBox="1"/>
              <p:nvPr/>
            </p:nvSpPr>
            <p:spPr>
              <a:xfrm>
                <a:off x="8162293" y="610766"/>
                <a:ext cx="356253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b="0" dirty="0">
                    <a:solidFill>
                      <a:srgbClr val="0000FF"/>
                    </a:solidFill>
                  </a:rPr>
                  <a:t>Noise standard deviation: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zh-CN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zh-CN" b="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D1CF3950-F212-AB8E-CB24-4B9998744D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2293" y="610766"/>
                <a:ext cx="3562530" cy="369332"/>
              </a:xfrm>
              <a:prstGeom prst="rect">
                <a:avLst/>
              </a:prstGeom>
              <a:blipFill>
                <a:blip r:embed="rId8"/>
                <a:stretch>
                  <a:fillRect l="-1541" t="-8197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69EDDE19-97A8-6A3A-6FC3-E6879826D712}"/>
                  </a:ext>
                </a:extLst>
              </p:cNvPr>
              <p:cNvSpPr txBox="1"/>
              <p:nvPr/>
            </p:nvSpPr>
            <p:spPr>
              <a:xfrm>
                <a:off x="8187460" y="1122766"/>
                <a:ext cx="3562530" cy="3787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b="0" dirty="0">
                    <a:solidFill>
                      <a:srgbClr val="0000FF"/>
                    </a:solidFill>
                  </a:rPr>
                  <a:t>Observed </a:t>
                </a:r>
                <a:r>
                  <a:rPr lang="en-US" altLang="zh-CN" b="0" dirty="0" err="1">
                    <a:solidFill>
                      <a:srgbClr val="0000FF"/>
                    </a:solidFill>
                  </a:rPr>
                  <a:t>psd</a:t>
                </a:r>
                <a:r>
                  <a:rPr lang="en-US" altLang="zh-CN" b="0" dirty="0">
                    <a:solidFill>
                      <a:srgbClr val="0000FF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CN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acc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69EDDE19-97A8-6A3A-6FC3-E6879826D7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7460" y="1122766"/>
                <a:ext cx="3562530" cy="378758"/>
              </a:xfrm>
              <a:prstGeom prst="rect">
                <a:avLst/>
              </a:prstGeom>
              <a:blipFill>
                <a:blip r:embed="rId9"/>
                <a:stretch>
                  <a:fillRect l="-1370" t="-6452" b="-258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0133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3885A0-DFA5-AD26-9A48-6D4B31AA0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882B0B74-584D-5978-624F-612C3FB47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63477"/>
            <a:ext cx="5958253" cy="681037"/>
          </a:xfrm>
        </p:spPr>
        <p:txBody>
          <a:bodyPr/>
          <a:lstStyle/>
          <a:p>
            <a:r>
              <a:rPr lang="en-US" altLang="zh-CN" dirty="0"/>
              <a:t>Statistic Test</a:t>
            </a:r>
            <a:endParaRPr lang="zh-CN" altLang="en-US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519F7B77-5495-08AA-5531-54FB302E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41945"/>
            <a:ext cx="10515600" cy="581891"/>
          </a:xfrm>
        </p:spPr>
        <p:txBody>
          <a:bodyPr/>
          <a:lstStyle/>
          <a:p>
            <a:r>
              <a:rPr lang="en-US" altLang="zh-CN" b="1" dirty="0"/>
              <a:t>Data Analysis</a:t>
            </a:r>
            <a:endParaRPr lang="zh-CN" altLang="en-US" b="1" dirty="0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62D6E46-BD84-C009-C5DE-B1820DBCB2D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90239" y="1106605"/>
            <a:ext cx="5958253" cy="395747"/>
          </a:xfrm>
        </p:spPr>
        <p:txBody>
          <a:bodyPr>
            <a:normAutofit lnSpcReduction="10000"/>
          </a:bodyPr>
          <a:lstStyle/>
          <a:p>
            <a:r>
              <a:rPr lang="en-US" altLang="zh-CN" dirty="0"/>
              <a:t>Estimator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6807E957-97FD-EB3D-9E66-908C9A6E8764}"/>
                  </a:ext>
                </a:extLst>
              </p:cNvPr>
              <p:cNvSpPr txBox="1"/>
              <p:nvPr/>
            </p:nvSpPr>
            <p:spPr>
              <a:xfrm>
                <a:off x="1434256" y="1068684"/>
                <a:ext cx="6283831" cy="7442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altLang="zh-CN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̂"/>
                              <m:ctrlP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acc>
                          <m:d>
                            <m:dPr>
                              <m:ctrlP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,  </m:t>
                      </m:r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US" altLang="zh-CN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1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16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sub>
                          </m:sSub>
                          <m:r>
                            <a:rPr lang="en-US" altLang="zh-CN" sz="1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sz="1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altLang="zh-CN" sz="1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,  </m:t>
                          </m:r>
                          <m:sSub>
                            <m:sSubPr>
                              <m:ctrlPr>
                                <a:rPr lang="en-US" altLang="zh-CN" sz="1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altLang="zh-CN" sz="1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r>
                            <a:rPr lang="en-US" altLang="zh-CN" sz="1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,  </m:t>
                          </m:r>
                          <m:sSub>
                            <m:sSubPr>
                              <m:ctrlPr>
                                <a:rPr lang="en-US" altLang="zh-CN" sz="1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𝒜</m:t>
                              </m:r>
                            </m:e>
                            <m:sub>
                              <m:r>
                                <a:rPr lang="en-US" altLang="zh-CN" sz="1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r>
                            <a:rPr lang="en-US" altLang="zh-CN" sz="1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altLang="zh-CN" sz="16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sz="1600" i="1"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altLang="zh-CN" sz="1600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altLang="zh-CN" sz="1600" b="1" i="1" smtClean="0">
                          <a:latin typeface="Cambria Math" panose="02040503050406030204" pitchFamily="18" charset="0"/>
                        </a:rPr>
                        <m:t>∝</m:t>
                      </m:r>
                      <m:sSubSup>
                        <m:sSubSupPr>
                          <m:ctrlPr>
                            <a:rPr lang="en-US" altLang="zh-CN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𝓐</m:t>
                          </m:r>
                        </m:e>
                        <m:sub>
                          <m:r>
                            <a:rPr lang="en-US" altLang="zh-CN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  <m:sup>
                          <m:r>
                            <a:rPr lang="en-US" altLang="zh-CN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bSup>
                    </m:oMath>
                  </m:oMathPara>
                </a14:m>
                <a:endParaRPr lang="zh-CN" altLang="en-US" sz="1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6807E957-97FD-EB3D-9E66-908C9A6E87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4256" y="1068684"/>
                <a:ext cx="6283831" cy="7442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图片 23">
            <a:extLst>
              <a:ext uri="{FF2B5EF4-FFF2-40B4-BE49-F238E27FC236}">
                <a16:creationId xmlns:a16="http://schemas.microsoft.com/office/drawing/2014/main" id="{4F2BAB0C-E343-5448-2FAD-30634A97AE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1890" y="5786732"/>
            <a:ext cx="2933813" cy="70895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9DFEC197-6253-0F95-1827-84A3A51C61BE}"/>
                  </a:ext>
                </a:extLst>
              </p:cNvPr>
              <p:cNvSpPr txBox="1"/>
              <p:nvPr/>
            </p:nvSpPr>
            <p:spPr>
              <a:xfrm>
                <a:off x="690239" y="3003069"/>
                <a:ext cx="6151032" cy="4778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b="1" i="0" dirty="0">
                    <a:solidFill>
                      <a:srgbClr val="0000FF"/>
                    </a:solidFill>
                    <a:effectLst/>
                    <a:latin typeface="+mj-lt"/>
                  </a:rPr>
                  <a:t>Stochastic oscillation </a:t>
                </a:r>
                <a:r>
                  <a:rPr lang="en-US" altLang="zh-CN" sz="2400" b="1" i="0" dirty="0">
                    <a:solidFill>
                      <a:srgbClr val="222222"/>
                    </a:solidFill>
                    <a:effectLst/>
                    <a:latin typeface="+mj-lt"/>
                  </a:rPr>
                  <a:t>of </a:t>
                </a:r>
                <a:r>
                  <a:rPr lang="en-US" altLang="zh-CN" sz="2400" b="1" i="0" dirty="0">
                    <a:solidFill>
                      <a:schemeClr val="tx1"/>
                    </a:solidFill>
                    <a:effectLst/>
                    <a:latin typeface="+mj-lt"/>
                  </a:rPr>
                  <a:t>amplitude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𝓐</m:t>
                        </m:r>
                      </m:e>
                      <m:sub>
                        <m:r>
                          <a:rPr lang="en-US" altLang="zh-CN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</m:sSub>
                  </m:oMath>
                </a14:m>
                <a:endParaRPr lang="zh-CN" altLang="en-US" sz="2400" b="1" dirty="0">
                  <a:latin typeface="+mj-lt"/>
                </a:endParaRPr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9DFEC197-6253-0F95-1827-84A3A51C61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239" y="3003069"/>
                <a:ext cx="6151032" cy="477888"/>
              </a:xfrm>
              <a:prstGeom prst="rect">
                <a:avLst/>
              </a:prstGeom>
              <a:blipFill>
                <a:blip r:embed="rId5"/>
                <a:stretch>
                  <a:fillRect l="-1487" t="-10256" b="-256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图片 17">
            <a:extLst>
              <a:ext uri="{FF2B5EF4-FFF2-40B4-BE49-F238E27FC236}">
                <a16:creationId xmlns:a16="http://schemas.microsoft.com/office/drawing/2014/main" id="{A162A871-BA9F-3261-E488-4E8837A974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8204" y="5945646"/>
            <a:ext cx="1729846" cy="34887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2643FDC6-7010-833D-17C3-75B98251CC31}"/>
                  </a:ext>
                </a:extLst>
              </p:cNvPr>
              <p:cNvSpPr txBox="1"/>
              <p:nvPr/>
            </p:nvSpPr>
            <p:spPr>
              <a:xfrm>
                <a:off x="1130494" y="3684484"/>
                <a:ext cx="3342830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000" b="1" dirty="0">
                    <a:solidFill>
                      <a:srgbClr val="FF0000"/>
                    </a:solidFill>
                  </a:rPr>
                  <a:t>Rayleigh distribution </a:t>
                </a:r>
                <a:r>
                  <a:rPr lang="en-US" altLang="zh-CN" sz="2000" b="1" dirty="0">
                    <a:solidFill>
                      <a:srgbClr val="FF0000"/>
                    </a:solidFill>
                  </a:rPr>
                  <a:t>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𝓐</m:t>
                        </m:r>
                      </m:e>
                      <m:sub>
                        <m:r>
                          <a:rPr lang="en-US" altLang="zh-CN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</m:sSub>
                  </m:oMath>
                </a14:m>
                <a:r>
                  <a:rPr lang="zh-CN" altLang="en-US" sz="2000" b="1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2643FDC6-7010-833D-17C3-75B98251CC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494" y="3684484"/>
                <a:ext cx="3342830" cy="400110"/>
              </a:xfrm>
              <a:prstGeom prst="rect">
                <a:avLst/>
              </a:prstGeom>
              <a:blipFill>
                <a:blip r:embed="rId7"/>
                <a:stretch>
                  <a:fillRect l="-1821" t="-7576" b="-257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组合 5">
            <a:extLst>
              <a:ext uri="{FF2B5EF4-FFF2-40B4-BE49-F238E27FC236}">
                <a16:creationId xmlns:a16="http://schemas.microsoft.com/office/drawing/2014/main" id="{1E860D92-88D7-9981-4E85-53ACADD646E0}"/>
              </a:ext>
            </a:extLst>
          </p:cNvPr>
          <p:cNvGrpSpPr/>
          <p:nvPr/>
        </p:nvGrpSpPr>
        <p:grpSpPr>
          <a:xfrm>
            <a:off x="4768400" y="4323720"/>
            <a:ext cx="2842829" cy="772636"/>
            <a:chOff x="-847108" y="5694027"/>
            <a:chExt cx="2842829" cy="772636"/>
          </a:xfrm>
        </p:grpSpPr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9256D7AF-30B4-81D7-F38A-1ECC2D9417B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-62381" y="6147737"/>
              <a:ext cx="1734765" cy="318926"/>
            </a:xfrm>
            <a:prstGeom prst="rect">
              <a:avLst/>
            </a:prstGeom>
          </p:spPr>
        </p:pic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3F809630-D8F7-26F2-4C64-78276E0DA19D}"/>
                </a:ext>
              </a:extLst>
            </p:cNvPr>
            <p:cNvSpPr txBox="1"/>
            <p:nvPr/>
          </p:nvSpPr>
          <p:spPr>
            <a:xfrm>
              <a:off x="-847108" y="5694027"/>
              <a:ext cx="2842829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000" b="1" dirty="0">
                  <a:solidFill>
                    <a:schemeClr val="tx1"/>
                  </a:solidFill>
                </a:rPr>
                <a:t> </a:t>
              </a:r>
              <a:r>
                <a:rPr lang="en-US" altLang="zh-CN" sz="2000" dirty="0">
                  <a:solidFill>
                    <a:schemeClr val="tx1"/>
                  </a:solidFill>
                </a:rPr>
                <a:t>ensemble average</a:t>
              </a:r>
              <a:endParaRPr lang="zh-CN" altLang="en-US" sz="2000" dirty="0">
                <a:solidFill>
                  <a:schemeClr val="tx1"/>
                </a:solidFill>
              </a:endParaRPr>
            </a:p>
          </p:txBody>
        </p:sp>
      </p:grpSp>
      <p:sp>
        <p:nvSpPr>
          <p:cNvPr id="31" name="文本框 30">
            <a:extLst>
              <a:ext uri="{FF2B5EF4-FFF2-40B4-BE49-F238E27FC236}">
                <a16:creationId xmlns:a16="http://schemas.microsoft.com/office/drawing/2014/main" id="{677ABC89-CF53-6D29-54F2-83FFA7DE2461}"/>
              </a:ext>
            </a:extLst>
          </p:cNvPr>
          <p:cNvSpPr txBox="1"/>
          <p:nvPr/>
        </p:nvSpPr>
        <p:spPr>
          <a:xfrm>
            <a:off x="6236004" y="548502"/>
            <a:ext cx="58406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Gary P. Centers et al, </a:t>
            </a:r>
            <a:r>
              <a:rPr lang="zh-CN" altLang="en-US" dirty="0"/>
              <a:t>1905.13650</a:t>
            </a:r>
            <a:r>
              <a:rPr lang="en-US" altLang="zh-CN" dirty="0"/>
              <a:t>, Nature Communication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C83FE705-C077-5284-B789-A1D0E1E469B0}"/>
                  </a:ext>
                </a:extLst>
              </p:cNvPr>
              <p:cNvSpPr txBox="1"/>
              <p:nvPr/>
            </p:nvSpPr>
            <p:spPr>
              <a:xfrm>
                <a:off x="4251265" y="3813556"/>
                <a:ext cx="4035287" cy="4103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𝒜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b="0" i="0" smtClean="0"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⁡(</m:t>
                      </m:r>
                      <m:acc>
                        <m:accPr>
                          <m:chr m:val="⃗"/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acc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⋅</m:t>
                      </m:r>
                      <m:acc>
                        <m:accPr>
                          <m:chr m:val="⃗"/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C83FE705-C077-5284-B789-A1D0E1E469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1265" y="3813556"/>
                <a:ext cx="4035287" cy="410305"/>
              </a:xfrm>
              <a:prstGeom prst="rect">
                <a:avLst/>
              </a:prstGeom>
              <a:blipFill>
                <a:blip r:embed="rId9"/>
                <a:stretch>
                  <a:fillRect t="-8955" b="-134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0405D09B-D7D7-758F-7B2D-C6176CF5E545}"/>
              </a:ext>
            </a:extLst>
          </p:cNvPr>
          <p:cNvCxnSpPr>
            <a:cxnSpLocks/>
          </p:cNvCxnSpPr>
          <p:nvPr/>
        </p:nvCxnSpPr>
        <p:spPr>
          <a:xfrm flipH="1">
            <a:off x="5900840" y="2418973"/>
            <a:ext cx="2045888" cy="1469504"/>
          </a:xfrm>
          <a:prstGeom prst="line">
            <a:avLst/>
          </a:prstGeom>
          <a:ln w="285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本框 31">
            <a:extLst>
              <a:ext uri="{FF2B5EF4-FFF2-40B4-BE49-F238E27FC236}">
                <a16:creationId xmlns:a16="http://schemas.microsoft.com/office/drawing/2014/main" id="{9CD1EFBB-2149-1748-B704-702D618F72C9}"/>
              </a:ext>
            </a:extLst>
          </p:cNvPr>
          <p:cNvSpPr txBox="1"/>
          <p:nvPr/>
        </p:nvSpPr>
        <p:spPr>
          <a:xfrm>
            <a:off x="8310051" y="3444383"/>
            <a:ext cx="37666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/>
              <a:t>stochastic oscillation of amplitude</a:t>
            </a:r>
            <a:endParaRPr lang="zh-CN" altLang="en-US" sz="2000" dirty="0"/>
          </a:p>
        </p:txBody>
      </p:sp>
      <p:pic>
        <p:nvPicPr>
          <p:cNvPr id="40" name="图片 39">
            <a:extLst>
              <a:ext uri="{FF2B5EF4-FFF2-40B4-BE49-F238E27FC236}">
                <a16:creationId xmlns:a16="http://schemas.microsoft.com/office/drawing/2014/main" id="{48A06953-5CBD-38BA-614D-431CF81EA2B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59006" y="1088191"/>
            <a:ext cx="3863753" cy="2346422"/>
          </a:xfrm>
          <a:prstGeom prst="rect">
            <a:avLst/>
          </a:pr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51683B50-27AF-F74D-38E6-58CF4AD1C1F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56108" y="4018884"/>
            <a:ext cx="3766651" cy="2290614"/>
          </a:xfrm>
          <a:prstGeom prst="rect">
            <a:avLst/>
          </a:prstGeom>
        </p:spPr>
      </p:pic>
      <p:sp>
        <p:nvSpPr>
          <p:cNvPr id="49" name="文本框 48">
            <a:extLst>
              <a:ext uri="{FF2B5EF4-FFF2-40B4-BE49-F238E27FC236}">
                <a16:creationId xmlns:a16="http://schemas.microsoft.com/office/drawing/2014/main" id="{19157308-F883-90AA-DD2A-C77B6947B341}"/>
              </a:ext>
            </a:extLst>
          </p:cNvPr>
          <p:cNvSpPr txBox="1"/>
          <p:nvPr/>
        </p:nvSpPr>
        <p:spPr>
          <a:xfrm>
            <a:off x="8717975" y="6283834"/>
            <a:ext cx="32779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000" dirty="0"/>
              <a:t>stochastic lineshape</a:t>
            </a:r>
            <a:r>
              <a:rPr lang="en-US" altLang="zh-CN" sz="2000" dirty="0"/>
              <a:t> of signal</a:t>
            </a:r>
            <a:endParaRPr lang="zh-CN" altLang="en-US" sz="2000" dirty="0"/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0C134ED6-6BDA-91E1-7FA5-E60413024E2C}"/>
              </a:ext>
            </a:extLst>
          </p:cNvPr>
          <p:cNvSpPr txBox="1"/>
          <p:nvPr/>
        </p:nvSpPr>
        <p:spPr>
          <a:xfrm>
            <a:off x="7039990" y="6446397"/>
            <a:ext cx="18134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Fig: </a:t>
            </a:r>
            <a:r>
              <a:rPr lang="zh-CN" altLang="en-US" dirty="0"/>
              <a:t>2602.06726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文本框 54">
                <a:extLst>
                  <a:ext uri="{FF2B5EF4-FFF2-40B4-BE49-F238E27FC236}">
                    <a16:creationId xmlns:a16="http://schemas.microsoft.com/office/drawing/2014/main" id="{8AB6352C-6845-8032-AEAE-9B211D3199ED}"/>
                  </a:ext>
                </a:extLst>
              </p:cNvPr>
              <p:cNvSpPr txBox="1"/>
              <p:nvPr/>
            </p:nvSpPr>
            <p:spPr>
              <a:xfrm>
                <a:off x="1130494" y="5267839"/>
                <a:ext cx="6157398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00" b="1" dirty="0">
                    <a:solidFill>
                      <a:srgbClr val="FF0000"/>
                    </a:solidFill>
                  </a:rPr>
                  <a:t>Exponential distribution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  <m:sub>
                        <m:r>
                          <a:rPr lang="en-US" altLang="zh-CN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</m:sSub>
                  </m:oMath>
                </a14:m>
                <a:endParaRPr lang="zh-CN" altLang="en-US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5" name="文本框 54">
                <a:extLst>
                  <a:ext uri="{FF2B5EF4-FFF2-40B4-BE49-F238E27FC236}">
                    <a16:creationId xmlns:a16="http://schemas.microsoft.com/office/drawing/2014/main" id="{8AB6352C-6845-8032-AEAE-9B211D3199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494" y="5267839"/>
                <a:ext cx="6157398" cy="400110"/>
              </a:xfrm>
              <a:prstGeom prst="rect">
                <a:avLst/>
              </a:prstGeom>
              <a:blipFill>
                <a:blip r:embed="rId12"/>
                <a:stretch>
                  <a:fillRect l="-989" t="-7576" b="-257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任意多边形: 形状 58">
            <a:extLst>
              <a:ext uri="{FF2B5EF4-FFF2-40B4-BE49-F238E27FC236}">
                <a16:creationId xmlns:a16="http://schemas.microsoft.com/office/drawing/2014/main" id="{968684EA-1EC0-B5B7-AFE2-26E8B759677F}"/>
              </a:ext>
            </a:extLst>
          </p:cNvPr>
          <p:cNvSpPr/>
          <p:nvPr/>
        </p:nvSpPr>
        <p:spPr>
          <a:xfrm rot="1788345">
            <a:off x="929289" y="4414276"/>
            <a:ext cx="402411" cy="766841"/>
          </a:xfrm>
          <a:custGeom>
            <a:avLst/>
            <a:gdLst>
              <a:gd name="connsiteX0" fmla="*/ 0 w 1959429"/>
              <a:gd name="connsiteY0" fmla="*/ 0 h 670560"/>
              <a:gd name="connsiteX1" fmla="*/ 740229 w 1959429"/>
              <a:gd name="connsiteY1" fmla="*/ 505097 h 670560"/>
              <a:gd name="connsiteX2" fmla="*/ 1959429 w 1959429"/>
              <a:gd name="connsiteY2" fmla="*/ 670560 h 670560"/>
              <a:gd name="connsiteX3" fmla="*/ 1959429 w 1959429"/>
              <a:gd name="connsiteY3" fmla="*/ 670560 h 670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59429" h="670560">
                <a:moveTo>
                  <a:pt x="0" y="0"/>
                </a:moveTo>
                <a:cubicBezTo>
                  <a:pt x="206829" y="196668"/>
                  <a:pt x="413658" y="393337"/>
                  <a:pt x="740229" y="505097"/>
                </a:cubicBezTo>
                <a:cubicBezTo>
                  <a:pt x="1066800" y="616857"/>
                  <a:pt x="1959429" y="670560"/>
                  <a:pt x="1959429" y="670560"/>
                </a:cubicBezTo>
                <a:lnTo>
                  <a:pt x="1959429" y="670560"/>
                </a:lnTo>
              </a:path>
            </a:pathLst>
          </a:custGeom>
          <a:noFill/>
          <a:ln w="28575">
            <a:solidFill>
              <a:schemeClr val="tx1"/>
            </a:solidFill>
            <a:headEnd type="none"/>
            <a:tailEnd type="stealth" w="lg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61" name="图片 60">
            <a:extLst>
              <a:ext uri="{FF2B5EF4-FFF2-40B4-BE49-F238E27FC236}">
                <a16:creationId xmlns:a16="http://schemas.microsoft.com/office/drawing/2014/main" id="{F8BCDFDD-A303-B4A1-5DB4-5F6F622F10E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14279" y="2222363"/>
            <a:ext cx="3959584" cy="410034"/>
          </a:xfrm>
          <a:prstGeom prst="rect">
            <a:avLst/>
          </a:prstGeom>
        </p:spPr>
      </p:pic>
      <p:sp>
        <p:nvSpPr>
          <p:cNvPr id="63" name="内容占位符 6">
            <a:extLst>
              <a:ext uri="{FF2B5EF4-FFF2-40B4-BE49-F238E27FC236}">
                <a16:creationId xmlns:a16="http://schemas.microsoft.com/office/drawing/2014/main" id="{621A69B0-5BCB-20A1-F6BB-0C7400E58B6E}"/>
              </a:ext>
            </a:extLst>
          </p:cNvPr>
          <p:cNvSpPr txBox="1">
            <a:spLocks/>
          </p:cNvSpPr>
          <p:nvPr/>
        </p:nvSpPr>
        <p:spPr>
          <a:xfrm>
            <a:off x="674166" y="2209973"/>
            <a:ext cx="5958253" cy="681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Likelihood</a:t>
            </a:r>
            <a:endParaRPr lang="zh-CN" altLang="en-US" dirty="0"/>
          </a:p>
        </p:txBody>
      </p:sp>
      <p:pic>
        <p:nvPicPr>
          <p:cNvPr id="67" name="图片 66">
            <a:extLst>
              <a:ext uri="{FF2B5EF4-FFF2-40B4-BE49-F238E27FC236}">
                <a16:creationId xmlns:a16="http://schemas.microsoft.com/office/drawing/2014/main" id="{40C16F2B-A840-28F7-9D31-AD28D53DD63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96112" y="4121588"/>
            <a:ext cx="3120789" cy="889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33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1" grpId="0"/>
      <p:bldP spid="55" grpId="0"/>
      <p:bldP spid="5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3FB065-429B-A1EB-77F7-5A6587CA56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26879FD5-B384-95D9-1A39-C756FFF4B5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Statistic Test</a:t>
            </a:r>
            <a:endParaRPr lang="zh-CN" altLang="en-US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631B4395-9539-3308-4243-2A265CCE5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9415"/>
            <a:ext cx="10515600" cy="581891"/>
          </a:xfrm>
        </p:spPr>
        <p:txBody>
          <a:bodyPr/>
          <a:lstStyle/>
          <a:p>
            <a:r>
              <a:rPr lang="en-US" altLang="zh-CN" b="1" dirty="0"/>
              <a:t>Data Analysis</a:t>
            </a:r>
            <a:endParaRPr lang="zh-CN" altLang="en-US" b="1" dirty="0"/>
          </a:p>
        </p:txBody>
      </p:sp>
      <p:sp>
        <p:nvSpPr>
          <p:cNvPr id="5" name="内容占位符 6">
            <a:extLst>
              <a:ext uri="{FF2B5EF4-FFF2-40B4-BE49-F238E27FC236}">
                <a16:creationId xmlns:a16="http://schemas.microsoft.com/office/drawing/2014/main" id="{92072947-F338-ACE9-3182-064A58BAB603}"/>
              </a:ext>
            </a:extLst>
          </p:cNvPr>
          <p:cNvSpPr txBox="1">
            <a:spLocks/>
          </p:cNvSpPr>
          <p:nvPr/>
        </p:nvSpPr>
        <p:spPr>
          <a:xfrm>
            <a:off x="575735" y="1286743"/>
            <a:ext cx="5958253" cy="681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Marginalized Likelihood</a:t>
            </a:r>
            <a:endParaRPr lang="zh-CN" altLang="en-US" dirty="0"/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0213BCF2-458D-D637-5466-6FB9E2BCE131}"/>
              </a:ext>
            </a:extLst>
          </p:cNvPr>
          <p:cNvGrpSpPr/>
          <p:nvPr/>
        </p:nvGrpSpPr>
        <p:grpSpPr>
          <a:xfrm>
            <a:off x="3458096" y="1594038"/>
            <a:ext cx="4953007" cy="800099"/>
            <a:chOff x="4351868" y="1596247"/>
            <a:chExt cx="4630207" cy="800099"/>
          </a:xfrm>
        </p:grpSpPr>
        <p:pic>
          <p:nvPicPr>
            <p:cNvPr id="12" name="内容占位符 22">
              <a:extLst>
                <a:ext uri="{FF2B5EF4-FFF2-40B4-BE49-F238E27FC236}">
                  <a16:creationId xmlns:a16="http://schemas.microsoft.com/office/drawing/2014/main" id="{28622DBC-DE4E-E678-D418-F211FB6416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47074" t="-4418" b="39944"/>
            <a:stretch>
              <a:fillRect/>
            </a:stretch>
          </p:blipFill>
          <p:spPr>
            <a:xfrm>
              <a:off x="5884332" y="1596247"/>
              <a:ext cx="3097743" cy="800099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文本框 12">
                  <a:extLst>
                    <a:ext uri="{FF2B5EF4-FFF2-40B4-BE49-F238E27FC236}">
                      <a16:creationId xmlns:a16="http://schemas.microsoft.com/office/drawing/2014/main" id="{49F59001-0B1E-08B8-071C-18ED636AA790}"/>
                    </a:ext>
                  </a:extLst>
                </p:cNvPr>
                <p:cNvSpPr txBox="1"/>
                <p:nvPr/>
              </p:nvSpPr>
              <p:spPr>
                <a:xfrm>
                  <a:off x="4351868" y="1765185"/>
                  <a:ext cx="1930400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0" i="1" dirty="0" smtClean="0">
                                <a:latin typeface="Cambria Math" panose="02040503050406030204" pitchFamily="18" charset="0"/>
                              </a:rPr>
                              <m:t>ℒ</m:t>
                            </m:r>
                          </m:e>
                          <m:sub>
                            <m:r>
                              <a:rPr lang="en-US" altLang="zh-CN" sz="2400" b="0" i="1" dirty="0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  <m:d>
                          <m:dPr>
                            <m:ctrlPr>
                              <a:rPr lang="en-US" altLang="zh-CN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 b="0" i="1" dirty="0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e>
                            <m:sSubSup>
                              <m:sSubSupPr>
                                <m:ctrlPr>
                                  <a:rPr lang="en-US" altLang="zh-CN" sz="24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2400" b="0" i="1" dirty="0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CN" sz="2400" b="0" i="1" dirty="0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b>
                              <m:sup>
                                <m:r>
                                  <a:rPr lang="en-US" altLang="zh-CN" sz="2400" b="0" i="1" dirty="0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p>
                            </m:sSubSup>
                          </m:e>
                        </m:d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  <m:t>= </m:t>
                        </m:r>
                      </m:oMath>
                    </m:oMathPara>
                  </a14:m>
                  <a:endParaRPr lang="zh-CN" altLang="en-US" sz="2400" dirty="0"/>
                </a:p>
              </p:txBody>
            </p:sp>
          </mc:Choice>
          <mc:Fallback xmlns="">
            <p:sp>
              <p:nvSpPr>
                <p:cNvPr id="13" name="文本框 12">
                  <a:extLst>
                    <a:ext uri="{FF2B5EF4-FFF2-40B4-BE49-F238E27FC236}">
                      <a16:creationId xmlns:a16="http://schemas.microsoft.com/office/drawing/2014/main" id="{49F59001-0B1E-08B8-071C-18ED636AA79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51868" y="1765185"/>
                  <a:ext cx="1930400" cy="46166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5" name="内容占位符 6">
            <a:extLst>
              <a:ext uri="{FF2B5EF4-FFF2-40B4-BE49-F238E27FC236}">
                <a16:creationId xmlns:a16="http://schemas.microsoft.com/office/drawing/2014/main" id="{9B8A3B69-28B2-3247-2FE4-640274A93A6D}"/>
              </a:ext>
            </a:extLst>
          </p:cNvPr>
          <p:cNvSpPr txBox="1">
            <a:spLocks/>
          </p:cNvSpPr>
          <p:nvPr/>
        </p:nvSpPr>
        <p:spPr>
          <a:xfrm>
            <a:off x="575734" y="3658694"/>
            <a:ext cx="5958253" cy="681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Posterior</a:t>
            </a:r>
            <a:endParaRPr lang="zh-CN" altLang="en-US" dirty="0"/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821BBBF7-1BD0-CDF7-F74E-26C6CDD38A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0631" y="2739884"/>
            <a:ext cx="2733409" cy="453469"/>
          </a:xfrm>
          <a:prstGeom prst="rect">
            <a:avLst/>
          </a:prstGeom>
        </p:spPr>
      </p:pic>
      <p:sp>
        <p:nvSpPr>
          <p:cNvPr id="18" name="内容占位符 6">
            <a:extLst>
              <a:ext uri="{FF2B5EF4-FFF2-40B4-BE49-F238E27FC236}">
                <a16:creationId xmlns:a16="http://schemas.microsoft.com/office/drawing/2014/main" id="{84098842-AB0A-7DA0-F17E-5E6FF0BD4027}"/>
              </a:ext>
            </a:extLst>
          </p:cNvPr>
          <p:cNvSpPr txBox="1">
            <a:spLocks/>
          </p:cNvSpPr>
          <p:nvPr/>
        </p:nvSpPr>
        <p:spPr>
          <a:xfrm>
            <a:off x="575735" y="2626101"/>
            <a:ext cx="5958253" cy="681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Jefferey’s Prior</a:t>
            </a:r>
            <a:endParaRPr lang="zh-CN" altLang="en-US" dirty="0"/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3B6BDC5B-CBE6-77E3-D46E-B37FE00A21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17438" y="5489973"/>
            <a:ext cx="2819794" cy="700185"/>
          </a:xfrm>
          <a:prstGeom prst="rect">
            <a:avLst/>
          </a:prstGeom>
        </p:spPr>
      </p:pic>
      <p:sp>
        <p:nvSpPr>
          <p:cNvPr id="21" name="内容占位符 6">
            <a:extLst>
              <a:ext uri="{FF2B5EF4-FFF2-40B4-BE49-F238E27FC236}">
                <a16:creationId xmlns:a16="http://schemas.microsoft.com/office/drawing/2014/main" id="{039A6C6F-D5C9-D7E7-C447-28DDF5BFBBF1}"/>
              </a:ext>
            </a:extLst>
          </p:cNvPr>
          <p:cNvSpPr txBox="1">
            <a:spLocks/>
          </p:cNvSpPr>
          <p:nvPr/>
        </p:nvSpPr>
        <p:spPr>
          <a:xfrm>
            <a:off x="575735" y="4998052"/>
            <a:ext cx="5958253" cy="681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95% Upper Limit</a:t>
            </a:r>
            <a:endParaRPr lang="zh-CN" altLang="en-US" dirty="0"/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EEF4D560-B97D-D7BB-23FC-78516A99D19E}"/>
              </a:ext>
            </a:extLst>
          </p:cNvPr>
          <p:cNvGrpSpPr/>
          <p:nvPr/>
        </p:nvGrpSpPr>
        <p:grpSpPr>
          <a:xfrm>
            <a:off x="3554861" y="3658694"/>
            <a:ext cx="5958253" cy="1240950"/>
            <a:chOff x="3554861" y="3658694"/>
            <a:chExt cx="5958253" cy="1240950"/>
          </a:xfrm>
        </p:grpSpPr>
        <p:pic>
          <p:nvPicPr>
            <p:cNvPr id="16" name="内容占位符 22">
              <a:extLst>
                <a:ext uri="{FF2B5EF4-FFF2-40B4-BE49-F238E27FC236}">
                  <a16:creationId xmlns:a16="http://schemas.microsoft.com/office/drawing/2014/main" id="{B1AFFBFE-2423-F802-1299-C724BE8DC6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54861" y="3658694"/>
              <a:ext cx="5852934" cy="124095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文本框 3">
                  <a:extLst>
                    <a:ext uri="{FF2B5EF4-FFF2-40B4-BE49-F238E27FC236}">
                      <a16:creationId xmlns:a16="http://schemas.microsoft.com/office/drawing/2014/main" id="{2E1925F5-09D9-2508-6245-9E77C4D6728A}"/>
                    </a:ext>
                  </a:extLst>
                </p:cNvPr>
                <p:cNvSpPr txBox="1"/>
                <p:nvPr/>
              </p:nvSpPr>
              <p:spPr>
                <a:xfrm>
                  <a:off x="5523076" y="3687897"/>
                  <a:ext cx="3990038" cy="68400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14:m>
                    <m:oMath xmlns:m="http://schemas.openxmlformats.org/officeDocument/2006/math">
                      <m:r>
                        <a:rPr lang="en-US" altLang="zh-CN" sz="2400" b="0" i="1" dirty="0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altLang="zh-CN" sz="24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altLang="zh-CN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2400" b="0" i="1" dirty="0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="0" i="0" dirty="0" smtClean="0"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sub>
                            <m:sup>
                              <m:r>
                                <a:rPr lang="en-US" altLang="zh-CN" sz="2400" b="0" i="1" dirty="0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p>
                          </m:sSubSup>
                        </m:e>
                      </m:d>
                      <m:r>
                        <a:rPr lang="en-US" altLang="zh-CN" sz="2400" b="0" i="1" dirty="0" smtClean="0"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en-US" altLang="zh-CN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dirty="0" smtClean="0">
                              <a:latin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US" altLang="zh-CN" sz="2400" b="0" i="1" dirty="0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d>
                        <m:dPr>
                          <m:ctrlPr>
                            <a:rPr lang="en-US" altLang="zh-CN" sz="24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b="0" i="1" dirty="0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e>
                          <m:sSubSup>
                            <m:sSubSupPr>
                              <m:ctrlPr>
                                <a:rPr lang="en-US" altLang="zh-CN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2400" b="0" i="1" dirty="0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="0" i="0" dirty="0" smtClean="0"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sub>
                            <m:sup>
                              <m:r>
                                <a:rPr lang="en-US" altLang="zh-CN" sz="2400" b="0" i="0" dirty="0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p>
                          </m:sSubSup>
                        </m:e>
                      </m:d>
                    </m:oMath>
                  </a14:m>
                  <a:r>
                    <a:rPr lang="zh-CN" altLang="en-US" sz="2400" dirty="0"/>
                    <a:t> </a:t>
                  </a:r>
                </a:p>
              </p:txBody>
            </p:sp>
          </mc:Choice>
          <mc:Fallback xmlns="">
            <p:sp>
              <p:nvSpPr>
                <p:cNvPr id="4" name="文本框 3">
                  <a:extLst>
                    <a:ext uri="{FF2B5EF4-FFF2-40B4-BE49-F238E27FC236}">
                      <a16:creationId xmlns:a16="http://schemas.microsoft.com/office/drawing/2014/main" id="{2E1925F5-09D9-2508-6245-9E77C4D6728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23076" y="3687897"/>
                  <a:ext cx="3990038" cy="684000"/>
                </a:xfrm>
                <a:prstGeom prst="rect">
                  <a:avLst/>
                </a:prstGeom>
                <a:blipFill>
                  <a:blip r:embed="rId7"/>
                  <a:stretch>
                    <a:fillRect l="-458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3AFD97B4-DA94-516C-5BCE-AE66C13BE1D8}"/>
                  </a:ext>
                </a:extLst>
              </p:cNvPr>
              <p:cNvSpPr txBox="1"/>
              <p:nvPr/>
            </p:nvSpPr>
            <p:spPr>
              <a:xfrm>
                <a:off x="7076610" y="5605065"/>
                <a:ext cx="2064980" cy="4700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dirty="0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 dirty="0" smtClean="0">
                              <a:latin typeface="Cambria Math" panose="02040503050406030204" pitchFamily="18" charset="0"/>
                            </a:rPr>
                            <m:t>th</m:t>
                          </m:r>
                        </m:sub>
                      </m:sSub>
                      <m:r>
                        <a:rPr lang="en-US" altLang="zh-CN" sz="2400" b="0" i="1" dirty="0" smtClean="0">
                          <a:latin typeface="Cambria Math" panose="02040503050406030204" pitchFamily="18" charset="0"/>
                        </a:rPr>
                        <m:t> →  </m:t>
                      </m:r>
                      <m:sSubSup>
                        <m:sSubSupPr>
                          <m:ctrlPr>
                            <a:rPr lang="en-US" altLang="zh-CN" sz="2400" b="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zh-CN" sz="2400" b="0" i="0" dirty="0" smtClean="0"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 dirty="0" smtClean="0">
                              <a:latin typeface="Cambria Math" panose="02040503050406030204" pitchFamily="18" charset="0"/>
                            </a:rPr>
                            <m:t>s</m:t>
                          </m:r>
                        </m:sub>
                        <m:sup>
                          <m:r>
                            <a:rPr lang="en-US" altLang="zh-CN" sz="2400" b="0" i="0" dirty="0" smtClean="0">
                              <a:latin typeface="Cambria Math" panose="02040503050406030204" pitchFamily="18" charset="0"/>
                            </a:rPr>
                            <m:t>95%</m:t>
                          </m:r>
                        </m:sup>
                      </m:sSubSup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3AFD97B4-DA94-516C-5BCE-AE66C13BE1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6610" y="5605065"/>
                <a:ext cx="2064980" cy="470000"/>
              </a:xfrm>
              <a:prstGeom prst="rect">
                <a:avLst/>
              </a:prstGeom>
              <a:blipFill>
                <a:blip r:embed="rId8"/>
                <a:stretch>
                  <a:fillRect b="-115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图片 8">
            <a:extLst>
              <a:ext uri="{FF2B5EF4-FFF2-40B4-BE49-F238E27FC236}">
                <a16:creationId xmlns:a16="http://schemas.microsoft.com/office/drawing/2014/main" id="{CA30EA19-0425-0076-B024-4C145D50CEA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75786" y="1040980"/>
            <a:ext cx="3959584" cy="410034"/>
          </a:xfrm>
          <a:prstGeom prst="rect">
            <a:avLst/>
          </a:prstGeom>
        </p:spPr>
      </p:pic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594BFBE5-D29C-0163-068B-83000BAC4C8F}"/>
              </a:ext>
            </a:extLst>
          </p:cNvPr>
          <p:cNvCxnSpPr>
            <a:cxnSpLocks/>
          </p:cNvCxnSpPr>
          <p:nvPr/>
        </p:nvCxnSpPr>
        <p:spPr>
          <a:xfrm flipH="1">
            <a:off x="7386996" y="1351739"/>
            <a:ext cx="591005" cy="411237"/>
          </a:xfrm>
          <a:prstGeom prst="line">
            <a:avLst/>
          </a:prstGeom>
          <a:ln w="285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676E2DEB-51F8-DC03-51F2-968710242437}"/>
              </a:ext>
            </a:extLst>
          </p:cNvPr>
          <p:cNvCxnSpPr>
            <a:cxnSpLocks/>
          </p:cNvCxnSpPr>
          <p:nvPr/>
        </p:nvCxnSpPr>
        <p:spPr>
          <a:xfrm flipH="1" flipV="1">
            <a:off x="6373043" y="2271686"/>
            <a:ext cx="1736057" cy="475162"/>
          </a:xfrm>
          <a:prstGeom prst="line">
            <a:avLst/>
          </a:prstGeom>
          <a:ln w="285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86569FFA-A08D-76AA-E187-AD301E395615}"/>
              </a:ext>
            </a:extLst>
          </p:cNvPr>
          <p:cNvGrpSpPr/>
          <p:nvPr/>
        </p:nvGrpSpPr>
        <p:grpSpPr>
          <a:xfrm>
            <a:off x="8141990" y="2392369"/>
            <a:ext cx="3244700" cy="1167917"/>
            <a:chOff x="8141990" y="2392369"/>
            <a:chExt cx="3244700" cy="1167917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28DD1BE2-7CA3-078D-7B0C-3AA6BA14EA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173289" y="2392369"/>
              <a:ext cx="2933813" cy="708958"/>
            </a:xfrm>
            <a:prstGeom prst="rect">
              <a:avLst/>
            </a:prstGeom>
          </p:spPr>
        </p:pic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2103BAD4-6D01-55D0-E09B-CC85C6245F0E}"/>
                </a:ext>
              </a:extLst>
            </p:cNvPr>
            <p:cNvSpPr txBox="1"/>
            <p:nvPr/>
          </p:nvSpPr>
          <p:spPr>
            <a:xfrm>
              <a:off x="8210962" y="3075151"/>
              <a:ext cx="314283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400" b="1" i="0" dirty="0">
                  <a:effectLst/>
                  <a:latin typeface="+mj-lt"/>
                </a:rPr>
                <a:t>Stochastic oscillation </a:t>
              </a:r>
              <a:endParaRPr lang="zh-CN" altLang="en-US" dirty="0"/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B12CAA19-6E5B-2F49-D2C8-F311F3A30121}"/>
                </a:ext>
              </a:extLst>
            </p:cNvPr>
            <p:cNvSpPr/>
            <p:nvPr/>
          </p:nvSpPr>
          <p:spPr>
            <a:xfrm>
              <a:off x="8141990" y="2392369"/>
              <a:ext cx="3244700" cy="116791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2089145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0F920-0D5A-35AC-39B2-0F73CE27C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0D24C511-8BC3-5A67-EAB3-47095F867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>
                <a:ea typeface="微软雅黑" panose="020B0503020204020204" charset="-122"/>
              </a:rPr>
              <a:t>Result</a:t>
            </a:r>
            <a:endParaRPr lang="zh-CN" altLang="en-US" dirty="0"/>
          </a:p>
        </p:txBody>
      </p:sp>
      <p:sp>
        <p:nvSpPr>
          <p:cNvPr id="5" name="内容占位符 1">
            <a:extLst>
              <a:ext uri="{FF2B5EF4-FFF2-40B4-BE49-F238E27FC236}">
                <a16:creationId xmlns:a16="http://schemas.microsoft.com/office/drawing/2014/main" id="{F3F17BD8-9839-162D-2D8E-9530A5E79A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025" y="681038"/>
            <a:ext cx="5957888" cy="681037"/>
          </a:xfrm>
        </p:spPr>
        <p:txBody>
          <a:bodyPr/>
          <a:lstStyle/>
          <a:p>
            <a:r>
              <a:rPr lang="en-US" altLang="zh-CN" dirty="0"/>
              <a:t>Axion Bounds</a:t>
            </a:r>
            <a:endParaRPr lang="zh-CN" altLang="en-US" dirty="0"/>
          </a:p>
        </p:txBody>
      </p:sp>
      <p:sp>
        <p:nvSpPr>
          <p:cNvPr id="6" name="内容占位符 3">
            <a:extLst>
              <a:ext uri="{FF2B5EF4-FFF2-40B4-BE49-F238E27FC236}">
                <a16:creationId xmlns:a16="http://schemas.microsoft.com/office/drawing/2014/main" id="{27B12F33-B01E-CEDA-7489-5E3F94062A6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19942" y="1311605"/>
            <a:ext cx="3129502" cy="681038"/>
          </a:xfrm>
        </p:spPr>
        <p:txBody>
          <a:bodyPr/>
          <a:lstStyle/>
          <a:p>
            <a:r>
              <a:rPr lang="en-US" altLang="zh-CN" dirty="0"/>
              <a:t>Future Prospect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内容占位符 3">
                <a:extLst>
                  <a:ext uri="{FF2B5EF4-FFF2-40B4-BE49-F238E27FC236}">
                    <a16:creationId xmlns:a16="http://schemas.microsoft.com/office/drawing/2014/main" id="{F7A1F257-E95A-EDF3-DFC6-3AE2A4F1C6C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1361" y="1650899"/>
                <a:ext cx="3989999" cy="92455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Tx/>
                  <a:buNone/>
                  <a:defRPr sz="2400"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𝛾𝛾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 ∝</m:t>
                      </m:r>
                      <m:sSub>
                        <m:sSubPr>
                          <m:ctrlPr>
                            <a:rPr lang="en-US" altLang="zh-CN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b="0">
                              <a:latin typeface="Cambria Math" panose="02040503050406030204" pitchFamily="18" charset="0"/>
                            </a:rPr>
                            <m:t>mag</m:t>
                          </m:r>
                        </m:sub>
                      </m:sSub>
                      <m:r>
                        <a:rPr lang="en-US" altLang="zh-CN" b="0" i="1">
                          <a:latin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</m:rad>
                        </m:den>
                      </m:f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CN" b="0" i="0" smtClean="0">
                                      <a:latin typeface="Cambria Math" panose="02040503050406030204" pitchFamily="18" charset="0"/>
                                    </a:rPr>
                                    <m:t>obs</m:t>
                                  </m:r>
                                </m:sub>
                              </m:sSub>
                            </m:e>
                          </m:rad>
                        </m:den>
                      </m:f>
                    </m:oMath>
                  </m:oMathPara>
                </a14:m>
                <a:endParaRPr lang="zh-CN" altLang="en-US" b="0" dirty="0"/>
              </a:p>
            </p:txBody>
          </p:sp>
        </mc:Choice>
        <mc:Fallback xmlns="">
          <p:sp>
            <p:nvSpPr>
              <p:cNvPr id="2" name="内容占位符 3">
                <a:extLst>
                  <a:ext uri="{FF2B5EF4-FFF2-40B4-BE49-F238E27FC236}">
                    <a16:creationId xmlns:a16="http://schemas.microsoft.com/office/drawing/2014/main" id="{F7A1F257-E95A-EDF3-DFC6-3AE2A4F1C6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1361" y="1650899"/>
                <a:ext cx="3989999" cy="924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内容占位符 3">
                <a:extLst>
                  <a:ext uri="{FF2B5EF4-FFF2-40B4-BE49-F238E27FC236}">
                    <a16:creationId xmlns:a16="http://schemas.microsoft.com/office/drawing/2014/main" id="{F9192AA0-8621-E308-C1B6-16AA5993FAC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9942" y="2556375"/>
                <a:ext cx="3419153" cy="6810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Tx/>
                  <a:buNone/>
                  <a:defRPr sz="2400"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2000" b="0" dirty="0"/>
                  <a:t>Number: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altLang="zh-CN" sz="20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=10</m:t>
                    </m:r>
                  </m:oMath>
                </a14:m>
                <a:endParaRPr lang="zh-CN" altLang="en-US" sz="2000" b="0" dirty="0"/>
              </a:p>
            </p:txBody>
          </p:sp>
        </mc:Choice>
        <mc:Fallback xmlns="">
          <p:sp>
            <p:nvSpPr>
              <p:cNvPr id="4" name="内容占位符 3">
                <a:extLst>
                  <a:ext uri="{FF2B5EF4-FFF2-40B4-BE49-F238E27FC236}">
                    <a16:creationId xmlns:a16="http://schemas.microsoft.com/office/drawing/2014/main" id="{F9192AA0-8621-E308-C1B6-16AA5993FA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942" y="2556375"/>
                <a:ext cx="3419153" cy="681038"/>
              </a:xfrm>
              <a:prstGeom prst="rect">
                <a:avLst/>
              </a:prstGeom>
              <a:blipFill>
                <a:blip r:embed="rId3"/>
                <a:stretch>
                  <a:fillRect l="-1783" t="-89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内容占位符 3">
                <a:extLst>
                  <a:ext uri="{FF2B5EF4-FFF2-40B4-BE49-F238E27FC236}">
                    <a16:creationId xmlns:a16="http://schemas.microsoft.com/office/drawing/2014/main" id="{EF0EAB8A-9E8A-E01D-7A29-55AB09DD947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9942" y="2939550"/>
                <a:ext cx="4987159" cy="6810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Tx/>
                  <a:buNone/>
                  <a:defRPr sz="2400"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2000" b="0" dirty="0"/>
                  <a:t>Observation time: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000" b="0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obs</m:t>
                        </m:r>
                      </m:sub>
                    </m:sSub>
                    <m:r>
                      <a:rPr lang="en-US" altLang="zh-CN" sz="20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=30×24 </m:t>
                    </m:r>
                    <m:r>
                      <m:rPr>
                        <m:sty m:val="p"/>
                      </m:rPr>
                      <a:rPr lang="en-US" altLang="zh-CN" sz="2000" b="0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hr</m:t>
                    </m:r>
                  </m:oMath>
                </a14:m>
                <a:endParaRPr lang="zh-CN" altLang="en-US" sz="2000" b="0" dirty="0"/>
              </a:p>
            </p:txBody>
          </p:sp>
        </mc:Choice>
        <mc:Fallback xmlns="">
          <p:sp>
            <p:nvSpPr>
              <p:cNvPr id="9" name="内容占位符 3">
                <a:extLst>
                  <a:ext uri="{FF2B5EF4-FFF2-40B4-BE49-F238E27FC236}">
                    <a16:creationId xmlns:a16="http://schemas.microsoft.com/office/drawing/2014/main" id="{EF0EAB8A-9E8A-E01D-7A29-55AB09DD94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942" y="2939550"/>
                <a:ext cx="4987159" cy="681038"/>
              </a:xfrm>
              <a:prstGeom prst="rect">
                <a:avLst/>
              </a:prstGeom>
              <a:blipFill>
                <a:blip r:embed="rId4"/>
                <a:stretch>
                  <a:fillRect l="-1221" t="-89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副标题 2">
            <a:extLst>
              <a:ext uri="{FF2B5EF4-FFF2-40B4-BE49-F238E27FC236}">
                <a16:creationId xmlns:a16="http://schemas.microsoft.com/office/drawing/2014/main" id="{CC9B0DC1-61A8-4349-EC3D-EB30D7CB0719}"/>
              </a:ext>
            </a:extLst>
          </p:cNvPr>
          <p:cNvSpPr txBox="1">
            <a:spLocks/>
          </p:cNvSpPr>
          <p:nvPr/>
        </p:nvSpPr>
        <p:spPr>
          <a:xfrm>
            <a:off x="7126601" y="6172930"/>
            <a:ext cx="5264825" cy="5933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dirty="0"/>
              <a:t>Yuanlin Gong, Lei Wu</a:t>
            </a:r>
            <a:r>
              <a:rPr lang="en-US" altLang="zh-CN" sz="2000" b="0" dirty="0"/>
              <a:t>, et al,</a:t>
            </a:r>
            <a:r>
              <a:rPr lang="zh-CN" altLang="en-US" sz="2000" b="0" dirty="0"/>
              <a:t> </a:t>
            </a:r>
            <a:r>
              <a:rPr lang="en-US" altLang="zh-CN" sz="2000" dirty="0"/>
              <a:t>2511.16553</a:t>
            </a:r>
            <a:endParaRPr lang="en-US" altLang="zh-CN" sz="20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内容占位符 3">
                <a:extLst>
                  <a:ext uri="{FF2B5EF4-FFF2-40B4-BE49-F238E27FC236}">
                    <a16:creationId xmlns:a16="http://schemas.microsoft.com/office/drawing/2014/main" id="{3D87DDFE-B6DD-5361-89F2-F1A4ACF5F99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9942" y="3322725"/>
                <a:ext cx="4766441" cy="6810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Tx/>
                  <a:buNone/>
                  <a:defRPr sz="2400"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2000" b="0" dirty="0"/>
                  <a:t>Sensitivity (vector):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000" b="0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mag</m:t>
                        </m:r>
                      </m:sub>
                    </m:sSub>
                    <m:r>
                      <a:rPr lang="en-US" altLang="zh-CN" sz="20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=2 </m:t>
                    </m:r>
                    <m:r>
                      <m:rPr>
                        <m:sty m:val="p"/>
                      </m:rPr>
                      <a:rPr lang="en-US" altLang="zh-CN" sz="2000" b="0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pT</m:t>
                    </m:r>
                    <m:r>
                      <a:rPr lang="en-US" altLang="zh-CN" sz="2000" b="0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/</m:t>
                    </m:r>
                    <m:rad>
                      <m:radPr>
                        <m:degHide m:val="on"/>
                        <m:ctrlPr>
                          <a:rPr lang="en-US" altLang="zh-CN" sz="2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sty m:val="p"/>
                          </m:rPr>
                          <a:rPr lang="en-US" altLang="zh-CN" sz="2000" b="0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Hz</m:t>
                        </m:r>
                      </m:e>
                    </m:rad>
                  </m:oMath>
                </a14:m>
                <a:endParaRPr lang="zh-CN" altLang="en-US" sz="2000" b="0" dirty="0"/>
              </a:p>
            </p:txBody>
          </p:sp>
        </mc:Choice>
        <mc:Fallback xmlns="">
          <p:sp>
            <p:nvSpPr>
              <p:cNvPr id="8" name="内容占位符 3">
                <a:extLst>
                  <a:ext uri="{FF2B5EF4-FFF2-40B4-BE49-F238E27FC236}">
                    <a16:creationId xmlns:a16="http://schemas.microsoft.com/office/drawing/2014/main" id="{3D87DDFE-B6DD-5361-89F2-F1A4ACF5F9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942" y="3322725"/>
                <a:ext cx="4766441" cy="681038"/>
              </a:xfrm>
              <a:prstGeom prst="rect">
                <a:avLst/>
              </a:prstGeom>
              <a:blipFill>
                <a:blip r:embed="rId5"/>
                <a:stretch>
                  <a:fillRect l="-1279" t="-35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文本框 11">
            <a:extLst>
              <a:ext uri="{FF2B5EF4-FFF2-40B4-BE49-F238E27FC236}">
                <a16:creationId xmlns:a16="http://schemas.microsoft.com/office/drawing/2014/main" id="{D92D3FDE-8E4F-3CA8-E41B-221F39DB9F09}"/>
              </a:ext>
            </a:extLst>
          </p:cNvPr>
          <p:cNvSpPr txBox="1"/>
          <p:nvPr/>
        </p:nvSpPr>
        <p:spPr>
          <a:xfrm>
            <a:off x="615184" y="4063772"/>
            <a:ext cx="45348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hlinkClick r:id="rId6"/>
              </a:rPr>
              <a:t>https://twinleaf.com/magnetometers/PPMV/</a:t>
            </a:r>
            <a:endParaRPr lang="en-US" altLang="zh-CN" dirty="0"/>
          </a:p>
          <a:p>
            <a:endParaRPr lang="en-US" altLang="zh-CN" dirty="0"/>
          </a:p>
        </p:txBody>
      </p:sp>
      <p:pic>
        <p:nvPicPr>
          <p:cNvPr id="13" name="图片 12" descr="PPMV Vector Performance">
            <a:extLst>
              <a:ext uri="{FF2B5EF4-FFF2-40B4-BE49-F238E27FC236}">
                <a16:creationId xmlns:a16="http://schemas.microsoft.com/office/drawing/2014/main" id="{9CA9F7B2-A9E0-4A42-7D57-C349F0D6DC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9574" y="4578578"/>
            <a:ext cx="4311793" cy="2216531"/>
          </a:xfrm>
          <a:prstGeom prst="rect">
            <a:avLst/>
          </a:prstGeom>
        </p:spPr>
      </p:pic>
      <p:pic>
        <p:nvPicPr>
          <p:cNvPr id="19" name="内容占位符 18">
            <a:extLst>
              <a:ext uri="{FF2B5EF4-FFF2-40B4-BE49-F238E27FC236}">
                <a16:creationId xmlns:a16="http://schemas.microsoft.com/office/drawing/2014/main" id="{6D0BB163-B20A-8C83-4892-B8CD8124C78C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7467" y="643101"/>
            <a:ext cx="6058674" cy="5468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63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2" grpId="0"/>
      <p:bldP spid="4" grpId="0"/>
      <p:bldP spid="9" grpId="0"/>
      <p:bldP spid="8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DE731E-F5A8-E9F5-6460-8AC3DEBB8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95A80FE5-79B8-9878-40D3-AEC2626CA6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Dark Photon Bounds</a:t>
            </a:r>
            <a:endParaRPr lang="zh-CN" altLang="en-US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FA157637-0FDF-3788-051F-FDA79CCCB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>
                <a:ea typeface="微软雅黑" panose="020B0503020204020204" charset="-122"/>
              </a:rPr>
              <a:t>Result</a:t>
            </a:r>
            <a:endParaRPr lang="zh-CN" altLang="en-US" dirty="0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1E130BF-7E63-E442-5E41-EBB5C7D36F2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38201" y="1709170"/>
            <a:ext cx="4663966" cy="681037"/>
          </a:xfrm>
        </p:spPr>
        <p:txBody>
          <a:bodyPr/>
          <a:lstStyle/>
          <a:p>
            <a:r>
              <a:rPr lang="en-US" altLang="zh-CN" dirty="0"/>
              <a:t>Future Prospect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内容占位符 3">
                <a:extLst>
                  <a:ext uri="{FF2B5EF4-FFF2-40B4-BE49-F238E27FC236}">
                    <a16:creationId xmlns:a16="http://schemas.microsoft.com/office/drawing/2014/main" id="{27402024-4F6B-021E-21A0-DD520CD7915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3270" y="2417443"/>
                <a:ext cx="4070157" cy="114378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Tx/>
                  <a:buNone/>
                  <a:defRPr sz="2400"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𝜖</m:t>
                      </m:r>
                      <m:r>
                        <a:rPr lang="en-US" altLang="zh-CN" b="0" i="1">
                          <a:latin typeface="Cambria Math" panose="02040503050406030204" pitchFamily="18" charset="0"/>
                        </a:rPr>
                        <m:t>∝</m:t>
                      </m:r>
                      <m:sSub>
                        <m:sSubPr>
                          <m:ctrlPr>
                            <a:rPr lang="en-US" altLang="zh-CN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b="0">
                              <a:latin typeface="Cambria Math" panose="02040503050406030204" pitchFamily="18" charset="0"/>
                            </a:rPr>
                            <m:t>mag</m:t>
                          </m:r>
                        </m:sub>
                      </m:sSub>
                      <m:r>
                        <a:rPr lang="en-US" altLang="zh-CN" b="0" i="1">
                          <a:latin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en-US" altLang="zh-CN" b="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b="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altLang="zh-CN" b="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b="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</m:rad>
                        </m:den>
                      </m:f>
                      <m:r>
                        <a:rPr lang="en-US" altLang="zh-CN" b="0" i="1">
                          <a:latin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en-US" altLang="zh-CN" b="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b="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altLang="zh-CN" b="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b>
                                <m:sSubPr>
                                  <m:ctrlPr>
                                    <a:rPr lang="en-US" altLang="zh-CN" b="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CN" b="0">
                                      <a:latin typeface="Cambria Math" panose="02040503050406030204" pitchFamily="18" charset="0"/>
                                    </a:rPr>
                                    <m:t>obs</m:t>
                                  </m:r>
                                </m:sub>
                              </m:sSub>
                            </m:e>
                          </m:rad>
                        </m:den>
                      </m:f>
                    </m:oMath>
                  </m:oMathPara>
                </a14:m>
                <a:endParaRPr lang="zh-CN" altLang="en-US" b="0" dirty="0"/>
              </a:p>
            </p:txBody>
          </p:sp>
        </mc:Choice>
        <mc:Fallback xmlns="">
          <p:sp>
            <p:nvSpPr>
              <p:cNvPr id="5" name="内容占位符 3">
                <a:extLst>
                  <a:ext uri="{FF2B5EF4-FFF2-40B4-BE49-F238E27FC236}">
                    <a16:creationId xmlns:a16="http://schemas.microsoft.com/office/drawing/2014/main" id="{27402024-4F6B-021E-21A0-DD520CD791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70" y="2417443"/>
                <a:ext cx="4070157" cy="114378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内容占位符 3">
                <a:extLst>
                  <a:ext uri="{FF2B5EF4-FFF2-40B4-BE49-F238E27FC236}">
                    <a16:creationId xmlns:a16="http://schemas.microsoft.com/office/drawing/2014/main" id="{CA24CF9C-9A9D-19F8-C114-43AA31DB781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78894" y="3658070"/>
                <a:ext cx="3419153" cy="6810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Tx/>
                  <a:buNone/>
                  <a:defRPr sz="2400"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2000" b="0" dirty="0"/>
                  <a:t>Number: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altLang="zh-CN" sz="20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=10</m:t>
                    </m:r>
                  </m:oMath>
                </a14:m>
                <a:endParaRPr lang="zh-CN" altLang="en-US" sz="2000" b="0" dirty="0"/>
              </a:p>
            </p:txBody>
          </p:sp>
        </mc:Choice>
        <mc:Fallback xmlns="">
          <p:sp>
            <p:nvSpPr>
              <p:cNvPr id="6" name="内容占位符 3">
                <a:extLst>
                  <a:ext uri="{FF2B5EF4-FFF2-40B4-BE49-F238E27FC236}">
                    <a16:creationId xmlns:a16="http://schemas.microsoft.com/office/drawing/2014/main" id="{CA24CF9C-9A9D-19F8-C114-43AA31DB78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894" y="3658070"/>
                <a:ext cx="3419153" cy="681038"/>
              </a:xfrm>
              <a:prstGeom prst="rect">
                <a:avLst/>
              </a:prstGeom>
              <a:blipFill>
                <a:blip r:embed="rId4"/>
                <a:stretch>
                  <a:fillRect l="-1783" t="-89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内容占位符 3">
                <a:extLst>
                  <a:ext uri="{FF2B5EF4-FFF2-40B4-BE49-F238E27FC236}">
                    <a16:creationId xmlns:a16="http://schemas.microsoft.com/office/drawing/2014/main" id="{622EF545-EAC9-DD60-1EB8-2BB2B8695E9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67760" y="4414973"/>
                <a:ext cx="4766441" cy="6810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Tx/>
                  <a:buNone/>
                  <a:defRPr sz="2400"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2000" b="0" dirty="0"/>
                  <a:t>Sensitivity (vector):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000" b="0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mag</m:t>
                        </m:r>
                      </m:sub>
                    </m:sSub>
                    <m:r>
                      <a:rPr lang="en-US" altLang="zh-CN" sz="20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=2 </m:t>
                    </m:r>
                    <m:r>
                      <m:rPr>
                        <m:sty m:val="p"/>
                      </m:rPr>
                      <a:rPr lang="en-US" altLang="zh-CN" sz="2000" b="0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pT</m:t>
                    </m:r>
                    <m:r>
                      <a:rPr lang="en-US" altLang="zh-CN" sz="2000" b="0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/</m:t>
                    </m:r>
                    <m:rad>
                      <m:radPr>
                        <m:degHide m:val="on"/>
                        <m:ctrlPr>
                          <a:rPr lang="en-US" altLang="zh-CN" sz="2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sty m:val="p"/>
                          </m:rPr>
                          <a:rPr lang="en-US" altLang="zh-CN" sz="2000" b="0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Hz</m:t>
                        </m:r>
                      </m:e>
                    </m:rad>
                  </m:oMath>
                </a14:m>
                <a:endParaRPr lang="zh-CN" altLang="en-US" sz="2000" b="0" dirty="0"/>
              </a:p>
            </p:txBody>
          </p:sp>
        </mc:Choice>
        <mc:Fallback xmlns="">
          <p:sp>
            <p:nvSpPr>
              <p:cNvPr id="7" name="内容占位符 3">
                <a:extLst>
                  <a:ext uri="{FF2B5EF4-FFF2-40B4-BE49-F238E27FC236}">
                    <a16:creationId xmlns:a16="http://schemas.microsoft.com/office/drawing/2014/main" id="{622EF545-EAC9-DD60-1EB8-2BB2B8695E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760" y="4414973"/>
                <a:ext cx="4766441" cy="681038"/>
              </a:xfrm>
              <a:prstGeom prst="rect">
                <a:avLst/>
              </a:prstGeom>
              <a:blipFill>
                <a:blip r:embed="rId5"/>
                <a:stretch>
                  <a:fillRect l="-1408" t="-35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内容占位符 3">
                <a:extLst>
                  <a:ext uri="{FF2B5EF4-FFF2-40B4-BE49-F238E27FC236}">
                    <a16:creationId xmlns:a16="http://schemas.microsoft.com/office/drawing/2014/main" id="{5D4E7ACD-FC08-4778-3FF1-6A877770B09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78894" y="5241050"/>
                <a:ext cx="4987159" cy="6810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Tx/>
                  <a:buNone/>
                  <a:defRPr sz="2400" b="1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2000" b="0" dirty="0"/>
                  <a:t>Observation time: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000" b="0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obs</m:t>
                        </m:r>
                      </m:sub>
                    </m:sSub>
                    <m:r>
                      <a:rPr lang="en-US" altLang="zh-CN" sz="20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=30×24 </m:t>
                    </m:r>
                    <m:r>
                      <m:rPr>
                        <m:sty m:val="p"/>
                      </m:rPr>
                      <a:rPr lang="en-US" altLang="zh-CN" sz="2000" b="0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hr</m:t>
                    </m:r>
                  </m:oMath>
                </a14:m>
                <a:endParaRPr lang="zh-CN" altLang="en-US" sz="2000" b="0" dirty="0"/>
              </a:p>
            </p:txBody>
          </p:sp>
        </mc:Choice>
        <mc:Fallback xmlns="">
          <p:sp>
            <p:nvSpPr>
              <p:cNvPr id="8" name="内容占位符 3">
                <a:extLst>
                  <a:ext uri="{FF2B5EF4-FFF2-40B4-BE49-F238E27FC236}">
                    <a16:creationId xmlns:a16="http://schemas.microsoft.com/office/drawing/2014/main" id="{5D4E7ACD-FC08-4778-3FF1-6A877770B0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894" y="5241050"/>
                <a:ext cx="4987159" cy="681038"/>
              </a:xfrm>
              <a:prstGeom prst="rect">
                <a:avLst/>
              </a:prstGeom>
              <a:blipFill>
                <a:blip r:embed="rId6"/>
                <a:stretch>
                  <a:fillRect l="-1222" t="-99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副标题 2">
            <a:extLst>
              <a:ext uri="{FF2B5EF4-FFF2-40B4-BE49-F238E27FC236}">
                <a16:creationId xmlns:a16="http://schemas.microsoft.com/office/drawing/2014/main" id="{127ADCEF-32A4-158C-B492-6141F5230AAC}"/>
              </a:ext>
            </a:extLst>
          </p:cNvPr>
          <p:cNvSpPr txBox="1">
            <a:spLocks/>
          </p:cNvSpPr>
          <p:nvPr/>
        </p:nvSpPr>
        <p:spPr>
          <a:xfrm>
            <a:off x="6685846" y="6441414"/>
            <a:ext cx="5264825" cy="5933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dirty="0"/>
              <a:t>Yuanlin Gong, Lei Wu</a:t>
            </a:r>
            <a:r>
              <a:rPr lang="en-US" altLang="zh-CN" sz="2000" b="0" dirty="0"/>
              <a:t>, et al,</a:t>
            </a:r>
            <a:r>
              <a:rPr lang="zh-CN" altLang="en-US" sz="2000" b="0" dirty="0"/>
              <a:t> </a:t>
            </a:r>
            <a:r>
              <a:rPr lang="en-US" altLang="zh-CN" sz="2000" dirty="0"/>
              <a:t>2511.16553</a:t>
            </a:r>
            <a:endParaRPr lang="en-US" altLang="zh-CN" sz="2000" b="0" dirty="0"/>
          </a:p>
        </p:txBody>
      </p:sp>
      <p:pic>
        <p:nvPicPr>
          <p:cNvPr id="15" name="内容占位符 14">
            <a:extLst>
              <a:ext uri="{FF2B5EF4-FFF2-40B4-BE49-F238E27FC236}">
                <a16:creationId xmlns:a16="http://schemas.microsoft.com/office/drawing/2014/main" id="{3F66CDFC-A457-0904-8DE3-2B12E529E1AD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201" y="794314"/>
            <a:ext cx="5911585" cy="5434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390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D424077-4055-457B-8B30-73C74B3F3438}"/>
              </a:ext>
            </a:extLst>
          </p:cNvPr>
          <p:cNvSpPr/>
          <p:nvPr/>
        </p:nvSpPr>
        <p:spPr>
          <a:xfrm>
            <a:off x="0" y="2089628"/>
            <a:ext cx="12192000" cy="1819898"/>
          </a:xfrm>
          <a:prstGeom prst="rect">
            <a:avLst/>
          </a:prstGeom>
          <a:solidFill>
            <a:srgbClr val="006600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9D150166-69F6-4FFD-BE50-3E84BEEB44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643" y="2413957"/>
            <a:ext cx="10464800" cy="1015043"/>
          </a:xfrm>
        </p:spPr>
        <p:txBody>
          <a:bodyPr>
            <a:normAutofit fontScale="90000"/>
          </a:bodyPr>
          <a:lstStyle/>
          <a:p>
            <a:r>
              <a:rPr lang="en-US" altLang="zh-CN" sz="7200" b="1" dirty="0">
                <a:solidFill>
                  <a:schemeClr val="bg1"/>
                </a:solidFill>
              </a:rPr>
              <a:t>Thanks for your attention!</a:t>
            </a:r>
            <a:endParaRPr lang="zh-CN" altLang="en-US" sz="7200" b="1" dirty="0">
              <a:solidFill>
                <a:schemeClr val="bg1"/>
              </a:solidFill>
            </a:endParaRP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E002BF0-86B6-AF1A-0F05-B940CB96D7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63586" y="4351545"/>
            <a:ext cx="5264825" cy="593386"/>
          </a:xfrm>
        </p:spPr>
        <p:txBody>
          <a:bodyPr>
            <a:normAutofit/>
          </a:bodyPr>
          <a:lstStyle/>
          <a:p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Yuanlin Gong (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龚远林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F0A5CBA7-6350-E974-317A-B3564BC12391}"/>
              </a:ext>
            </a:extLst>
          </p:cNvPr>
          <p:cNvSpPr txBox="1"/>
          <p:nvPr/>
        </p:nvSpPr>
        <p:spPr>
          <a:xfrm>
            <a:off x="2901043" y="623555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dirty="0"/>
              <a:t>2026.7.22</a:t>
            </a:r>
            <a:endParaRPr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F2730E7-80F6-E6FD-9099-D3F6C1872DD8}"/>
              </a:ext>
            </a:extLst>
          </p:cNvPr>
          <p:cNvSpPr txBox="1"/>
          <p:nvPr/>
        </p:nvSpPr>
        <p:spPr>
          <a:xfrm>
            <a:off x="1454830" y="5231807"/>
            <a:ext cx="92823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zh-C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eomagnetic </a:t>
            </a:r>
            <a:r>
              <a:rPr lang="en-US" altLang="zh-CN" sz="2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zh-C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robe for </a:t>
            </a:r>
            <a:r>
              <a:rPr lang="en-US" altLang="zh-CN" sz="2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</a:t>
            </a:r>
            <a:r>
              <a:rPr lang="en-US" altLang="zh-C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otic physics </a:t>
            </a:r>
            <a:r>
              <a:rPr lang="en-US" altLang="zh-CN" sz="2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(GPEX) collaboration</a:t>
            </a:r>
            <a:endParaRPr lang="zh-CN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图片 7" descr="图标&#10;&#10;描述已自动生成">
            <a:extLst>
              <a:ext uri="{FF2B5EF4-FFF2-40B4-BE49-F238E27FC236}">
                <a16:creationId xmlns:a16="http://schemas.microsoft.com/office/drawing/2014/main" id="{E866B29F-5AB2-D0E7-9C40-9FC78A53D2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2005" y="0"/>
            <a:ext cx="2089628" cy="2089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754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-34925" y="-17145"/>
            <a:ext cx="3890645" cy="6915150"/>
          </a:xfrm>
          <a:prstGeom prst="rect">
            <a:avLst/>
          </a:prstGeom>
          <a:solidFill>
            <a:srgbClr val="00633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1" name="图片 20" descr="校徽+南京师范大学(白)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14020" y="567055"/>
            <a:ext cx="2992755" cy="2116455"/>
          </a:xfrm>
          <a:prstGeom prst="rect">
            <a:avLst/>
          </a:prstGeom>
        </p:spPr>
      </p:pic>
      <p:sp>
        <p:nvSpPr>
          <p:cNvPr id="22" name="文本框 21"/>
          <p:cNvSpPr txBox="1"/>
          <p:nvPr>
            <p:custDataLst>
              <p:tags r:id="rId2"/>
            </p:custDataLst>
          </p:nvPr>
        </p:nvSpPr>
        <p:spPr>
          <a:xfrm>
            <a:off x="252031" y="2621134"/>
            <a:ext cx="34677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CONTENTS</a:t>
            </a:r>
            <a:endParaRPr lang="en-US" altLang="zh-CN" sz="2400" b="1" dirty="0">
              <a:solidFill>
                <a:srgbClr val="FFFF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5367520" y="827259"/>
            <a:ext cx="5907283" cy="720090"/>
            <a:chOff x="8466" y="1062"/>
            <a:chExt cx="8722" cy="1134"/>
          </a:xfrm>
        </p:grpSpPr>
        <p:sp>
          <p:nvSpPr>
            <p:cNvPr id="23" name="椭圆 22"/>
            <p:cNvSpPr/>
            <p:nvPr/>
          </p:nvSpPr>
          <p:spPr>
            <a:xfrm>
              <a:off x="8466" y="1062"/>
              <a:ext cx="1134" cy="1134"/>
            </a:xfrm>
            <a:prstGeom prst="ellipse">
              <a:avLst/>
            </a:prstGeom>
            <a:solidFill>
              <a:srgbClr val="00885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8473" y="1218"/>
              <a:ext cx="1127" cy="9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>
                  <a:solidFill>
                    <a:srgbClr val="FFFFFF"/>
                  </a:solidFill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rPr>
                <a:t>01</a:t>
              </a:r>
            </a:p>
          </p:txBody>
        </p:sp>
        <p:sp>
          <p:nvSpPr>
            <p:cNvPr id="25" name="圆角矩形 24"/>
            <p:cNvSpPr/>
            <p:nvPr/>
          </p:nvSpPr>
          <p:spPr>
            <a:xfrm>
              <a:off x="9799" y="1062"/>
              <a:ext cx="7000" cy="1133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9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9420" y="1168"/>
              <a:ext cx="7768" cy="10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Introduction</a:t>
              </a:r>
              <a:endParaRPr lang="zh-CN" altLang="en-US" sz="3200" b="1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5371966" y="2000104"/>
            <a:ext cx="5639373" cy="726440"/>
            <a:chOff x="8466" y="1062"/>
            <a:chExt cx="8333" cy="1144"/>
          </a:xfrm>
        </p:grpSpPr>
        <p:sp>
          <p:nvSpPr>
            <p:cNvPr id="29" name="椭圆 28"/>
            <p:cNvSpPr/>
            <p:nvPr>
              <p:custDataLst>
                <p:tags r:id="rId15"/>
              </p:custDataLst>
            </p:nvPr>
          </p:nvSpPr>
          <p:spPr>
            <a:xfrm>
              <a:off x="8466" y="1062"/>
              <a:ext cx="1134" cy="1134"/>
            </a:xfrm>
            <a:prstGeom prst="ellipse">
              <a:avLst/>
            </a:prstGeom>
            <a:solidFill>
              <a:srgbClr val="00885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文本框 29"/>
            <p:cNvSpPr txBox="1"/>
            <p:nvPr>
              <p:custDataLst>
                <p:tags r:id="rId16"/>
              </p:custDataLst>
            </p:nvPr>
          </p:nvSpPr>
          <p:spPr>
            <a:xfrm>
              <a:off x="8473" y="1218"/>
              <a:ext cx="1127" cy="9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>
                  <a:solidFill>
                    <a:srgbClr val="FFFFFF"/>
                  </a:solidFill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rPr>
                <a:t>02</a:t>
              </a:r>
            </a:p>
          </p:txBody>
        </p:sp>
        <p:sp>
          <p:nvSpPr>
            <p:cNvPr id="31" name="圆角矩形 30"/>
            <p:cNvSpPr/>
            <p:nvPr>
              <p:custDataLst>
                <p:tags r:id="rId17"/>
              </p:custDataLst>
            </p:nvPr>
          </p:nvSpPr>
          <p:spPr>
            <a:xfrm>
              <a:off x="9799" y="1062"/>
              <a:ext cx="7000" cy="1133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9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文本框 31"/>
            <p:cNvSpPr txBox="1"/>
            <p:nvPr>
              <p:custDataLst>
                <p:tags r:id="rId18"/>
              </p:custDataLst>
            </p:nvPr>
          </p:nvSpPr>
          <p:spPr>
            <a:xfrm>
              <a:off x="10015" y="1188"/>
              <a:ext cx="6554" cy="10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Geomagnetic Signal</a:t>
              </a:r>
              <a:endParaRPr lang="zh-CN" altLang="en-US" sz="3600" b="1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5367521" y="3203429"/>
            <a:ext cx="5643818" cy="720090"/>
            <a:chOff x="8466" y="1062"/>
            <a:chExt cx="8333" cy="1134"/>
          </a:xfrm>
        </p:grpSpPr>
        <p:sp>
          <p:nvSpPr>
            <p:cNvPr id="34" name="椭圆 33"/>
            <p:cNvSpPr/>
            <p:nvPr>
              <p:custDataLst>
                <p:tags r:id="rId11"/>
              </p:custDataLst>
            </p:nvPr>
          </p:nvSpPr>
          <p:spPr>
            <a:xfrm>
              <a:off x="8466" y="1062"/>
              <a:ext cx="1134" cy="1134"/>
            </a:xfrm>
            <a:prstGeom prst="ellipse">
              <a:avLst/>
            </a:prstGeom>
            <a:solidFill>
              <a:srgbClr val="00885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文本框 34"/>
            <p:cNvSpPr txBox="1"/>
            <p:nvPr>
              <p:custDataLst>
                <p:tags r:id="rId12"/>
              </p:custDataLst>
            </p:nvPr>
          </p:nvSpPr>
          <p:spPr>
            <a:xfrm>
              <a:off x="8473" y="1218"/>
              <a:ext cx="1127" cy="9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>
                  <a:solidFill>
                    <a:srgbClr val="FFFFFF"/>
                  </a:solidFill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rPr>
                <a:t>03</a:t>
              </a:r>
            </a:p>
          </p:txBody>
        </p:sp>
        <p:sp>
          <p:nvSpPr>
            <p:cNvPr id="36" name="圆角矩形 35"/>
            <p:cNvSpPr/>
            <p:nvPr>
              <p:custDataLst>
                <p:tags r:id="rId13"/>
              </p:custDataLst>
            </p:nvPr>
          </p:nvSpPr>
          <p:spPr>
            <a:xfrm>
              <a:off x="9799" y="1062"/>
              <a:ext cx="7000" cy="1133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9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文本框 36"/>
            <p:cNvSpPr txBox="1"/>
            <p:nvPr>
              <p:custDataLst>
                <p:tags r:id="rId14"/>
              </p:custDataLst>
            </p:nvPr>
          </p:nvSpPr>
          <p:spPr>
            <a:xfrm>
              <a:off x="9960" y="1166"/>
              <a:ext cx="6839" cy="10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Experiment Details</a:t>
              </a:r>
              <a:endParaRPr lang="zh-CN" altLang="en-US" sz="3600" b="1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5367521" y="4406754"/>
            <a:ext cx="5643818" cy="720090"/>
            <a:chOff x="8466" y="1062"/>
            <a:chExt cx="8333" cy="1134"/>
          </a:xfrm>
        </p:grpSpPr>
        <p:sp>
          <p:nvSpPr>
            <p:cNvPr id="39" name="椭圆 38"/>
            <p:cNvSpPr/>
            <p:nvPr>
              <p:custDataLst>
                <p:tags r:id="rId7"/>
              </p:custDataLst>
            </p:nvPr>
          </p:nvSpPr>
          <p:spPr>
            <a:xfrm>
              <a:off x="8466" y="1062"/>
              <a:ext cx="1134" cy="1134"/>
            </a:xfrm>
            <a:prstGeom prst="ellipse">
              <a:avLst/>
            </a:prstGeom>
            <a:solidFill>
              <a:srgbClr val="00885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文本框 39"/>
            <p:cNvSpPr txBox="1"/>
            <p:nvPr>
              <p:custDataLst>
                <p:tags r:id="rId8"/>
              </p:custDataLst>
            </p:nvPr>
          </p:nvSpPr>
          <p:spPr>
            <a:xfrm>
              <a:off x="8473" y="1218"/>
              <a:ext cx="1127" cy="9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>
                  <a:solidFill>
                    <a:srgbClr val="FFFFFF"/>
                  </a:solidFill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rPr>
                <a:t>04</a:t>
              </a:r>
            </a:p>
          </p:txBody>
        </p:sp>
        <p:sp>
          <p:nvSpPr>
            <p:cNvPr id="41" name="圆角矩形 40"/>
            <p:cNvSpPr/>
            <p:nvPr>
              <p:custDataLst>
                <p:tags r:id="rId9"/>
              </p:custDataLst>
            </p:nvPr>
          </p:nvSpPr>
          <p:spPr>
            <a:xfrm>
              <a:off x="9799" y="1062"/>
              <a:ext cx="7000" cy="1133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9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文本框 41"/>
            <p:cNvSpPr txBox="1"/>
            <p:nvPr>
              <p:custDataLst>
                <p:tags r:id="rId10"/>
              </p:custDataLst>
            </p:nvPr>
          </p:nvSpPr>
          <p:spPr>
            <a:xfrm>
              <a:off x="11298" y="1168"/>
              <a:ext cx="4340" cy="10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Data analysis</a:t>
              </a:r>
              <a:endParaRPr lang="zh-CN" altLang="en-US" sz="3600" b="1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F32BBBD9-A171-4CFC-1F83-11A818086DE4}"/>
              </a:ext>
            </a:extLst>
          </p:cNvPr>
          <p:cNvGrpSpPr/>
          <p:nvPr/>
        </p:nvGrpSpPr>
        <p:grpSpPr>
          <a:xfrm>
            <a:off x="5376411" y="5670696"/>
            <a:ext cx="5734934" cy="739140"/>
            <a:chOff x="8466" y="1062"/>
            <a:chExt cx="8527" cy="1164"/>
          </a:xfrm>
        </p:grpSpPr>
        <p:sp>
          <p:nvSpPr>
            <p:cNvPr id="3" name="椭圆 2">
              <a:extLst>
                <a:ext uri="{FF2B5EF4-FFF2-40B4-BE49-F238E27FC236}">
                  <a16:creationId xmlns:a16="http://schemas.microsoft.com/office/drawing/2014/main" id="{33D70BC5-8590-99F0-05D7-9643105C6427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8466" y="1062"/>
              <a:ext cx="1134" cy="1134"/>
            </a:xfrm>
            <a:prstGeom prst="ellipse">
              <a:avLst/>
            </a:prstGeom>
            <a:solidFill>
              <a:srgbClr val="00885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BB94E795-00EF-FC9D-7E13-EC847E56DE01}"/>
                </a:ext>
              </a:extLst>
            </p:cNvPr>
            <p:cNvSpPr txBox="1"/>
            <p:nvPr>
              <p:custDataLst>
                <p:tags r:id="rId4"/>
              </p:custDataLst>
            </p:nvPr>
          </p:nvSpPr>
          <p:spPr>
            <a:xfrm>
              <a:off x="8473" y="1218"/>
              <a:ext cx="1127" cy="9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rgbClr val="FFFFFF"/>
                  </a:solidFill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rPr>
                <a:t>05</a:t>
              </a:r>
            </a:p>
          </p:txBody>
        </p:sp>
        <p:sp>
          <p:nvSpPr>
            <p:cNvPr id="5" name="圆角矩形 40">
              <a:extLst>
                <a:ext uri="{FF2B5EF4-FFF2-40B4-BE49-F238E27FC236}">
                  <a16:creationId xmlns:a16="http://schemas.microsoft.com/office/drawing/2014/main" id="{1D921BCF-C0CD-65DA-2FF6-B4F5E03A5ED0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9799" y="1062"/>
              <a:ext cx="7000" cy="1133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9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69A4E0CC-3EAC-4061-C04B-CDDE0B4C32FD}"/>
                </a:ext>
              </a:extLst>
            </p:cNvPr>
            <p:cNvSpPr txBox="1"/>
            <p:nvPr>
              <p:custDataLst>
                <p:tags r:id="rId6"/>
              </p:custDataLst>
            </p:nvPr>
          </p:nvSpPr>
          <p:spPr>
            <a:xfrm>
              <a:off x="9737" y="1208"/>
              <a:ext cx="7256" cy="10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Result</a:t>
              </a:r>
              <a:endParaRPr lang="zh-CN" altLang="en-US" sz="3600" b="1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77356-C1D8-5EF6-5400-F7FF944D8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F163C6F7-4DC6-5E4D-2AE9-0C49B92EF1DD}"/>
              </a:ext>
            </a:extLst>
          </p:cNvPr>
          <p:cNvSpPr/>
          <p:nvPr/>
        </p:nvSpPr>
        <p:spPr>
          <a:xfrm>
            <a:off x="0" y="2089628"/>
            <a:ext cx="12192000" cy="1819898"/>
          </a:xfrm>
          <a:prstGeom prst="rect">
            <a:avLst/>
          </a:prstGeom>
          <a:solidFill>
            <a:srgbClr val="006600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5C37B285-465E-55BF-1C4A-67566485DF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643" y="2413957"/>
            <a:ext cx="10464800" cy="1015043"/>
          </a:xfrm>
        </p:spPr>
        <p:txBody>
          <a:bodyPr>
            <a:normAutofit fontScale="90000"/>
          </a:bodyPr>
          <a:lstStyle/>
          <a:p>
            <a:r>
              <a:rPr lang="en-US" altLang="zh-CN" sz="7200" b="1" dirty="0">
                <a:solidFill>
                  <a:schemeClr val="bg1"/>
                </a:solidFill>
              </a:rPr>
              <a:t>Backup</a:t>
            </a:r>
            <a:endParaRPr lang="zh-CN" altLang="en-US" sz="7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4895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8DA8BA-48B2-8187-7E55-927CE06B5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4C0F9103-4D89-2B01-6602-6BF570FB51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70" y="608990"/>
            <a:ext cx="5958253" cy="681037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l"/>
            </a:pPr>
            <a:r>
              <a:rPr lang="en-US" altLang="zh-CN" dirty="0"/>
              <a:t>Axion Dark Matter</a:t>
            </a:r>
            <a:endParaRPr lang="zh-CN" altLang="en-US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2B76CEFB-F40B-11E1-9805-76760D96B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41945"/>
            <a:ext cx="10515600" cy="681037"/>
          </a:xfrm>
        </p:spPr>
        <p:txBody>
          <a:bodyPr>
            <a:normAutofit/>
          </a:bodyPr>
          <a:lstStyle/>
          <a:p>
            <a:r>
              <a:rPr lang="en-US" altLang="zh-CN" b="1" dirty="0"/>
              <a:t>Introduction</a:t>
            </a:r>
            <a:endParaRPr lang="zh-CN" altLang="en-US" b="1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918994D-8C31-36F2-044A-781605C6BD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81" t="22852" r="45986" b="1039"/>
          <a:stretch>
            <a:fillRect/>
          </a:stretch>
        </p:blipFill>
        <p:spPr>
          <a:xfrm>
            <a:off x="3926290" y="608990"/>
            <a:ext cx="4339420" cy="1144941"/>
          </a:xfrm>
          <a:prstGeom prst="rect">
            <a:avLst/>
          </a:prstGeom>
          <a:ln>
            <a:noFill/>
          </a:ln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51D0F745-F60E-74B0-3FD0-478AD7BB5B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3049" y="2987982"/>
            <a:ext cx="2928917" cy="181211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CE68B535-0493-2D77-CBAC-645D6AF03172}"/>
              </a:ext>
            </a:extLst>
          </p:cNvPr>
          <p:cNvSpPr txBox="1"/>
          <p:nvPr/>
        </p:nvSpPr>
        <p:spPr>
          <a:xfrm>
            <a:off x="7367103" y="2326060"/>
            <a:ext cx="39866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Solve the </a:t>
            </a:r>
            <a:r>
              <a:rPr lang="en-US" altLang="zh-CN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Natureless</a:t>
            </a:r>
            <a:r>
              <a:rPr lang="en-US" altLang="zh-CN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problem</a:t>
            </a:r>
            <a:endParaRPr lang="zh-CN" altLang="en-U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ED65D92-AC45-F045-7AAB-0E1FBD9D3184}"/>
              </a:ext>
            </a:extLst>
          </p:cNvPr>
          <p:cNvSpPr txBox="1"/>
          <p:nvPr/>
        </p:nvSpPr>
        <p:spPr>
          <a:xfrm>
            <a:off x="6751329" y="5501140"/>
            <a:ext cx="528564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0" dirty="0">
                <a:effectLst/>
              </a:rPr>
              <a:t>Peter W. Graham et al, Phys. Rev. Lett. 115 (2015) 22, 221801</a:t>
            </a:r>
            <a:endParaRPr lang="zh-CN" altLang="en-US" sz="1400" dirty="0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6F3AE4B0-B110-B06A-A754-6EE8D40D6F7C}"/>
              </a:ext>
            </a:extLst>
          </p:cNvPr>
          <p:cNvSpPr/>
          <p:nvPr/>
        </p:nvSpPr>
        <p:spPr>
          <a:xfrm>
            <a:off x="1015414" y="5371581"/>
            <a:ext cx="490643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400" dirty="0"/>
              <a:t>R. D. Peccei and H. Quinn, Phys. Rev. Lett. 38 (1977) 1440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9034891F-AE24-B3BA-D234-B07C6BB4DEF9}"/>
              </a:ext>
            </a:extLst>
          </p:cNvPr>
          <p:cNvSpPr/>
          <p:nvPr/>
        </p:nvSpPr>
        <p:spPr>
          <a:xfrm>
            <a:off x="6642732" y="5851660"/>
            <a:ext cx="528564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400" dirty="0"/>
              <a:t>Jackson Kimball </a:t>
            </a:r>
            <a:r>
              <a:rPr lang="en-US" altLang="zh-CN" sz="1400" dirty="0"/>
              <a:t>et al,</a:t>
            </a:r>
            <a:r>
              <a:rPr lang="zh-CN" altLang="en-US" sz="1400" dirty="0"/>
              <a:t> </a:t>
            </a:r>
            <a:r>
              <a:rPr lang="en-US" altLang="zh-CN" sz="1400" dirty="0"/>
              <a:t>The Search for Ultralight Bosonic Dark Matter</a:t>
            </a:r>
            <a:endParaRPr lang="zh-CN" altLang="en-US" sz="1400" dirty="0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0D73F549-594F-DD52-196B-DB9314E4D9C4}"/>
              </a:ext>
            </a:extLst>
          </p:cNvPr>
          <p:cNvSpPr txBox="1"/>
          <p:nvPr/>
        </p:nvSpPr>
        <p:spPr>
          <a:xfrm>
            <a:off x="976755" y="2292683"/>
            <a:ext cx="44347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Solve the strong CP problem</a:t>
            </a:r>
            <a:endParaRPr lang="zh-CN" altLang="en-U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6717E64-DE5B-9755-8FF2-655CBAD655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5750" y="2848636"/>
            <a:ext cx="2078295" cy="249200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3B239199-CF07-9218-999D-2E633D482CFD}"/>
                  </a:ext>
                </a:extLst>
              </p:cNvPr>
              <p:cNvSpPr txBox="1"/>
              <p:nvPr/>
            </p:nvSpPr>
            <p:spPr>
              <a:xfrm>
                <a:off x="689009" y="3154600"/>
                <a:ext cx="358995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/>
                  <a:t>Naïve estimation: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−16</m:t>
                        </m:r>
                      </m:sup>
                    </m:sSup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cm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103512FE-3115-8551-71FA-D6D739665F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009" y="3154600"/>
                <a:ext cx="3589955" cy="369332"/>
              </a:xfrm>
              <a:prstGeom prst="rect">
                <a:avLst/>
              </a:prstGeom>
              <a:blipFill>
                <a:blip r:embed="rId6"/>
                <a:stretch>
                  <a:fillRect l="-1358" t="-8197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769174B7-6575-CC67-9370-EF3639F860C3}"/>
                  </a:ext>
                </a:extLst>
              </p:cNvPr>
              <p:cNvSpPr txBox="1"/>
              <p:nvPr/>
            </p:nvSpPr>
            <p:spPr>
              <a:xfrm>
                <a:off x="689009" y="3921525"/>
                <a:ext cx="358995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solidFill>
                      <a:srgbClr val="FF0000"/>
                    </a:solidFill>
                  </a:rPr>
                  <a:t>Experiment: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−26</m:t>
                        </m:r>
                      </m:sup>
                    </m:sSup>
                    <m:sSup>
                      <m:sSupPr>
                        <m:ctrlP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zh-CN" altLang="en-US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cm</a:t>
                </a:r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B3C0E551-EDDF-C09B-201D-D87266025D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009" y="3921525"/>
                <a:ext cx="3589955" cy="369332"/>
              </a:xfrm>
              <a:prstGeom prst="rect">
                <a:avLst/>
              </a:prstGeom>
              <a:blipFill>
                <a:blip r:embed="rId7"/>
                <a:stretch>
                  <a:fillRect l="-1358" t="-8197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矩形: 圆角 4">
            <a:extLst>
              <a:ext uri="{FF2B5EF4-FFF2-40B4-BE49-F238E27FC236}">
                <a16:creationId xmlns:a16="http://schemas.microsoft.com/office/drawing/2014/main" id="{1B6E5065-31C2-F1F3-55EB-7A9B7A85ADBA}"/>
              </a:ext>
            </a:extLst>
          </p:cNvPr>
          <p:cNvSpPr/>
          <p:nvPr/>
        </p:nvSpPr>
        <p:spPr>
          <a:xfrm>
            <a:off x="4589809" y="1828288"/>
            <a:ext cx="3022600" cy="464395"/>
          </a:xfrm>
          <a:prstGeom prst="roundRect">
            <a:avLst/>
          </a:prstGeom>
          <a:solidFill>
            <a:srgbClr val="EBFFF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b="1">
                <a:solidFill>
                  <a:srgbClr val="0000FF"/>
                </a:solidFill>
              </a:rPr>
              <a:t>Axion: Spin-0 pseudoscalar</a:t>
            </a:r>
            <a:endParaRPr lang="zh-CN" altLang="en-US" b="1" dirty="0">
              <a:solidFill>
                <a:srgbClr val="0000FF"/>
              </a:solidFill>
            </a:endParaRPr>
          </a:p>
        </p:txBody>
      </p: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CAA4D461-18AD-A172-1A8F-03671E44A7F7}"/>
              </a:ext>
            </a:extLst>
          </p:cNvPr>
          <p:cNvCxnSpPr>
            <a:cxnSpLocks/>
          </p:cNvCxnSpPr>
          <p:nvPr/>
        </p:nvCxnSpPr>
        <p:spPr>
          <a:xfrm>
            <a:off x="6096000" y="1339064"/>
            <a:ext cx="0" cy="582015"/>
          </a:xfrm>
          <a:prstGeom prst="line">
            <a:avLst/>
          </a:prstGeom>
          <a:ln w="28575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>
            <a:extLst>
              <a:ext uri="{FF2B5EF4-FFF2-40B4-BE49-F238E27FC236}">
                <a16:creationId xmlns:a16="http://schemas.microsoft.com/office/drawing/2014/main" id="{8CFF55B5-458D-82DA-B9C8-525072A26B07}"/>
              </a:ext>
            </a:extLst>
          </p:cNvPr>
          <p:cNvSpPr txBox="1"/>
          <p:nvPr/>
        </p:nvSpPr>
        <p:spPr>
          <a:xfrm>
            <a:off x="7654158" y="4842843"/>
            <a:ext cx="352704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dirty="0"/>
              <a:t>dynamical solution to the hierarchy problem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EA8ABEA-1E65-1048-9C1F-8BEFF1F85CEB}"/>
              </a:ext>
            </a:extLst>
          </p:cNvPr>
          <p:cNvSpPr txBox="1"/>
          <p:nvPr/>
        </p:nvSpPr>
        <p:spPr>
          <a:xfrm>
            <a:off x="1247139" y="5697771"/>
            <a:ext cx="51788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dirty="0"/>
              <a:t>S. Weinberg, Phys. Rev. Lett. 40 (1978) 223–226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5770F638-F512-25E9-3420-BE8A6CCE3DDA}"/>
              </a:ext>
            </a:extLst>
          </p:cNvPr>
          <p:cNvSpPr txBox="1"/>
          <p:nvPr/>
        </p:nvSpPr>
        <p:spPr>
          <a:xfrm>
            <a:off x="1247139" y="6005548"/>
            <a:ext cx="461690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dirty="0"/>
              <a:t>F. Wilczek, Phys. Rev. Lett. 40 (1978) 279–282</a:t>
            </a:r>
          </a:p>
        </p:txBody>
      </p:sp>
    </p:spTree>
    <p:extLst>
      <p:ext uri="{BB962C8B-B14F-4D97-AF65-F5344CB8AC3E}">
        <p14:creationId xmlns:p14="http://schemas.microsoft.com/office/powerpoint/2010/main" val="738362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340900-5A6B-D60B-4470-2C07A7B12D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CF4A0170-4BA3-9ECA-F68B-D02CE29CBBC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81" t="22852" r="45986" b="1039"/>
          <a:stretch>
            <a:fillRect/>
          </a:stretch>
        </p:blipFill>
        <p:spPr>
          <a:xfrm>
            <a:off x="4595156" y="655006"/>
            <a:ext cx="4339420" cy="1144941"/>
          </a:xfrm>
          <a:prstGeom prst="rect">
            <a:avLst/>
          </a:prstGeom>
          <a:ln>
            <a:noFill/>
          </a:ln>
        </p:spPr>
      </p:pic>
      <p:sp>
        <p:nvSpPr>
          <p:cNvPr id="2" name="内容占位符 1">
            <a:extLst>
              <a:ext uri="{FF2B5EF4-FFF2-40B4-BE49-F238E27FC236}">
                <a16:creationId xmlns:a16="http://schemas.microsoft.com/office/drawing/2014/main" id="{55E986D2-AD9F-CEED-380D-F894C4D63B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81" y="576364"/>
            <a:ext cx="5958253" cy="681037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l"/>
            </a:pPr>
            <a:r>
              <a:rPr lang="en-US" altLang="zh-CN" dirty="0"/>
              <a:t>Dark Photon Dark Matter</a:t>
            </a:r>
            <a:endParaRPr lang="zh-CN" altLang="en-US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32629AC0-1CED-D98E-7118-1466A56AC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b="1" dirty="0"/>
              <a:t>Introduction</a:t>
            </a:r>
            <a:endParaRPr lang="zh-CN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4">
                <a:extLst>
                  <a:ext uri="{FF2B5EF4-FFF2-40B4-BE49-F238E27FC236}">
                    <a16:creationId xmlns:a16="http://schemas.microsoft.com/office/drawing/2014/main" id="{A6F1A3DF-A628-ABD9-33A8-7A776ECE4F4B}"/>
                  </a:ext>
                </a:extLst>
              </p:cNvPr>
              <p:cNvSpPr txBox="1"/>
              <p:nvPr/>
            </p:nvSpPr>
            <p:spPr>
              <a:xfrm>
                <a:off x="1154497" y="4443882"/>
                <a:ext cx="11349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𝜺</m:t>
                    </m:r>
                  </m:oMath>
                </a14:m>
                <a:r>
                  <a:rPr lang="en-US" sz="2000" b="1" dirty="0">
                    <a:solidFill>
                      <a:srgbClr val="0000FF"/>
                    </a:solidFill>
                  </a:rPr>
                  <a:t> </a:t>
                </a:r>
                <a:r>
                  <a:rPr lang="en-US" sz="2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微软雅黑 Light" panose="020B0502040204020203" pitchFamily="34" charset="-122"/>
                  </a:rPr>
                  <a:t>coupling</a:t>
                </a:r>
              </a:p>
            </p:txBody>
          </p:sp>
        </mc:Choice>
        <mc:Fallback xmlns="">
          <p:sp>
            <p:nvSpPr>
              <p:cNvPr id="12" name="TextBox 14">
                <a:extLst>
                  <a:ext uri="{FF2B5EF4-FFF2-40B4-BE49-F238E27FC236}">
                    <a16:creationId xmlns:a16="http://schemas.microsoft.com/office/drawing/2014/main" id="{A6F1A3DF-A628-ABD9-33A8-7A776ECE4F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4497" y="4443882"/>
                <a:ext cx="1134926" cy="307777"/>
              </a:xfrm>
              <a:prstGeom prst="rect">
                <a:avLst/>
              </a:prstGeom>
              <a:blipFill>
                <a:blip r:embed="rId4"/>
                <a:stretch>
                  <a:fillRect l="-5882" t="-26000" r="-11765" b="-5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文本框 6">
            <a:extLst>
              <a:ext uri="{FF2B5EF4-FFF2-40B4-BE49-F238E27FC236}">
                <a16:creationId xmlns:a16="http://schemas.microsoft.com/office/drawing/2014/main" id="{77FDCD6F-DBD9-8B34-B0CC-DD6EB0A1A6B2}"/>
              </a:ext>
            </a:extLst>
          </p:cNvPr>
          <p:cNvSpPr txBox="1"/>
          <p:nvPr/>
        </p:nvSpPr>
        <p:spPr>
          <a:xfrm>
            <a:off x="2586937" y="4443882"/>
            <a:ext cx="31492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ea typeface="微软雅黑 Light" panose="020B0502040204020203" pitchFamily="34" charset="-122"/>
              </a:rPr>
              <a:t>kinetic mixing dark photon</a:t>
            </a:r>
            <a:endParaRPr lang="zh-CN" altLang="en-US" dirty="0">
              <a:latin typeface="Times New Roman" panose="02020603050405020304" pitchFamily="18" charset="0"/>
              <a:ea typeface="微软雅黑 Light" panose="020B0502040204020203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4870A4E4-0ADF-81D4-53EF-4AC364E18233}"/>
                  </a:ext>
                </a:extLst>
              </p:cNvPr>
              <p:cNvSpPr txBox="1"/>
              <p:nvPr/>
            </p:nvSpPr>
            <p:spPr>
              <a:xfrm>
                <a:off x="2586937" y="4940138"/>
                <a:ext cx="314926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  <a:ea typeface="微软雅黑 Light" panose="020B0502040204020203" pitchFamily="34" charset="-122"/>
                      </a:rPr>
                      <m:t>𝑈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ea typeface="微软雅黑 Light" panose="020B0502040204020203" pitchFamily="34" charset="-122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  <a:ea typeface="微软雅黑 Light" panose="020B0502040204020203" pitchFamily="34" charset="-122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  <a:ea typeface="微软雅黑 Light" panose="020B0502040204020203" pitchFamily="34" charset="-122"/>
                              </a:rPr>
                              <m:t>1</m:t>
                            </m:r>
                          </m:e>
                        </m:d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微软雅黑 Light" panose="020B0502040204020203" pitchFamily="34" charset="-122"/>
                          </a:rPr>
                          <m:t>𝐵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微软雅黑 Light" panose="020B0502040204020203" pitchFamily="34" charset="-122"/>
                          </a:rPr>
                          <m:t>−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微软雅黑 Light" panose="020B0502040204020203" pitchFamily="34" charset="-122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zh-CN" altLang="en-US" dirty="0">
                    <a:latin typeface="Times New Roman" panose="02020603050405020304" pitchFamily="18" charset="0"/>
                    <a:ea typeface="微软雅黑 Light" panose="020B0502040204020203" pitchFamily="34" charset="-122"/>
                  </a:rPr>
                  <a:t> </a:t>
                </a:r>
                <a:r>
                  <a:rPr lang="en-US" altLang="zh-CN" dirty="0">
                    <a:latin typeface="Times New Roman" panose="02020603050405020304" pitchFamily="18" charset="0"/>
                    <a:ea typeface="微软雅黑 Light" panose="020B0502040204020203" pitchFamily="34" charset="-122"/>
                  </a:rPr>
                  <a:t>dark photon</a:t>
                </a:r>
                <a:endParaRPr lang="zh-CN" altLang="en-US" dirty="0">
                  <a:latin typeface="Times New Roman" panose="02020603050405020304" pitchFamily="18" charset="0"/>
                  <a:ea typeface="微软雅黑 Light" panose="020B0502040204020203" pitchFamily="34" charset="-122"/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4870A4E4-0ADF-81D4-53EF-4AC364E182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6937" y="4940138"/>
                <a:ext cx="3149266" cy="369332"/>
              </a:xfrm>
              <a:prstGeom prst="rect">
                <a:avLst/>
              </a:prstGeom>
              <a:blipFill>
                <a:blip r:embed="rId5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4">
                <a:extLst>
                  <a:ext uri="{FF2B5EF4-FFF2-40B4-BE49-F238E27FC236}">
                    <a16:creationId xmlns:a16="http://schemas.microsoft.com/office/drawing/2014/main" id="{A30655C4-F7AA-3524-8636-A8BB55D28347}"/>
                  </a:ext>
                </a:extLst>
              </p:cNvPr>
              <p:cNvSpPr txBox="1"/>
              <p:nvPr/>
            </p:nvSpPr>
            <p:spPr>
              <a:xfrm>
                <a:off x="6104467" y="4443881"/>
                <a:ext cx="246804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  <m:r>
                          <a:rPr lang="en-US" sz="2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  <m:sup>
                        <m:r>
                          <a:rPr lang="en-US" sz="2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</m:sSubSup>
                  </m:oMath>
                </a14:m>
                <a:r>
                  <a:rPr lang="en-US" sz="2000" b="1" dirty="0">
                    <a:solidFill>
                      <a:srgbClr val="0000FF"/>
                    </a:solidFill>
                  </a:rPr>
                  <a:t> dark photon </a:t>
                </a:r>
                <a:r>
                  <a:rPr lang="en-US" sz="2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微软雅黑 Light" panose="020B0502040204020203" pitchFamily="34" charset="-122"/>
                  </a:rPr>
                  <a:t>mass</a:t>
                </a:r>
              </a:p>
            </p:txBody>
          </p:sp>
        </mc:Choice>
        <mc:Fallback xmlns="">
          <p:sp>
            <p:nvSpPr>
              <p:cNvPr id="13" name="TextBox 14">
                <a:extLst>
                  <a:ext uri="{FF2B5EF4-FFF2-40B4-BE49-F238E27FC236}">
                    <a16:creationId xmlns:a16="http://schemas.microsoft.com/office/drawing/2014/main" id="{A30655C4-F7AA-3524-8636-A8BB55D283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4467" y="4443881"/>
                <a:ext cx="2468048" cy="307777"/>
              </a:xfrm>
              <a:prstGeom prst="rect">
                <a:avLst/>
              </a:prstGeom>
              <a:blipFill>
                <a:blip r:embed="rId6"/>
                <a:stretch>
                  <a:fillRect l="-2716" t="-26000" r="-5185" b="-5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文本框 14">
            <a:extLst>
              <a:ext uri="{FF2B5EF4-FFF2-40B4-BE49-F238E27FC236}">
                <a16:creationId xmlns:a16="http://schemas.microsoft.com/office/drawing/2014/main" id="{F8475FD9-658F-2302-9B7A-B35A8256AE35}"/>
              </a:ext>
            </a:extLst>
          </p:cNvPr>
          <p:cNvSpPr txBox="1"/>
          <p:nvPr/>
        </p:nvSpPr>
        <p:spPr>
          <a:xfrm>
            <a:off x="8766279" y="4443881"/>
            <a:ext cx="3044722" cy="735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Higgs mechanism</a:t>
            </a:r>
          </a:p>
          <a:p>
            <a:pPr>
              <a:lnSpc>
                <a:spcPct val="150000"/>
              </a:lnSpc>
            </a:pPr>
            <a:r>
              <a:rPr lang="en-US" altLang="zh-CN" dirty="0" err="1"/>
              <a:t>Stueckelberg</a:t>
            </a:r>
            <a:r>
              <a:rPr lang="en-US" altLang="zh-CN" dirty="0"/>
              <a:t> mechanism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23E1141E-D703-F6B3-4465-AE82CA811985}"/>
                  </a:ext>
                </a:extLst>
              </p:cNvPr>
              <p:cNvSpPr txBox="1"/>
              <p:nvPr/>
            </p:nvSpPr>
            <p:spPr>
              <a:xfrm>
                <a:off x="2289423" y="5699104"/>
                <a:ext cx="3051993" cy="5825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800" b="0" i="1" dirty="0" smtClean="0">
                              <a:latin typeface="Cambria Math" panose="02040503050406030204" pitchFamily="18" charset="0"/>
                              <a:ea typeface="微软雅黑 Light" panose="020B0502040204020203" pitchFamily="34" charset="-122"/>
                            </a:rPr>
                          </m:ctrlPr>
                        </m:sSubPr>
                        <m:e>
                          <m:r>
                            <a:rPr lang="en-US" altLang="zh-CN" sz="2800" b="0" i="1" dirty="0" smtClean="0">
                              <a:latin typeface="Cambria Math" panose="02040503050406030204" pitchFamily="18" charset="0"/>
                              <a:ea typeface="微软雅黑 Light" panose="020B0502040204020203" pitchFamily="34" charset="-122"/>
                            </a:rPr>
                            <m:t>ℒ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800" b="0" i="0" dirty="0" smtClean="0">
                              <a:latin typeface="Cambria Math" panose="02040503050406030204" pitchFamily="18" charset="0"/>
                              <a:ea typeface="微软雅黑 Light" panose="020B0502040204020203" pitchFamily="34" charset="-122"/>
                            </a:rPr>
                            <m:t>int</m:t>
                          </m:r>
                        </m:sub>
                      </m:sSub>
                      <m:r>
                        <a:rPr lang="en-US" altLang="zh-CN" sz="2800" b="0" i="1" dirty="0" smtClean="0">
                          <a:latin typeface="Cambria Math" panose="02040503050406030204" pitchFamily="18" charset="0"/>
                          <a:ea typeface="微软雅黑 Light" panose="020B0502040204020203" pitchFamily="34" charset="-122"/>
                        </a:rPr>
                        <m:t>=</m:t>
                      </m:r>
                      <m:r>
                        <a:rPr lang="en-US" altLang="zh-CN" sz="2800" b="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微软雅黑 Light" panose="020B0502040204020203" pitchFamily="34" charset="-122"/>
                        </a:rPr>
                        <m:t>𝜖</m:t>
                      </m:r>
                      <m:sSub>
                        <m:sSubPr>
                          <m:ctrlPr>
                            <a:rPr lang="en-US" altLang="zh-CN" sz="28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微软雅黑 Light" panose="020B0502040204020203" pitchFamily="34" charset="-122"/>
                            </a:rPr>
                          </m:ctrlPr>
                        </m:sSubPr>
                        <m:e>
                          <m:r>
                            <a:rPr lang="en-US" altLang="zh-CN" sz="28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微软雅黑 Light" panose="020B0502040204020203" pitchFamily="34" charset="-122"/>
                            </a:rPr>
                            <m:t>𝐴</m:t>
                          </m:r>
                          <m:r>
                            <a:rPr lang="en-US" altLang="zh-CN" sz="28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微软雅黑 Light" panose="020B0502040204020203" pitchFamily="34" charset="-122"/>
                            </a:rPr>
                            <m:t>′</m:t>
                          </m:r>
                        </m:e>
                        <m:sub>
                          <m:r>
                            <a:rPr lang="en-US" altLang="zh-CN" sz="28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微软雅黑 Light" panose="020B0502040204020203" pitchFamily="34" charset="-122"/>
                            </a:rPr>
                            <m:t>𝜇</m:t>
                          </m:r>
                        </m:sub>
                      </m:sSub>
                      <m:sSubSup>
                        <m:sSubSupPr>
                          <m:ctrlPr>
                            <a:rPr lang="en-US" altLang="zh-CN" sz="2800" b="0" i="1" dirty="0" smtClean="0">
                              <a:latin typeface="Cambria Math" panose="02040503050406030204" pitchFamily="18" charset="0"/>
                              <a:ea typeface="微软雅黑 Light" panose="020B0502040204020203" pitchFamily="34" charset="-122"/>
                            </a:rPr>
                          </m:ctrlPr>
                        </m:sSubSupPr>
                        <m:e>
                          <m:r>
                            <a:rPr lang="en-US" altLang="zh-CN" sz="2800" b="0" i="1" dirty="0" smtClean="0">
                              <a:latin typeface="Cambria Math" panose="02040503050406030204" pitchFamily="18" charset="0"/>
                              <a:ea typeface="微软雅黑 Light" panose="020B0502040204020203" pitchFamily="34" charset="-122"/>
                            </a:rPr>
                            <m:t>𝑗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800" b="0" i="0" dirty="0" smtClean="0">
                              <a:latin typeface="Cambria Math" panose="02040503050406030204" pitchFamily="18" charset="0"/>
                              <a:ea typeface="微软雅黑 Light" panose="020B0502040204020203" pitchFamily="34" charset="-122"/>
                            </a:rPr>
                            <m:t>em</m:t>
                          </m:r>
                        </m:sub>
                        <m:sup>
                          <m:r>
                            <a:rPr lang="en-US" altLang="zh-CN" sz="2800" b="0" i="1" dirty="0" smtClean="0">
                              <a:latin typeface="Cambria Math" panose="02040503050406030204" pitchFamily="18" charset="0"/>
                              <a:ea typeface="微软雅黑 Light" panose="020B0502040204020203" pitchFamily="34" charset="-122"/>
                            </a:rPr>
                            <m:t>𝜇</m:t>
                          </m:r>
                        </m:sup>
                      </m:sSubSup>
                    </m:oMath>
                  </m:oMathPara>
                </a14:m>
                <a:endParaRPr lang="zh-CN" altLang="en-US" sz="2800" dirty="0">
                  <a:latin typeface="Times New Roman" panose="02020603050405020304" pitchFamily="18" charset="0"/>
                  <a:ea typeface="微软雅黑 Light" panose="020B0502040204020203" pitchFamily="34" charset="-122"/>
                </a:endParaRP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23E1141E-D703-F6B3-4465-AE82CA8119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9423" y="5699104"/>
                <a:ext cx="3051993" cy="5825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图片 18">
            <a:extLst>
              <a:ext uri="{FF2B5EF4-FFF2-40B4-BE49-F238E27FC236}">
                <a16:creationId xmlns:a16="http://schemas.microsoft.com/office/drawing/2014/main" id="{F250A687-E5A6-48F9-24D2-F392C38F35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14970" y="5434736"/>
            <a:ext cx="2269067" cy="1014835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id="{2FECEAFC-B82D-4B88-E483-82BDE89E2FBF}"/>
              </a:ext>
            </a:extLst>
          </p:cNvPr>
          <p:cNvGrpSpPr/>
          <p:nvPr/>
        </p:nvGrpSpPr>
        <p:grpSpPr>
          <a:xfrm>
            <a:off x="2482833" y="2614101"/>
            <a:ext cx="5222790" cy="1550515"/>
            <a:chOff x="2914964" y="2151205"/>
            <a:chExt cx="5222790" cy="1550515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32C454F4-1D3B-82BB-B256-A2424029784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914964" y="2151205"/>
              <a:ext cx="5222790" cy="155051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文本框 20">
                  <a:extLst>
                    <a:ext uri="{FF2B5EF4-FFF2-40B4-BE49-F238E27FC236}">
                      <a16:creationId xmlns:a16="http://schemas.microsoft.com/office/drawing/2014/main" id="{AB618831-A452-E7B0-B6FE-51BFFC841585}"/>
                    </a:ext>
                  </a:extLst>
                </p:cNvPr>
                <p:cNvSpPr txBox="1"/>
                <p:nvPr/>
              </p:nvSpPr>
              <p:spPr>
                <a:xfrm>
                  <a:off x="2980266" y="2243460"/>
                  <a:ext cx="474133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800" b="0" i="1" dirty="0" smtClean="0">
                            <a:latin typeface="Cambria Math" panose="02040503050406030204" pitchFamily="18" charset="0"/>
                            <a:ea typeface="微软雅黑 Light" panose="020B0502040204020203" pitchFamily="34" charset="-122"/>
                          </a:rPr>
                          <m:t>ℒ</m:t>
                        </m:r>
                      </m:oMath>
                    </m:oMathPara>
                  </a14:m>
                  <a:endParaRPr lang="zh-CN" altLang="en-US" sz="2800" dirty="0"/>
                </a:p>
              </p:txBody>
            </p:sp>
          </mc:Choice>
          <mc:Fallback xmlns="">
            <p:sp>
              <p:nvSpPr>
                <p:cNvPr id="21" name="文本框 20">
                  <a:extLst>
                    <a:ext uri="{FF2B5EF4-FFF2-40B4-BE49-F238E27FC236}">
                      <a16:creationId xmlns:a16="http://schemas.microsoft.com/office/drawing/2014/main" id="{AB618831-A452-E7B0-B6FE-51BFFC84158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80266" y="2243460"/>
                  <a:ext cx="474133" cy="523220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FC79F367-8C95-4E67-F65B-3372BCD98202}"/>
                  </a:ext>
                </a:extLst>
              </p:cNvPr>
              <p:cNvSpPr txBox="1"/>
              <p:nvPr/>
            </p:nvSpPr>
            <p:spPr>
              <a:xfrm>
                <a:off x="581335" y="2217064"/>
                <a:ext cx="314926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400" b="1" i="1" smtClean="0">
                        <a:latin typeface="Cambria Math" panose="02040503050406030204" pitchFamily="18" charset="0"/>
                        <a:ea typeface="微软雅黑 Light" panose="020B0502040204020203" pitchFamily="34" charset="-122"/>
                      </a:rPr>
                      <m:t>𝑼</m:t>
                    </m:r>
                    <m:sSub>
                      <m:sSubPr>
                        <m:ctrlPr>
                          <a:rPr lang="en-US" altLang="zh-CN" sz="2400" b="1" i="1" smtClean="0">
                            <a:latin typeface="Cambria Math" panose="02040503050406030204" pitchFamily="18" charset="0"/>
                            <a:ea typeface="微软雅黑 Light" panose="020B0502040204020203" pitchFamily="34" charset="-122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altLang="zh-CN" sz="2400" b="1" i="1" smtClean="0">
                                <a:latin typeface="Cambria Math" panose="02040503050406030204" pitchFamily="18" charset="0"/>
                                <a:ea typeface="微软雅黑 Light" panose="020B0502040204020203" pitchFamily="34" charset="-122"/>
                              </a:rPr>
                            </m:ctrlPr>
                          </m:dPr>
                          <m:e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  <a:ea typeface="微软雅黑 Light" panose="020B0502040204020203" pitchFamily="34" charset="-122"/>
                              </a:rPr>
                              <m:t>𝟏</m:t>
                            </m:r>
                          </m:e>
                        </m:d>
                      </m:e>
                      <m:sub>
                        <m:r>
                          <a:rPr lang="en-US" altLang="zh-CN" sz="2400" b="1" i="1" smtClean="0">
                            <a:latin typeface="Cambria Math" panose="02040503050406030204" pitchFamily="18" charset="0"/>
                            <a:ea typeface="微软雅黑 Light" panose="020B0502040204020203" pitchFamily="34" charset="-122"/>
                          </a:rPr>
                          <m:t>𝒅</m:t>
                        </m:r>
                      </m:sub>
                    </m:sSub>
                  </m:oMath>
                </a14:m>
                <a:r>
                  <a:rPr lang="zh-CN" altLang="en-US" sz="2400" b="1" dirty="0">
                    <a:latin typeface="Times New Roman" panose="02020603050405020304" pitchFamily="18" charset="0"/>
                    <a:ea typeface="微软雅黑 Light" panose="020B0502040204020203" pitchFamily="34" charset="-122"/>
                  </a:rPr>
                  <a:t> </a:t>
                </a:r>
                <a:r>
                  <a:rPr lang="en-US" altLang="zh-CN" sz="2400" b="1" dirty="0">
                    <a:latin typeface="Times New Roman" panose="02020603050405020304" pitchFamily="18" charset="0"/>
                    <a:ea typeface="微软雅黑 Light" panose="020B0502040204020203" pitchFamily="34" charset="-122"/>
                  </a:rPr>
                  <a:t>extenstion</a:t>
                </a:r>
                <a:endParaRPr lang="zh-CN" altLang="en-US" sz="2400" b="1" dirty="0">
                  <a:latin typeface="Times New Roman" panose="02020603050405020304" pitchFamily="18" charset="0"/>
                  <a:ea typeface="微软雅黑 Light" panose="020B0502040204020203" pitchFamily="34" charset="-122"/>
                </a:endParaRP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FC79F367-8C95-4E67-F65B-3372BCD982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335" y="2217064"/>
                <a:ext cx="3149266" cy="461665"/>
              </a:xfrm>
              <a:prstGeom prst="rect">
                <a:avLst/>
              </a:prstGeom>
              <a:blipFill>
                <a:blip r:embed="rId11"/>
                <a:stretch>
                  <a:fillRect l="-387" t="-10667" b="-30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矩形: 圆角 4">
            <a:extLst>
              <a:ext uri="{FF2B5EF4-FFF2-40B4-BE49-F238E27FC236}">
                <a16:creationId xmlns:a16="http://schemas.microsoft.com/office/drawing/2014/main" id="{EE3D0641-5AC2-6504-F61A-E1E8C92A16BE}"/>
              </a:ext>
            </a:extLst>
          </p:cNvPr>
          <p:cNvSpPr/>
          <p:nvPr/>
        </p:nvSpPr>
        <p:spPr>
          <a:xfrm>
            <a:off x="5254882" y="1882775"/>
            <a:ext cx="3019968" cy="464395"/>
          </a:xfrm>
          <a:prstGeom prst="roundRect">
            <a:avLst/>
          </a:prstGeom>
          <a:solidFill>
            <a:srgbClr val="EBFFF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b="1" dirty="0">
                <a:solidFill>
                  <a:srgbClr val="0000FF"/>
                </a:solidFill>
              </a:rPr>
              <a:t>Dark Photon: Spin-1 vector</a:t>
            </a:r>
            <a:endParaRPr lang="zh-CN" altLang="en-US" b="1" dirty="0">
              <a:solidFill>
                <a:srgbClr val="0000FF"/>
              </a:solidFill>
            </a:endParaRPr>
          </a:p>
        </p:txBody>
      </p: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DB1F0FEF-0720-BA5E-8AE6-C3A11575C573}"/>
              </a:ext>
            </a:extLst>
          </p:cNvPr>
          <p:cNvCxnSpPr>
            <a:cxnSpLocks/>
          </p:cNvCxnSpPr>
          <p:nvPr/>
        </p:nvCxnSpPr>
        <p:spPr>
          <a:xfrm>
            <a:off x="6764866" y="1386972"/>
            <a:ext cx="0" cy="564205"/>
          </a:xfrm>
          <a:prstGeom prst="line">
            <a:avLst/>
          </a:prstGeom>
          <a:ln w="28575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>
            <a:extLst>
              <a:ext uri="{FF2B5EF4-FFF2-40B4-BE49-F238E27FC236}">
                <a16:creationId xmlns:a16="http://schemas.microsoft.com/office/drawing/2014/main" id="{03C68D9E-21E8-4C08-FC98-EAF86DB0601F}"/>
              </a:ext>
            </a:extLst>
          </p:cNvPr>
          <p:cNvSpPr txBox="1"/>
          <p:nvPr/>
        </p:nvSpPr>
        <p:spPr>
          <a:xfrm>
            <a:off x="581335" y="5711322"/>
            <a:ext cx="31492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Times New Roman" panose="02020603050405020304" pitchFamily="18" charset="0"/>
                <a:ea typeface="微软雅黑 Light" panose="020B0502040204020203" pitchFamily="34" charset="-122"/>
              </a:rPr>
              <a:t>Interaction</a:t>
            </a:r>
            <a:endParaRPr lang="zh-CN" altLang="en-US" sz="2400" b="1" dirty="0">
              <a:latin typeface="Times New Roman" panose="02020603050405020304" pitchFamily="18" charset="0"/>
              <a:ea typeface="微软雅黑 Light" panose="020B0502040204020203" pitchFamily="34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61241686-67EA-E999-26C4-E89C1166B16E}"/>
              </a:ext>
            </a:extLst>
          </p:cNvPr>
          <p:cNvSpPr txBox="1"/>
          <p:nvPr/>
        </p:nvSpPr>
        <p:spPr>
          <a:xfrm>
            <a:off x="8498672" y="2552467"/>
            <a:ext cx="35957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dirty="0"/>
              <a:t>B. Holdom, Phys. Lett. B 166 (1986) 196–198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002D0FEF-F190-44B2-EEF4-D685E9595596}"/>
              </a:ext>
            </a:extLst>
          </p:cNvPr>
          <p:cNvSpPr txBox="1"/>
          <p:nvPr/>
        </p:nvSpPr>
        <p:spPr>
          <a:xfrm>
            <a:off x="8498672" y="2926841"/>
            <a:ext cx="35957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dirty="0"/>
              <a:t>A. E. Nelson and J. Scholtz</a:t>
            </a:r>
            <a:r>
              <a:rPr lang="en-US" altLang="zh-CN" sz="1400" dirty="0"/>
              <a:t>,</a:t>
            </a:r>
            <a:r>
              <a:rPr lang="zh-CN" altLang="en-US" sz="1400" dirty="0"/>
              <a:t>1105.2812</a:t>
            </a:r>
            <a:r>
              <a:rPr lang="en-US" altLang="zh-CN" sz="1400" dirty="0"/>
              <a:t>, PRD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2896014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E0DDA5-1126-2B45-C5A3-07268DF6D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F41B5B27-B91B-F239-CEFA-8F2AA721B3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70" y="608990"/>
            <a:ext cx="5958253" cy="681037"/>
          </a:xfrm>
        </p:spPr>
        <p:txBody>
          <a:bodyPr/>
          <a:lstStyle/>
          <a:p>
            <a:r>
              <a:rPr lang="en-US" altLang="zh-CN" dirty="0"/>
              <a:t>Axion Dark Matter Search</a:t>
            </a:r>
            <a:endParaRPr lang="zh-CN" altLang="en-US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18D908A4-19A8-A975-B3D4-7A3F19B70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b="1" dirty="0"/>
              <a:t>Introduction</a:t>
            </a:r>
            <a:endParaRPr lang="zh-CN" altLang="en-US" b="1" dirty="0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95ECAEEE-153A-FD31-727A-31D673206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771" y="5627640"/>
            <a:ext cx="2667773" cy="344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8">
                <a:extLst>
                  <a:ext uri="{FF2B5EF4-FFF2-40B4-BE49-F238E27FC236}">
                    <a16:creationId xmlns:a16="http://schemas.microsoft.com/office/drawing/2014/main" id="{2B36217F-842C-67E2-0B95-7C02529DB7CB}"/>
                  </a:ext>
                </a:extLst>
              </p:cNvPr>
              <p:cNvSpPr txBox="1"/>
              <p:nvPr/>
            </p:nvSpPr>
            <p:spPr>
              <a:xfrm>
                <a:off x="655749" y="6243758"/>
                <a:ext cx="443070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0" smtClean="0">
                            <a:latin typeface="Cambria Math" panose="02040503050406030204" pitchFamily="18" charset="0"/>
                          </a:rPr>
                          <m:t>𝐁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000" dirty="0"/>
                  <a:t> is the external magnetic field</a:t>
                </a:r>
              </a:p>
            </p:txBody>
          </p:sp>
        </mc:Choice>
        <mc:Fallback xmlns="">
          <p:sp>
            <p:nvSpPr>
              <p:cNvPr id="7" name="TextBox 8">
                <a:extLst>
                  <a:ext uri="{FF2B5EF4-FFF2-40B4-BE49-F238E27FC236}">
                    <a16:creationId xmlns:a16="http://schemas.microsoft.com/office/drawing/2014/main" id="{2B36217F-842C-67E2-0B95-7C02529DB7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749" y="6243758"/>
                <a:ext cx="4430700" cy="307777"/>
              </a:xfrm>
              <a:prstGeom prst="rect">
                <a:avLst/>
              </a:prstGeom>
              <a:blipFill>
                <a:blip r:embed="rId4"/>
                <a:stretch>
                  <a:fillRect t="-25490" b="-490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图片 13">
            <a:extLst>
              <a:ext uri="{FF2B5EF4-FFF2-40B4-BE49-F238E27FC236}">
                <a16:creationId xmlns:a16="http://schemas.microsoft.com/office/drawing/2014/main" id="{989E1777-5970-12A2-32C5-72952C9AD1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459" y="4495434"/>
            <a:ext cx="2895851" cy="518205"/>
          </a:xfrm>
          <a:prstGeom prst="rect">
            <a:avLst/>
          </a:prstGeom>
        </p:spPr>
      </p:pic>
      <p:pic>
        <p:nvPicPr>
          <p:cNvPr id="1026" name="Picture 2" descr="Figure caption">
            <a:extLst>
              <a:ext uri="{FF2B5EF4-FFF2-40B4-BE49-F238E27FC236}">
                <a16:creationId xmlns:a16="http://schemas.microsoft.com/office/drawing/2014/main" id="{2D3E2381-2C8F-6AFC-73C7-BA314ADDD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12" y="1865192"/>
            <a:ext cx="4512892" cy="2436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C913B157-04D3-0AC1-DFA6-7A3D740CE4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528" y="1736362"/>
            <a:ext cx="6586405" cy="4507396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CD06CA50-693C-C750-E6A8-814C802A9B33}"/>
              </a:ext>
            </a:extLst>
          </p:cNvPr>
          <p:cNvSpPr txBox="1"/>
          <p:nvPr/>
        </p:nvSpPr>
        <p:spPr>
          <a:xfrm>
            <a:off x="6417556" y="6314097"/>
            <a:ext cx="53257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https://cajohare.github.io/AxionLimits/docs/ap.html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30BAEA93-5889-1A21-E0C2-1D76A9FAAF9C}"/>
              </a:ext>
            </a:extLst>
          </p:cNvPr>
          <p:cNvSpPr txBox="1"/>
          <p:nvPr/>
        </p:nvSpPr>
        <p:spPr>
          <a:xfrm>
            <a:off x="511562" y="5107532"/>
            <a:ext cx="23259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+mn-lt"/>
              </a:rPr>
              <a:t>Effective current:</a:t>
            </a:r>
            <a:endParaRPr lang="zh-CN" altLang="en-US" sz="2000" b="1" dirty="0"/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C5E2D4DB-7266-C1B8-B40B-7819C9A7ED08}"/>
              </a:ext>
            </a:extLst>
          </p:cNvPr>
          <p:cNvGrpSpPr/>
          <p:nvPr/>
        </p:nvGrpSpPr>
        <p:grpSpPr>
          <a:xfrm>
            <a:off x="4605555" y="581891"/>
            <a:ext cx="2987404" cy="1084132"/>
            <a:chOff x="4605555" y="581891"/>
            <a:chExt cx="2987404" cy="1084132"/>
          </a:xfrm>
        </p:grpSpPr>
        <p:pic>
          <p:nvPicPr>
            <p:cNvPr id="5" name="Picture 5">
              <a:extLst>
                <a:ext uri="{FF2B5EF4-FFF2-40B4-BE49-F238E27FC236}">
                  <a16:creationId xmlns:a16="http://schemas.microsoft.com/office/drawing/2014/main" id="{32B5A8C3-4834-A7CD-86DB-CE90B8A2356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74575" t="-1" b="-13645"/>
            <a:stretch>
              <a:fillRect/>
            </a:stretch>
          </p:blipFill>
          <p:spPr>
            <a:xfrm>
              <a:off x="5683072" y="581891"/>
              <a:ext cx="1909887" cy="1084132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文本框 9">
                  <a:extLst>
                    <a:ext uri="{FF2B5EF4-FFF2-40B4-BE49-F238E27FC236}">
                      <a16:creationId xmlns:a16="http://schemas.microsoft.com/office/drawing/2014/main" id="{F5CE0803-8500-2E0D-43A1-AEC07DEC6F2E}"/>
                    </a:ext>
                  </a:extLst>
                </p:cNvPr>
                <p:cNvSpPr txBox="1"/>
                <p:nvPr/>
              </p:nvSpPr>
              <p:spPr>
                <a:xfrm>
                  <a:off x="4605555" y="932949"/>
                  <a:ext cx="1199985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400" b="0" i="1" dirty="0" smtClean="0">
                                <a:latin typeface="Cambria Math" panose="02040503050406030204" pitchFamily="18" charset="0"/>
                                <a:ea typeface="微软雅黑 Light" panose="020B0502040204020203" pitchFamily="34" charset="-122"/>
                              </a:rPr>
                            </m:ctrlPr>
                          </m:sSubPr>
                          <m:e>
                            <m:r>
                              <a:rPr lang="en-US" altLang="zh-CN" sz="2400" b="0" i="1" dirty="0" smtClean="0">
                                <a:latin typeface="Cambria Math" panose="02040503050406030204" pitchFamily="18" charset="0"/>
                                <a:ea typeface="微软雅黑 Light" panose="020B0502040204020203" pitchFamily="34" charset="-122"/>
                              </a:rPr>
                              <m:t>ℒ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2400" b="0" i="0" dirty="0" smtClean="0">
                                <a:latin typeface="Cambria Math" panose="02040503050406030204" pitchFamily="18" charset="0"/>
                                <a:ea typeface="微软雅黑 Light" panose="020B0502040204020203" pitchFamily="34" charset="-122"/>
                              </a:rPr>
                              <m:t>int</m:t>
                            </m:r>
                          </m:sub>
                        </m:sSub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  <a:ea typeface="微软雅黑 Light" panose="020B0502040204020203" pitchFamily="34" charset="-122"/>
                          </a:rPr>
                          <m:t>=</m:t>
                        </m:r>
                      </m:oMath>
                    </m:oMathPara>
                  </a14:m>
                  <a:endParaRPr lang="zh-CN" altLang="en-US" sz="2400" dirty="0"/>
                </a:p>
              </p:txBody>
            </p:sp>
          </mc:Choice>
          <mc:Fallback xmlns="">
            <p:sp>
              <p:nvSpPr>
                <p:cNvPr id="10" name="文本框 9">
                  <a:extLst>
                    <a:ext uri="{FF2B5EF4-FFF2-40B4-BE49-F238E27FC236}">
                      <a16:creationId xmlns:a16="http://schemas.microsoft.com/office/drawing/2014/main" id="{F5CE0803-8500-2E0D-43A1-AEC07DEC6F2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05555" y="932949"/>
                  <a:ext cx="1199985" cy="461665"/>
                </a:xfrm>
                <a:prstGeom prst="rect">
                  <a:avLst/>
                </a:prstGeom>
                <a:blipFill>
                  <a:blip r:embed="rId9"/>
                  <a:stretch>
                    <a:fillRect b="-394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5931169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19227248-683B-4C3D-A10B-E36C57D0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70" y="624890"/>
            <a:ext cx="5958253" cy="681037"/>
          </a:xfrm>
        </p:spPr>
        <p:txBody>
          <a:bodyPr/>
          <a:lstStyle/>
          <a:p>
            <a:r>
              <a:rPr lang="en-US" altLang="zh-CN" dirty="0"/>
              <a:t>Dark Photon Dark Matter</a:t>
            </a:r>
            <a:endParaRPr lang="zh-CN" altLang="en-US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9C7B568E-62DC-46B8-A4ED-F24FE02DC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b="1" dirty="0"/>
              <a:t>Introduction</a:t>
            </a:r>
            <a:endParaRPr lang="zh-CN" altLang="en-US" b="1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4A7A52B-0EDA-2AF8-7CDF-D2D2AB1ED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213" y="1720395"/>
            <a:ext cx="5668599" cy="4079272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5B99573E-734C-425D-2FB6-06FCC63727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293" y="4984086"/>
            <a:ext cx="2857792" cy="302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92CE378-4979-FA84-5459-6BD83B74C1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8523" y="5999207"/>
            <a:ext cx="2044197" cy="355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图文框 5">
            <a:extLst>
              <a:ext uri="{FF2B5EF4-FFF2-40B4-BE49-F238E27FC236}">
                <a16:creationId xmlns:a16="http://schemas.microsoft.com/office/drawing/2014/main" id="{88E6C067-B1F1-7277-C22B-C2300B12E5C0}"/>
              </a:ext>
            </a:extLst>
          </p:cNvPr>
          <p:cNvSpPr/>
          <p:nvPr/>
        </p:nvSpPr>
        <p:spPr>
          <a:xfrm>
            <a:off x="1194091" y="1877743"/>
            <a:ext cx="3451657" cy="2831295"/>
          </a:xfrm>
          <a:prstGeom prst="frame">
            <a:avLst>
              <a:gd name="adj1" fmla="val 11257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910F13C3-6CBF-252F-6396-33A1778184A4}"/>
              </a:ext>
            </a:extLst>
          </p:cNvPr>
          <p:cNvCxnSpPr>
            <a:cxnSpLocks/>
          </p:cNvCxnSpPr>
          <p:nvPr/>
        </p:nvCxnSpPr>
        <p:spPr>
          <a:xfrm>
            <a:off x="1496775" y="3543315"/>
            <a:ext cx="2827697" cy="0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815B39B0-5D25-77D8-4CEF-F6329A85BA4B}"/>
                  </a:ext>
                </a:extLst>
              </p:cNvPr>
              <p:cNvSpPr txBox="1"/>
              <p:nvPr/>
            </p:nvSpPr>
            <p:spPr>
              <a:xfrm>
                <a:off x="2562340" y="3149780"/>
                <a:ext cx="47161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800" b="0" i="1" smtClean="0">
                          <a:latin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815B39B0-5D25-77D8-4CEF-F6329A85BA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2340" y="3149780"/>
                <a:ext cx="471617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B9C7109E-831D-3159-96BA-70EB83DF4F4B}"/>
                  </a:ext>
                </a:extLst>
              </p:cNvPr>
              <p:cNvSpPr txBox="1"/>
              <p:nvPr/>
            </p:nvSpPr>
            <p:spPr>
              <a:xfrm>
                <a:off x="3114275" y="3913292"/>
                <a:ext cx="6858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altLang="zh-CN" sz="1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𝐃𝐌</m:t>
                          </m:r>
                        </m:sub>
                      </m:sSub>
                    </m:oMath>
                  </m:oMathPara>
                </a14:m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B9C7109E-831D-3159-96BA-70EB83DF4F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4275" y="3913292"/>
                <a:ext cx="68580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文本框 12">
            <a:extLst>
              <a:ext uri="{FF2B5EF4-FFF2-40B4-BE49-F238E27FC236}">
                <a16:creationId xmlns:a16="http://schemas.microsoft.com/office/drawing/2014/main" id="{5881D7A7-3823-EB0E-7BBC-16B20BE2EC0A}"/>
              </a:ext>
            </a:extLst>
          </p:cNvPr>
          <p:cNvSpPr txBox="1"/>
          <p:nvPr/>
        </p:nvSpPr>
        <p:spPr>
          <a:xfrm>
            <a:off x="2165731" y="1510671"/>
            <a:ext cx="13180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latin typeface="+mn-lt"/>
              </a:rPr>
              <a:t>DM Radio</a:t>
            </a:r>
            <a:endParaRPr lang="zh-CN" altLang="en-US" dirty="0"/>
          </a:p>
        </p:txBody>
      </p:sp>
      <p:sp>
        <p:nvSpPr>
          <p:cNvPr id="14" name="流程图: 汇总连接 13">
            <a:extLst>
              <a:ext uri="{FF2B5EF4-FFF2-40B4-BE49-F238E27FC236}">
                <a16:creationId xmlns:a16="http://schemas.microsoft.com/office/drawing/2014/main" id="{A3E26589-7A63-AF8A-DD80-D6AAE9A1E727}"/>
              </a:ext>
            </a:extLst>
          </p:cNvPr>
          <p:cNvSpPr/>
          <p:nvPr/>
        </p:nvSpPr>
        <p:spPr>
          <a:xfrm>
            <a:off x="3424488" y="3595905"/>
            <a:ext cx="343929" cy="359098"/>
          </a:xfrm>
          <a:prstGeom prst="flowChartSummingJunction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DB968E40-3E76-60F0-5B3D-F47E16D12F62}"/>
                  </a:ext>
                </a:extLst>
              </p:cNvPr>
              <p:cNvSpPr txBox="1"/>
              <p:nvPr/>
            </p:nvSpPr>
            <p:spPr>
              <a:xfrm>
                <a:off x="4354744" y="970482"/>
                <a:ext cx="3051993" cy="5825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800" b="0" i="1" dirty="0" smtClean="0">
                              <a:latin typeface="Cambria Math" panose="02040503050406030204" pitchFamily="18" charset="0"/>
                              <a:ea typeface="微软雅黑 Light" panose="020B0502040204020203" pitchFamily="34" charset="-122"/>
                            </a:rPr>
                          </m:ctrlPr>
                        </m:sSubPr>
                        <m:e>
                          <m:r>
                            <a:rPr lang="en-US" altLang="zh-CN" sz="2800" b="0" i="1" dirty="0" smtClean="0">
                              <a:latin typeface="Cambria Math" panose="02040503050406030204" pitchFamily="18" charset="0"/>
                              <a:ea typeface="微软雅黑 Light" panose="020B0502040204020203" pitchFamily="34" charset="-122"/>
                            </a:rPr>
                            <m:t>ℒ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800" b="0" i="0" dirty="0" smtClean="0">
                              <a:latin typeface="Cambria Math" panose="02040503050406030204" pitchFamily="18" charset="0"/>
                              <a:ea typeface="微软雅黑 Light" panose="020B0502040204020203" pitchFamily="34" charset="-122"/>
                            </a:rPr>
                            <m:t>int</m:t>
                          </m:r>
                        </m:sub>
                      </m:sSub>
                      <m:r>
                        <a:rPr lang="en-US" altLang="zh-CN" sz="2800" b="0" i="1" dirty="0" smtClean="0">
                          <a:latin typeface="Cambria Math" panose="02040503050406030204" pitchFamily="18" charset="0"/>
                          <a:ea typeface="微软雅黑 Light" panose="020B0502040204020203" pitchFamily="34" charset="-122"/>
                        </a:rPr>
                        <m:t>=</m:t>
                      </m:r>
                      <m:r>
                        <a:rPr lang="en-US" altLang="zh-CN" sz="2800" b="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微软雅黑 Light" panose="020B0502040204020203" pitchFamily="34" charset="-122"/>
                        </a:rPr>
                        <m:t>𝜖</m:t>
                      </m:r>
                      <m:sSub>
                        <m:sSubPr>
                          <m:ctrlPr>
                            <a:rPr lang="en-US" altLang="zh-CN" sz="28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微软雅黑 Light" panose="020B0502040204020203" pitchFamily="34" charset="-122"/>
                            </a:rPr>
                          </m:ctrlPr>
                        </m:sSubPr>
                        <m:e>
                          <m:r>
                            <a:rPr lang="en-US" altLang="zh-CN" sz="28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微软雅黑 Light" panose="020B0502040204020203" pitchFamily="34" charset="-122"/>
                            </a:rPr>
                            <m:t>𝐴</m:t>
                          </m:r>
                          <m:r>
                            <a:rPr lang="en-US" altLang="zh-CN" sz="28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微软雅黑 Light" panose="020B0502040204020203" pitchFamily="34" charset="-122"/>
                            </a:rPr>
                            <m:t>′</m:t>
                          </m:r>
                        </m:e>
                        <m:sub>
                          <m:r>
                            <a:rPr lang="en-US" altLang="zh-CN" sz="28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微软雅黑 Light" panose="020B0502040204020203" pitchFamily="34" charset="-122"/>
                            </a:rPr>
                            <m:t>𝜇</m:t>
                          </m:r>
                        </m:sub>
                      </m:sSub>
                      <m:sSubSup>
                        <m:sSubSupPr>
                          <m:ctrlPr>
                            <a:rPr lang="en-US" altLang="zh-CN" sz="2800" b="0" i="1" dirty="0" smtClean="0">
                              <a:latin typeface="Cambria Math" panose="02040503050406030204" pitchFamily="18" charset="0"/>
                              <a:ea typeface="微软雅黑 Light" panose="020B0502040204020203" pitchFamily="34" charset="-122"/>
                            </a:rPr>
                          </m:ctrlPr>
                        </m:sSubSupPr>
                        <m:e>
                          <m:r>
                            <a:rPr lang="en-US" altLang="zh-CN" sz="2800" b="0" i="1" dirty="0" smtClean="0">
                              <a:latin typeface="Cambria Math" panose="02040503050406030204" pitchFamily="18" charset="0"/>
                              <a:ea typeface="微软雅黑 Light" panose="020B0502040204020203" pitchFamily="34" charset="-122"/>
                            </a:rPr>
                            <m:t>𝑗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800" b="0" i="0" dirty="0" smtClean="0">
                              <a:latin typeface="Cambria Math" panose="02040503050406030204" pitchFamily="18" charset="0"/>
                              <a:ea typeface="微软雅黑 Light" panose="020B0502040204020203" pitchFamily="34" charset="-122"/>
                            </a:rPr>
                            <m:t>em</m:t>
                          </m:r>
                        </m:sub>
                        <m:sup>
                          <m:r>
                            <a:rPr lang="en-US" altLang="zh-CN" sz="2800" b="0" i="1" dirty="0" smtClean="0">
                              <a:latin typeface="Cambria Math" panose="02040503050406030204" pitchFamily="18" charset="0"/>
                              <a:ea typeface="微软雅黑 Light" panose="020B0502040204020203" pitchFamily="34" charset="-122"/>
                            </a:rPr>
                            <m:t>𝜇</m:t>
                          </m:r>
                        </m:sup>
                      </m:sSubSup>
                    </m:oMath>
                  </m:oMathPara>
                </a14:m>
                <a:endParaRPr lang="zh-CN" altLang="en-US" sz="2800" dirty="0">
                  <a:latin typeface="Times New Roman" panose="02020603050405020304" pitchFamily="18" charset="0"/>
                  <a:ea typeface="微软雅黑 Light" panose="020B0502040204020203" pitchFamily="34" charset="-122"/>
                </a:endParaRPr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DB968E40-3E76-60F0-5B3D-F47E16D12F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4744" y="970482"/>
                <a:ext cx="3051993" cy="5825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文本框 15">
            <a:extLst>
              <a:ext uri="{FF2B5EF4-FFF2-40B4-BE49-F238E27FC236}">
                <a16:creationId xmlns:a16="http://schemas.microsoft.com/office/drawing/2014/main" id="{8225B5ED-D471-7022-C58C-F206E03D26BE}"/>
              </a:ext>
            </a:extLst>
          </p:cNvPr>
          <p:cNvSpPr txBox="1"/>
          <p:nvPr/>
        </p:nvSpPr>
        <p:spPr>
          <a:xfrm>
            <a:off x="6578420" y="5930107"/>
            <a:ext cx="51140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https://cajohare.github.io/AxionLimits/docs/dp.html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DFC4362B-73A6-80E4-128C-876C917A211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90873" y="2510521"/>
            <a:ext cx="2458091" cy="6063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9CA1A496-D0EF-ADAC-DA1A-A26ABD4C9484}"/>
                  </a:ext>
                </a:extLst>
              </p:cNvPr>
              <p:cNvSpPr txBox="1"/>
              <p:nvPr/>
            </p:nvSpPr>
            <p:spPr>
              <a:xfrm>
                <a:off x="2341239" y="2422049"/>
                <a:ext cx="113876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b="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微软雅黑 Light" panose="020B0502040204020203" pitchFamily="34" charset="-122"/>
                        </a:rPr>
                        <m:t>𝜖</m:t>
                      </m:r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9CA1A496-D0EF-ADAC-DA1A-A26ABD4C94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1239" y="2422049"/>
                <a:ext cx="1138767" cy="4001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文本框 6">
            <a:extLst>
              <a:ext uri="{FF2B5EF4-FFF2-40B4-BE49-F238E27FC236}">
                <a16:creationId xmlns:a16="http://schemas.microsoft.com/office/drawing/2014/main" id="{7B155588-0653-2D82-1937-7BF5FA179543}"/>
              </a:ext>
            </a:extLst>
          </p:cNvPr>
          <p:cNvSpPr txBox="1"/>
          <p:nvPr/>
        </p:nvSpPr>
        <p:spPr>
          <a:xfrm>
            <a:off x="1089761" y="5421427"/>
            <a:ext cx="19626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latin typeface="+mn-lt"/>
              </a:rPr>
              <a:t>Effective current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1501606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D9F3FE4C-5C9E-8683-5870-E8597E6E8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CN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Ultra-light Dark Matter</a:t>
            </a:r>
            <a:endParaRPr lang="zh-CN" altLang="en-US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B2CD412E-AF74-806D-1652-D8EAC3A8CCCA}"/>
              </a:ext>
            </a:extLst>
          </p:cNvPr>
          <p:cNvSpPr txBox="1"/>
          <p:nvPr/>
        </p:nvSpPr>
        <p:spPr>
          <a:xfrm>
            <a:off x="4605292" y="652164"/>
            <a:ext cx="29814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Small Scale Problem</a:t>
            </a:r>
            <a:endParaRPr lang="zh-CN" altLang="en-US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01E81BC3-4E25-5015-13E1-3B38F62B3606}"/>
              </a:ext>
            </a:extLst>
          </p:cNvPr>
          <p:cNvSpPr/>
          <p:nvPr/>
        </p:nvSpPr>
        <p:spPr>
          <a:xfrm>
            <a:off x="8389994" y="635145"/>
            <a:ext cx="39002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/>
              <a:t>Schive, Chiueh, Broadhurst,</a:t>
            </a:r>
            <a:r>
              <a:rPr lang="zh-CN" altLang="en-US" sz="1400" dirty="0"/>
              <a:t> </a:t>
            </a:r>
            <a:r>
              <a:rPr lang="en-US" altLang="zh-CN" sz="1400" dirty="0"/>
              <a:t>1406.6586 </a:t>
            </a:r>
            <a:endParaRPr lang="zh-CN" altLang="en-US" sz="1400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A7BECD9C-7751-E58B-134B-2C9B371C48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830" y="917607"/>
            <a:ext cx="3886011" cy="207360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7B7BD67-B1A0-9CDC-DEE4-E21DCB53BE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6240" y="1048476"/>
            <a:ext cx="3562622" cy="200055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D495ED7-2533-FBB1-369D-B1A226F277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0714" y="1021496"/>
            <a:ext cx="2127953" cy="2097014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B11C2B3E-2808-7529-0F06-ACA7FF94297C}"/>
              </a:ext>
            </a:extLst>
          </p:cNvPr>
          <p:cNvSpPr/>
          <p:nvPr/>
        </p:nvSpPr>
        <p:spPr>
          <a:xfrm>
            <a:off x="745985" y="2996014"/>
            <a:ext cx="39297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200" dirty="0"/>
              <a:t>Comparison of cosmological large-scale structures formed ψDM</a:t>
            </a:r>
            <a:r>
              <a:rPr lang="en-US" altLang="zh-CN" sz="1200" dirty="0"/>
              <a:t>(wave DM)</a:t>
            </a:r>
            <a:r>
              <a:rPr lang="zh-CN" altLang="en-US" sz="1200" dirty="0"/>
              <a:t> and by ρ</a:t>
            </a:r>
            <a:r>
              <a:rPr lang="en-US" altLang="zh-CN" sz="1200" dirty="0"/>
              <a:t>DM(particle DM)</a:t>
            </a:r>
            <a:endParaRPr lang="zh-CN" altLang="en-US" sz="1200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73BE5FFC-33FB-F559-D749-C44967AC749C}"/>
              </a:ext>
            </a:extLst>
          </p:cNvPr>
          <p:cNvSpPr/>
          <p:nvPr/>
        </p:nvSpPr>
        <p:spPr>
          <a:xfrm>
            <a:off x="4868091" y="3152001"/>
            <a:ext cx="34305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200" dirty="0"/>
              <a:t>A slice of density field of </a:t>
            </a:r>
            <a:r>
              <a:rPr lang="en-US" altLang="zh-CN" sz="1200" dirty="0"/>
              <a:t>wave </a:t>
            </a:r>
            <a:r>
              <a:rPr lang="zh-CN" altLang="en-US" sz="1200" dirty="0"/>
              <a:t>DM simulation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743696CF-F0C5-A0BF-7E8B-B0D491A706F0}"/>
              </a:ext>
            </a:extLst>
          </p:cNvPr>
          <p:cNvSpPr/>
          <p:nvPr/>
        </p:nvSpPr>
        <p:spPr>
          <a:xfrm>
            <a:off x="8956039" y="2996014"/>
            <a:ext cx="23977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200" dirty="0"/>
              <a:t>Radial density profiles of haloes formed in the </a:t>
            </a:r>
            <a:r>
              <a:rPr lang="en-US" altLang="zh-CN" sz="1200" dirty="0"/>
              <a:t>wave </a:t>
            </a:r>
            <a:r>
              <a:rPr lang="zh-CN" altLang="en-US" sz="1200" dirty="0"/>
              <a:t>DM model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EF7945FC-D036-47A5-8A1F-F0BCA76FA024}"/>
              </a:ext>
            </a:extLst>
          </p:cNvPr>
          <p:cNvSpPr/>
          <p:nvPr/>
        </p:nvSpPr>
        <p:spPr>
          <a:xfrm rot="18326545">
            <a:off x="9977259" y="1609089"/>
            <a:ext cx="27121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/>
              <a:t>Core-cusp problem</a:t>
            </a:r>
            <a:endParaRPr lang="zh-CN" altLang="en-US" b="1" dirty="0"/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0AB69AE9-8D7F-F760-BC6E-5C417E6ABC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5120" y="3843468"/>
            <a:ext cx="2439140" cy="249912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5217BE51-765E-5BD6-9C56-CB1585D2A9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5181" y="4123710"/>
            <a:ext cx="4269307" cy="1938636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3EAEA609-0D4C-EA5C-1FCF-C12B177D59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4507" y="3978446"/>
            <a:ext cx="3346087" cy="2273113"/>
          </a:xfrm>
          <a:prstGeom prst="rect">
            <a:avLst/>
          </a:prstGeom>
        </p:spPr>
      </p:pic>
      <p:sp>
        <p:nvSpPr>
          <p:cNvPr id="25" name="文本框 24">
            <a:extLst>
              <a:ext uri="{FF2B5EF4-FFF2-40B4-BE49-F238E27FC236}">
                <a16:creationId xmlns:a16="http://schemas.microsoft.com/office/drawing/2014/main" id="{F5DD21DE-826A-63C4-9E79-6FAC434DE83D}"/>
              </a:ext>
            </a:extLst>
          </p:cNvPr>
          <p:cNvSpPr txBox="1"/>
          <p:nvPr/>
        </p:nvSpPr>
        <p:spPr>
          <a:xfrm>
            <a:off x="8444812" y="3508584"/>
            <a:ext cx="343335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dirty="0"/>
              <a:t>Alfred Amruth </a:t>
            </a:r>
            <a:r>
              <a:rPr lang="en-US" altLang="zh-CN" sz="1400" dirty="0"/>
              <a:t>et al, 2304.09895</a:t>
            </a:r>
            <a:endParaRPr lang="zh-CN" altLang="en-US" sz="1400" dirty="0"/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4CCF8764-4F87-5F96-BE96-E4BACF0FF5EF}"/>
              </a:ext>
            </a:extLst>
          </p:cNvPr>
          <p:cNvSpPr txBox="1"/>
          <p:nvPr/>
        </p:nvSpPr>
        <p:spPr>
          <a:xfrm>
            <a:off x="4605292" y="3557207"/>
            <a:ext cx="29814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Lensing Image </a:t>
            </a:r>
            <a:r>
              <a:rPr lang="en-US" altLang="zh-CN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Anomly</a:t>
            </a:r>
            <a:endParaRPr lang="zh-CN" altLang="en-US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6389F66D-4F1D-58D0-180B-3F75BB84850E}"/>
              </a:ext>
            </a:extLst>
          </p:cNvPr>
          <p:cNvSpPr txBox="1"/>
          <p:nvPr/>
        </p:nvSpPr>
        <p:spPr>
          <a:xfrm>
            <a:off x="569073" y="6375365"/>
            <a:ext cx="380015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200" dirty="0"/>
              <a:t>Isomagnification contours of ψDM versus ρDM halos</a:t>
            </a: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E07E19FC-EC41-3157-793A-E5C28412D124}"/>
              </a:ext>
            </a:extLst>
          </p:cNvPr>
          <p:cNvSpPr txBox="1"/>
          <p:nvPr/>
        </p:nvSpPr>
        <p:spPr>
          <a:xfrm>
            <a:off x="4683019" y="6375365"/>
            <a:ext cx="361559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200" dirty="0"/>
              <a:t>Lensing magnification of ψDM versus ρDM halos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CAF310DD-D1A9-FB82-27ED-46464016B0C2}"/>
              </a:ext>
            </a:extLst>
          </p:cNvPr>
          <p:cNvSpPr txBox="1"/>
          <p:nvPr/>
        </p:nvSpPr>
        <p:spPr>
          <a:xfrm>
            <a:off x="8308862" y="6382023"/>
            <a:ext cx="408067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200" dirty="0"/>
              <a:t>ψDM versus ρDM model predictions for HS 0810+2554</a:t>
            </a:r>
          </a:p>
        </p:txBody>
      </p:sp>
    </p:spTree>
    <p:extLst>
      <p:ext uri="{BB962C8B-B14F-4D97-AF65-F5344CB8AC3E}">
        <p14:creationId xmlns:p14="http://schemas.microsoft.com/office/powerpoint/2010/main" val="30489253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FEAF37F2-A70E-8DDC-834F-42533FD5E2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71" y="572141"/>
            <a:ext cx="5476192" cy="681037"/>
          </a:xfrm>
        </p:spPr>
        <p:txBody>
          <a:bodyPr/>
          <a:lstStyle/>
          <a:p>
            <a:r>
              <a:rPr lang="en-US" altLang="zh-CN" dirty="0"/>
              <a:t>How to search?</a:t>
            </a:r>
            <a:endParaRPr lang="zh-CN" altLang="en-US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CBF7320C-7EF9-C38E-0F29-3609F5252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Particle-like vs Wave-like DM</a:t>
            </a:r>
            <a:endParaRPr lang="zh-CN" altLang="en-US" b="1" dirty="0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44A0AB4-036B-2589-855D-54BF5041DB2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38200" y="1179956"/>
            <a:ext cx="2651620" cy="681037"/>
          </a:xfrm>
        </p:spPr>
        <p:txBody>
          <a:bodyPr/>
          <a:lstStyle/>
          <a:p>
            <a:r>
              <a:rPr lang="en-US" altLang="zh-CN" dirty="0"/>
              <a:t>Particle-like DM</a:t>
            </a:r>
            <a:endParaRPr lang="zh-CN" altLang="en-US" dirty="0"/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50083555-04B2-2B38-A655-C2E6D86BCCEF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36986" y="1870667"/>
            <a:ext cx="4312681" cy="681037"/>
          </a:xfrm>
        </p:spPr>
        <p:txBody>
          <a:bodyPr/>
          <a:lstStyle/>
          <a:p>
            <a:r>
              <a:rPr lang="en-US" altLang="zh-CN" dirty="0"/>
              <a:t>Number density: 	</a:t>
            </a:r>
            <a:r>
              <a:rPr lang="en-US" altLang="zh-CN" b="1" dirty="0"/>
              <a:t>small  </a:t>
            </a:r>
            <a:endParaRPr lang="zh-CN" altLang="en-US" b="1" dirty="0"/>
          </a:p>
        </p:txBody>
      </p:sp>
      <p:sp>
        <p:nvSpPr>
          <p:cNvPr id="6" name="内容占位符 4">
            <a:extLst>
              <a:ext uri="{FF2B5EF4-FFF2-40B4-BE49-F238E27FC236}">
                <a16:creationId xmlns:a16="http://schemas.microsoft.com/office/drawing/2014/main" id="{4423A28D-B689-018B-887E-8EA077EF8177}"/>
              </a:ext>
            </a:extLst>
          </p:cNvPr>
          <p:cNvSpPr txBox="1">
            <a:spLocks/>
          </p:cNvSpPr>
          <p:nvPr/>
        </p:nvSpPr>
        <p:spPr>
          <a:xfrm>
            <a:off x="636984" y="2405261"/>
            <a:ext cx="3200993" cy="681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       Wavelength: 	</a:t>
            </a:r>
            <a:r>
              <a:rPr lang="en-US" altLang="zh-CN" b="1" dirty="0"/>
              <a:t>short</a:t>
            </a:r>
            <a:endParaRPr lang="zh-CN" altLang="en-US" b="1" dirty="0"/>
          </a:p>
        </p:txBody>
      </p:sp>
      <p:sp>
        <p:nvSpPr>
          <p:cNvPr id="8" name="内容占位符 4">
            <a:extLst>
              <a:ext uri="{FF2B5EF4-FFF2-40B4-BE49-F238E27FC236}">
                <a16:creationId xmlns:a16="http://schemas.microsoft.com/office/drawing/2014/main" id="{CC86E8A2-C339-C0DC-214F-312887AFD65B}"/>
              </a:ext>
            </a:extLst>
          </p:cNvPr>
          <p:cNvSpPr txBox="1">
            <a:spLocks/>
          </p:cNvSpPr>
          <p:nvPr/>
        </p:nvSpPr>
        <p:spPr>
          <a:xfrm>
            <a:off x="636985" y="2939854"/>
            <a:ext cx="4402083" cy="681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         Coherence: 	</a:t>
            </a:r>
            <a:r>
              <a:rPr lang="en-US" altLang="zh-CN" b="1" dirty="0"/>
              <a:t>not at detector size</a:t>
            </a:r>
            <a:endParaRPr lang="zh-CN" altLang="en-US" b="1" dirty="0"/>
          </a:p>
        </p:txBody>
      </p:sp>
      <p:sp>
        <p:nvSpPr>
          <p:cNvPr id="9" name="内容占位符 4">
            <a:extLst>
              <a:ext uri="{FF2B5EF4-FFF2-40B4-BE49-F238E27FC236}">
                <a16:creationId xmlns:a16="http://schemas.microsoft.com/office/drawing/2014/main" id="{CE8AEC3A-48F7-BDEC-3F0C-C32A7D5760F4}"/>
              </a:ext>
            </a:extLst>
          </p:cNvPr>
          <p:cNvSpPr txBox="1">
            <a:spLocks/>
          </p:cNvSpPr>
          <p:nvPr/>
        </p:nvSpPr>
        <p:spPr>
          <a:xfrm>
            <a:off x="6180896" y="1746141"/>
            <a:ext cx="3911852" cy="4221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Number density:	 </a:t>
            </a:r>
            <a:r>
              <a:rPr lang="en-US" altLang="zh-CN" b="1" dirty="0">
                <a:solidFill>
                  <a:srgbClr val="FF0000"/>
                </a:solidFill>
              </a:rPr>
              <a:t>huge </a:t>
            </a:r>
            <a:r>
              <a:rPr lang="en-US" altLang="zh-CN" dirty="0"/>
              <a:t>  </a:t>
            </a:r>
            <a:endParaRPr lang="zh-CN" altLang="en-US" dirty="0"/>
          </a:p>
        </p:txBody>
      </p:sp>
      <p:sp>
        <p:nvSpPr>
          <p:cNvPr id="10" name="内容占位符 4">
            <a:extLst>
              <a:ext uri="{FF2B5EF4-FFF2-40B4-BE49-F238E27FC236}">
                <a16:creationId xmlns:a16="http://schemas.microsoft.com/office/drawing/2014/main" id="{514E7257-8AA9-6E69-00E2-1567CDB7AFF4}"/>
              </a:ext>
            </a:extLst>
          </p:cNvPr>
          <p:cNvSpPr txBox="1">
            <a:spLocks/>
          </p:cNvSpPr>
          <p:nvPr/>
        </p:nvSpPr>
        <p:spPr>
          <a:xfrm>
            <a:off x="6180896" y="2282046"/>
            <a:ext cx="3200993" cy="4643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       Wavelength:	 </a:t>
            </a:r>
            <a:r>
              <a:rPr lang="en-US" altLang="zh-CN" b="1" dirty="0">
                <a:solidFill>
                  <a:srgbClr val="FF0000"/>
                </a:solidFill>
              </a:rPr>
              <a:t>long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1" name="内容占位符 4">
            <a:extLst>
              <a:ext uri="{FF2B5EF4-FFF2-40B4-BE49-F238E27FC236}">
                <a16:creationId xmlns:a16="http://schemas.microsoft.com/office/drawing/2014/main" id="{45083AF3-4DED-1167-AE73-4618D0F77E85}"/>
              </a:ext>
            </a:extLst>
          </p:cNvPr>
          <p:cNvSpPr txBox="1">
            <a:spLocks/>
          </p:cNvSpPr>
          <p:nvPr/>
        </p:nvSpPr>
        <p:spPr>
          <a:xfrm>
            <a:off x="6180897" y="2759440"/>
            <a:ext cx="4686648" cy="681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         Coherence:	 </a:t>
            </a:r>
            <a:r>
              <a:rPr lang="en-US" altLang="zh-CN" b="1" dirty="0">
                <a:solidFill>
                  <a:srgbClr val="FF0000"/>
                </a:solidFill>
              </a:rPr>
              <a:t>at detector size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2" name="内容占位符 4">
            <a:extLst>
              <a:ext uri="{FF2B5EF4-FFF2-40B4-BE49-F238E27FC236}">
                <a16:creationId xmlns:a16="http://schemas.microsoft.com/office/drawing/2014/main" id="{E0965824-AAB5-D14A-DFAF-9C5FB2754544}"/>
              </a:ext>
            </a:extLst>
          </p:cNvPr>
          <p:cNvSpPr txBox="1">
            <a:spLocks/>
          </p:cNvSpPr>
          <p:nvPr/>
        </p:nvSpPr>
        <p:spPr>
          <a:xfrm>
            <a:off x="1236782" y="6118609"/>
            <a:ext cx="3200993" cy="681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Count scattering events</a:t>
            </a:r>
            <a:endParaRPr lang="zh-CN" altLang="en-US" dirty="0"/>
          </a:p>
        </p:txBody>
      </p:sp>
      <p:sp>
        <p:nvSpPr>
          <p:cNvPr id="13" name="内容占位符 4">
            <a:extLst>
              <a:ext uri="{FF2B5EF4-FFF2-40B4-BE49-F238E27FC236}">
                <a16:creationId xmlns:a16="http://schemas.microsoft.com/office/drawing/2014/main" id="{1937E7BF-7929-2247-2F81-E045D03FDC00}"/>
              </a:ext>
            </a:extLst>
          </p:cNvPr>
          <p:cNvSpPr txBox="1">
            <a:spLocks/>
          </p:cNvSpPr>
          <p:nvPr/>
        </p:nvSpPr>
        <p:spPr>
          <a:xfrm>
            <a:off x="6449144" y="6118609"/>
            <a:ext cx="3643604" cy="4248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Search for Classical, oscillating field</a:t>
            </a:r>
            <a:endParaRPr lang="zh-CN" altLang="en-US" dirty="0"/>
          </a:p>
        </p:txBody>
      </p:sp>
      <p:sp>
        <p:nvSpPr>
          <p:cNvPr id="14" name="内容占位符 3">
            <a:extLst>
              <a:ext uri="{FF2B5EF4-FFF2-40B4-BE49-F238E27FC236}">
                <a16:creationId xmlns:a16="http://schemas.microsoft.com/office/drawing/2014/main" id="{724B0AFF-AE93-391B-CAA4-87E45598AFE7}"/>
              </a:ext>
            </a:extLst>
          </p:cNvPr>
          <p:cNvSpPr txBox="1">
            <a:spLocks/>
          </p:cNvSpPr>
          <p:nvPr/>
        </p:nvSpPr>
        <p:spPr>
          <a:xfrm>
            <a:off x="6459914" y="1134471"/>
            <a:ext cx="3715622" cy="681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>
                <a:solidFill>
                  <a:srgbClr val="FF0000"/>
                </a:solidFill>
              </a:rPr>
              <a:t>Wave-like DM</a:t>
            </a:r>
            <a:endParaRPr lang="zh-CN" altLang="en-US" dirty="0">
              <a:solidFill>
                <a:srgbClr val="FF0000"/>
              </a:solidFill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59663B70-BC05-C6C9-7711-39D3484558A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2156"/>
          <a:stretch>
            <a:fillRect/>
          </a:stretch>
        </p:blipFill>
        <p:spPr>
          <a:xfrm>
            <a:off x="6516055" y="3418278"/>
            <a:ext cx="3484746" cy="2507440"/>
          </a:xfrm>
          <a:prstGeom prst="rect">
            <a:avLst/>
          </a:prstGeom>
          <a:ln>
            <a:solidFill>
              <a:schemeClr val="accent3"/>
            </a:solidFill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AD000F21-C043-A309-F8BB-3F487449BC17}"/>
                  </a:ext>
                </a:extLst>
              </p:cNvPr>
              <p:cNvSpPr txBox="1"/>
              <p:nvPr/>
            </p:nvSpPr>
            <p:spPr>
              <a:xfrm>
                <a:off x="9026344" y="1505607"/>
                <a:ext cx="3165656" cy="7055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6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600" b="0" i="1" dirty="0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zh-CN" altLang="en-US" sz="1600" b="0" i="0" dirty="0" smtClean="0">
                              <a:latin typeface="Cambria Math" panose="02040503050406030204" pitchFamily="18" charset="0"/>
                            </a:rPr>
                            <m:t>occ</m:t>
                          </m:r>
                        </m:sub>
                      </m:sSub>
                      <m:r>
                        <a:rPr lang="en-US" altLang="zh-CN" sz="1600" b="0" i="0" dirty="0" smtClean="0">
                          <a:latin typeface="Cambria Math" panose="02040503050406030204" pitchFamily="18" charset="0"/>
                        </a:rPr>
                        <m:t> ~ </m:t>
                      </m:r>
                      <m:sSub>
                        <m:sSubPr>
                          <m:ctrlPr>
                            <a:rPr lang="en-US" altLang="zh-CN" sz="16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b="0" i="1" dirty="0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1600" b="0" i="0" dirty="0" smtClean="0">
                              <a:latin typeface="Cambria Math" panose="02040503050406030204" pitchFamily="18" charset="0"/>
                            </a:rPr>
                            <m:t>DM</m:t>
                          </m:r>
                        </m:sub>
                      </m:sSub>
                      <m:sSup>
                        <m:sSupPr>
                          <m:ctrlPr>
                            <a:rPr lang="en-US" altLang="zh-CN" sz="160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600" b="0" i="1" dirty="0" smtClean="0"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  <m:sup>
                          <m:r>
                            <a:rPr lang="en-US" altLang="zh-CN" sz="16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altLang="zh-CN" sz="1600" b="0" i="1" dirty="0" smtClean="0">
                          <a:latin typeface="Cambria Math" panose="02040503050406030204" pitchFamily="18" charset="0"/>
                        </a:rPr>
                        <m:t> ~ </m:t>
                      </m:r>
                      <m:sSup>
                        <m:sSupPr>
                          <m:ctrlPr>
                            <a:rPr lang="en-US" altLang="zh-CN" sz="16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altLang="zh-CN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sup>
                      </m:sSup>
                      <m:sSup>
                        <m:sSupPr>
                          <m:ctrlPr>
                            <a:rPr lang="en-US" altLang="zh-CN" sz="16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CN" sz="160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CN" sz="1600" i="1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altLang="zh-CN" sz="1600" i="1" dirty="0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CN" sz="1600" b="0" i="1" dirty="0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10</m:t>
                                      </m:r>
                                    </m:e>
                                    <m:sup>
                                      <m:r>
                                        <a:rPr lang="en-US" altLang="zh-CN" sz="1600" b="0" i="1" dirty="0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−6</m:t>
                                      </m:r>
                                    </m:sup>
                                  </m:sSup>
                                  <m:r>
                                    <a:rPr lang="en-US" altLang="zh-CN" sz="1600" b="0" i="1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altLang="zh-CN" sz="1600" b="0" i="0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eV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CN" sz="1600" i="1" dirty="0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600" b="0" i="1" dirty="0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r>
                                        <a:rPr lang="en-US" altLang="zh-CN" sz="1600" b="0" i="1" dirty="0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altLang="zh-CN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AD000F21-C043-A309-F8BB-3F487449BC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6344" y="1505607"/>
                <a:ext cx="3165656" cy="7055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图片 17">
            <a:extLst>
              <a:ext uri="{FF2B5EF4-FFF2-40B4-BE49-F238E27FC236}">
                <a16:creationId xmlns:a16="http://schemas.microsoft.com/office/drawing/2014/main" id="{AC40AAA2-BD77-6DAE-27F2-98FA154E86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4829" y="3380918"/>
            <a:ext cx="1888452" cy="2603605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E00AE06A-CFA7-C0DF-52A1-0E61FC4B3D65}"/>
              </a:ext>
            </a:extLst>
          </p:cNvPr>
          <p:cNvSpPr txBox="1"/>
          <p:nvPr/>
        </p:nvSpPr>
        <p:spPr>
          <a:xfrm>
            <a:off x="3400785" y="5533834"/>
            <a:ext cx="27550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 err="1"/>
              <a:t>PandaX</a:t>
            </a:r>
            <a:r>
              <a:rPr lang="en-US" altLang="zh-CN" sz="1600" dirty="0"/>
              <a:t> Collaboration, </a:t>
            </a:r>
            <a:r>
              <a:rPr lang="zh-CN" altLang="en-US" sz="1600" dirty="0"/>
              <a:t>Xuyang </a:t>
            </a:r>
            <a:r>
              <a:rPr lang="en-US" altLang="zh-CN" sz="1600" dirty="0"/>
              <a:t>Ning, et al, 2023, Nature </a:t>
            </a:r>
            <a:endParaRPr lang="zh-CN" altLang="en-US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B1B8A2FE-D6BE-2681-EC5A-5D20437DC2DB}"/>
                  </a:ext>
                </a:extLst>
              </p:cNvPr>
              <p:cNvSpPr txBox="1"/>
              <p:nvPr/>
            </p:nvSpPr>
            <p:spPr>
              <a:xfrm>
                <a:off x="9407501" y="5074123"/>
                <a:ext cx="2784499" cy="6753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rad>
                        </m:num>
                        <m:den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den>
                      </m:f>
                      <m:r>
                        <m:rPr>
                          <m:sty m:val="p"/>
                        </m:rPr>
                        <a:rPr lang="en-US" altLang="zh-CN" b="0" i="0" smtClean="0"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⁡(</m:t>
                      </m:r>
                      <m:acc>
                        <m:accPr>
                          <m:chr m:val="⃗"/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acc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⋅</m:t>
                      </m:r>
                      <m:acc>
                        <m:accPr>
                          <m:chr m:val="⃗"/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B1B8A2FE-D6BE-2681-EC5A-5D20437DC2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7501" y="5074123"/>
                <a:ext cx="2784499" cy="67531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图片 18">
            <a:extLst>
              <a:ext uri="{FF2B5EF4-FFF2-40B4-BE49-F238E27FC236}">
                <a16:creationId xmlns:a16="http://schemas.microsoft.com/office/drawing/2014/main" id="{A1EDE675-DF08-02F7-D435-E7FA44A61A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27937" y="5843544"/>
            <a:ext cx="1666223" cy="26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7507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E8AE3-595A-4A74-1F48-7C888258F5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EC30A8FC-EC17-B3C3-9E6E-52CA16BC5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86" y="616807"/>
            <a:ext cx="5958253" cy="681037"/>
          </a:xfrm>
        </p:spPr>
        <p:txBody>
          <a:bodyPr>
            <a:normAutofit/>
          </a:bodyPr>
          <a:lstStyle/>
          <a:p>
            <a:r>
              <a:rPr lang="en-US" altLang="zh-CN" dirty="0"/>
              <a:t>Low frequency magnetic field signal</a:t>
            </a:r>
            <a:endParaRPr lang="zh-CN" altLang="en-US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CB97F804-28A8-3E4C-1606-9DACC7077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b="1" dirty="0"/>
              <a:t>Cavity Search</a:t>
            </a:r>
            <a:endParaRPr lang="zh-CN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内容占位符 4">
                <a:extLst>
                  <a:ext uri="{FF2B5EF4-FFF2-40B4-BE49-F238E27FC236}">
                    <a16:creationId xmlns:a16="http://schemas.microsoft.com/office/drawing/2014/main" id="{5AC2FD46-9E2E-9A7E-27A4-409B7F550B7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9559" y="1275396"/>
                <a:ext cx="6573451" cy="67991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Tx/>
                  <a:buNone/>
                  <a:defRPr sz="1800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2000" dirty="0">
                    <a:latin typeface="+mn-lt"/>
                  </a:rPr>
                  <a:t>For DM with </a:t>
                </a:r>
                <a:r>
                  <a:rPr lang="en-US" altLang="zh-CN" sz="2000" b="1" dirty="0">
                    <a:solidFill>
                      <a:srgbClr val="0000FF"/>
                    </a:solidFill>
                    <a:latin typeface="+mn-lt"/>
                  </a:rPr>
                  <a:t>Compton wavelength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𝝀</m:t>
                        </m:r>
                      </m:e>
                      <m:sub>
                        <m:r>
                          <a:rPr lang="en-US" altLang="zh-CN" sz="2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sub>
                    </m:sSub>
                    <m:r>
                      <a:rPr lang="en-US" altLang="zh-CN" sz="2000" b="1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b>
                          <m:sSubPr>
                            <m:ctrlPr>
                              <a:rPr lang="en-US" altLang="zh-CN" sz="20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0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𝝓</m:t>
                            </m:r>
                          </m:sub>
                        </m:sSub>
                      </m:den>
                    </m:f>
                    <m:r>
                      <a:rPr lang="en-US" altLang="zh-CN" sz="2000" b="1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≫</m:t>
                    </m:r>
                    <m:sSub>
                      <m:sSubPr>
                        <m:ctrlPr>
                          <a:rPr lang="en-US" altLang="zh-CN" sz="2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𝑳</m:t>
                        </m:r>
                      </m:e>
                      <m:sub>
                        <m:r>
                          <a:rPr lang="en-US" altLang="zh-CN" sz="2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endParaRPr lang="zh-CN" altLang="en-US" sz="2000" dirty="0">
                  <a:latin typeface="+mn-lt"/>
                </a:endParaRPr>
              </a:p>
            </p:txBody>
          </p:sp>
        </mc:Choice>
        <mc:Fallback xmlns="">
          <p:sp>
            <p:nvSpPr>
              <p:cNvPr id="6" name="内容占位符 4">
                <a:extLst>
                  <a:ext uri="{FF2B5EF4-FFF2-40B4-BE49-F238E27FC236}">
                    <a16:creationId xmlns:a16="http://schemas.microsoft.com/office/drawing/2014/main" id="{5AC2FD46-9E2E-9A7E-27A4-409B7F550B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559" y="1275396"/>
                <a:ext cx="6573451" cy="679919"/>
              </a:xfrm>
              <a:prstGeom prst="rect">
                <a:avLst/>
              </a:prstGeom>
              <a:blipFill>
                <a:blip r:embed="rId2"/>
                <a:stretch>
                  <a:fillRect l="-9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文本框 36">
            <a:extLst>
              <a:ext uri="{FF2B5EF4-FFF2-40B4-BE49-F238E27FC236}">
                <a16:creationId xmlns:a16="http://schemas.microsoft.com/office/drawing/2014/main" id="{A5A3EA09-C71C-C988-CBAD-3D77A2A7DE71}"/>
              </a:ext>
            </a:extLst>
          </p:cNvPr>
          <p:cNvSpPr txBox="1"/>
          <p:nvPr/>
        </p:nvSpPr>
        <p:spPr>
          <a:xfrm>
            <a:off x="7723864" y="639432"/>
            <a:ext cx="36299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+mn-lt"/>
              </a:rPr>
              <a:t>DMRadio-50L Experiment</a:t>
            </a:r>
            <a:endParaRPr lang="zh-CN" altLang="en-US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双波形 18">
                <a:extLst>
                  <a:ext uri="{FF2B5EF4-FFF2-40B4-BE49-F238E27FC236}">
                    <a16:creationId xmlns:a16="http://schemas.microsoft.com/office/drawing/2014/main" id="{812BC1CF-6183-4AAE-970C-B1A78735996A}"/>
                  </a:ext>
                </a:extLst>
              </p:cNvPr>
              <p:cNvSpPr/>
              <p:nvPr/>
            </p:nvSpPr>
            <p:spPr>
              <a:xfrm>
                <a:off x="-352830" y="1971400"/>
                <a:ext cx="4972689" cy="915958"/>
              </a:xfrm>
              <a:prstGeom prst="doubleWave">
                <a:avLst>
                  <a:gd name="adj1" fmla="val 0"/>
                  <a:gd name="adj2" fmla="val -93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2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∇</m:t>
                      </m:r>
                      <m:r>
                        <a:rPr lang="en-US" altLang="zh-CN" sz="28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en-US" altLang="zh-CN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altLang="zh-CN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28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ℬ</m:t>
                              </m:r>
                            </m:e>
                          </m:acc>
                        </m:e>
                        <m:sub>
                          <m:r>
                            <a:rPr lang="en-US" altLang="zh-CN" sz="2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US" altLang="zh-CN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CN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</m:e>
                        <m:sub>
                          <m:r>
                            <a:rPr lang="en-US" altLang="zh-CN" sz="2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acc>
                        <m:accPr>
                          <m:chr m:val="⃗"/>
                          <m:ctrlPr>
                            <a:rPr lang="en-US" altLang="zh-CN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acc>
                      <m:r>
                        <a:rPr lang="en-US" altLang="zh-CN" sz="28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zh-CN" alt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双波形 18">
                <a:extLst>
                  <a:ext uri="{FF2B5EF4-FFF2-40B4-BE49-F238E27FC236}">
                    <a16:creationId xmlns:a16="http://schemas.microsoft.com/office/drawing/2014/main" id="{812BC1CF-6183-4AAE-970C-B1A7873599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52830" y="1971400"/>
                <a:ext cx="4972689" cy="915958"/>
              </a:xfrm>
              <a:prstGeom prst="doubleWave">
                <a:avLst>
                  <a:gd name="adj1" fmla="val 0"/>
                  <a:gd name="adj2" fmla="val -93"/>
                </a:avLst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禁止符 9">
            <a:extLst>
              <a:ext uri="{FF2B5EF4-FFF2-40B4-BE49-F238E27FC236}">
                <a16:creationId xmlns:a16="http://schemas.microsoft.com/office/drawing/2014/main" id="{B01BADEF-B51F-C4E4-68A5-095AF8CD44C9}"/>
              </a:ext>
            </a:extLst>
          </p:cNvPr>
          <p:cNvSpPr/>
          <p:nvPr/>
        </p:nvSpPr>
        <p:spPr>
          <a:xfrm>
            <a:off x="2231274" y="2077250"/>
            <a:ext cx="796236" cy="739070"/>
          </a:xfrm>
          <a:prstGeom prst="noSmoking">
            <a:avLst>
              <a:gd name="adj" fmla="val 10020"/>
            </a:avLst>
          </a:prstGeom>
          <a:solidFill>
            <a:srgbClr val="0000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A8BA3F72-9E1E-556E-157D-6F85FBFC86EF}"/>
                  </a:ext>
                </a:extLst>
              </p:cNvPr>
              <p:cNvSpPr txBox="1"/>
              <p:nvPr/>
            </p:nvSpPr>
            <p:spPr>
              <a:xfrm>
                <a:off x="595335" y="4862666"/>
                <a:ext cx="5505667" cy="5120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∝</m:t>
                      </m:r>
                      <m:sSub>
                        <m:sSubPr>
                          <m:ctrlPr>
                            <a:rPr lang="en-US" altLang="zh-CN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𝒈</m:t>
                          </m:r>
                        </m:e>
                        <m:sub>
                          <m:r>
                            <a:rPr lang="en-US" altLang="zh-CN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altLang="zh-CN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𝜸</m:t>
                          </m:r>
                        </m:sub>
                      </m:sSub>
                      <m:r>
                        <a:rPr lang="en-US" altLang="zh-CN" sz="24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altLang="zh-CN" sz="2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𝐑𝐞</m:t>
                      </m:r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  <m:sSub>
                            <m:sSubPr>
                              <m:ctrlP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sub>
                          </m:sSub>
                          <m: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</m:sSup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altLang="zh-CN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en-US" altLang="zh-CN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altLang="zh-CN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altLang="zh-CN" sz="24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altLang="zh-CN" sz="24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𝑳</m:t>
                      </m:r>
                    </m:oMath>
                  </m:oMathPara>
                </a14:m>
                <a:endParaRPr lang="zh-CN" altLang="en-US" sz="2400" b="1" dirty="0"/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A8BA3F72-9E1E-556E-157D-6F85FBFC86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335" y="4862666"/>
                <a:ext cx="5505667" cy="5120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E3382CE8-7B00-BBEE-38E9-2A9568B37F1E}"/>
                  </a:ext>
                </a:extLst>
              </p:cNvPr>
              <p:cNvSpPr/>
              <p:nvPr/>
            </p:nvSpPr>
            <p:spPr>
              <a:xfrm>
                <a:off x="780140" y="3210787"/>
                <a:ext cx="4647384" cy="8972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altLang="zh-CN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  <m:r>
                        <a:rPr lang="en-US" altLang="zh-CN" sz="2400" b="1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altLang="zh-CN" sz="2400" b="1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altLang="zh-CN" sz="2400" b="1" i="0" dirty="0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US" altLang="zh-CN" sz="2400" i="1" dirty="0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altLang="zh-CN" sz="2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d</m:t>
                              </m:r>
                            </m:e>
                            <m:sup>
                              <m:r>
                                <a:rPr lang="en-US" altLang="zh-CN" sz="2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CN" sz="2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altLang="zh-CN" sz="2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f>
                            <m:fPr>
                              <m:ctrlPr>
                                <a:rPr lang="en-US" altLang="zh-CN" sz="24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zh-CN" sz="2400" i="1" smtClean="0">
                                      <a:solidFill>
                                        <a:srgbClr val="2E75B6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400" smtClean="0">
                                      <a:solidFill>
                                        <a:srgbClr val="2E75B6"/>
                                      </a:solidFill>
                                      <a:latin typeface="Cambria Math" panose="02040503050406030204" pitchFamily="18" charset="0"/>
                                    </a:rPr>
                                    <m:t>𝒥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CN" sz="2400" b="0" i="0">
                                      <a:solidFill>
                                        <a:srgbClr val="2E75B6"/>
                                      </a:solidFill>
                                      <a:latin typeface="Cambria Math" panose="02040503050406030204" pitchFamily="18" charset="0"/>
                                    </a:rPr>
                                    <m:t>eff</m:t>
                                  </m:r>
                                </m:sub>
                              </m:sSub>
                              <m:r>
                                <a:rPr lang="en-US" altLang="zh-CN" sz="2400" b="0" i="0" smtClean="0">
                                  <a:solidFill>
                                    <a:srgbClr val="2E75B6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CN" sz="2400" b="1" i="1" smtClean="0">
                                  <a:solidFill>
                                    <a:srgbClr val="2E75B6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  <m:r>
                                <a:rPr lang="en-US" altLang="zh-CN" sz="2400" b="1" i="1" smtClean="0">
                                  <a:solidFill>
                                    <a:srgbClr val="2E75B6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  <m:r>
                                <a:rPr lang="en-US" altLang="zh-CN" sz="2400" b="0" i="0" smtClean="0">
                                  <a:solidFill>
                                    <a:srgbClr val="2E75B6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  <m:r>
                                <a:rPr lang="en-US" altLang="zh-CN" sz="24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×|</m:t>
                              </m:r>
                              <m:r>
                                <a:rPr lang="en-US" altLang="zh-CN" sz="2400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altLang="zh-CN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 b="1" i="1" smtClean="0"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p>
                                  <m:r>
                                    <a:rPr lang="en-US" altLang="zh-CN" sz="2400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num>
                            <m:den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sSup>
                                <m:sSupPr>
                                  <m:ctrlPr>
                                    <a:rPr lang="en-US" altLang="zh-CN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CN" sz="24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CN" sz="2400" b="1" i="1" smtClean="0">
                                          <a:latin typeface="Cambria Math" panose="02040503050406030204" pitchFamily="18" charset="0"/>
                                        </a:rPr>
                                        <m:t>𝒓</m:t>
                                      </m:r>
                                      <m:r>
                                        <a:rPr lang="en-US" altLang="zh-CN" sz="2400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en-US" altLang="zh-CN" sz="240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CN" sz="2400" b="1" i="1" smtClean="0">
                                              <a:latin typeface="Cambria Math" panose="02040503050406030204" pitchFamily="18" charset="0"/>
                                            </a:rPr>
                                            <m:t>𝒓</m:t>
                                          </m:r>
                                        </m:e>
                                        <m:sup>
                                          <m:r>
                                            <a:rPr lang="en-US" altLang="zh-CN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</m:e>
                                  </m:d>
                                </m:e>
                                <m:sup>
                                  <m:r>
                                    <a:rPr lang="en-US" altLang="zh-CN" sz="2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</m:oMath>
                  </m:oMathPara>
                </a14:m>
                <a:endParaRPr lang="zh-CN" altLang="en-US" sz="2800" dirty="0">
                  <a:latin typeface="Kigelia" panose="020B0502040204020203" pitchFamily="34" charset="0"/>
                  <a:cs typeface="Kigelia" panose="020B0502040204020203" pitchFamily="34" charset="0"/>
                </a:endParaRPr>
              </a:p>
            </p:txBody>
          </p:sp>
        </mc:Choice>
        <mc:Fallback xmlns="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E3382CE8-7B00-BBEE-38E9-2A9568B37F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140" y="3210787"/>
                <a:ext cx="4647384" cy="8972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72DBFF08-B28E-23BF-9203-EB62E7880C0F}"/>
                  </a:ext>
                </a:extLst>
              </p:cNvPr>
              <p:cNvSpPr txBox="1"/>
              <p:nvPr/>
            </p:nvSpPr>
            <p:spPr>
              <a:xfrm>
                <a:off x="530480" y="4230019"/>
                <a:ext cx="4374112" cy="5267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 dirty="0" smtClean="0">
                          <a:latin typeface="Cambria Math" panose="02040503050406030204" pitchFamily="18" charset="0"/>
                        </a:rPr>
                        <m:t>≈</m:t>
                      </m:r>
                      <m:d>
                        <m:dPr>
                          <m:begChr m:val="|"/>
                          <m:endChr m:val="|"/>
                          <m:ctrlPr>
                            <a:rPr lang="en-US" altLang="zh-CN" sz="2400" b="1" i="1" dirty="0" smtClean="0">
                              <a:solidFill>
                                <a:srgbClr val="2E75B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sz="2400" b="1" i="1">
                                  <a:solidFill>
                                    <a:srgbClr val="2E75B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smtClean="0">
                                  <a:solidFill>
                                    <a:srgbClr val="2E75B6"/>
                                  </a:solidFill>
                                  <a:latin typeface="Cambria Math" panose="02040503050406030204" pitchFamily="18" charset="0"/>
                                </a:rPr>
                                <m:t>𝒥</m:t>
                              </m:r>
                            </m:e>
                            <m:sub>
                              <m:r>
                                <a:rPr lang="en-US" altLang="zh-CN" sz="2400" b="1" i="1">
                                  <a:solidFill>
                                    <a:srgbClr val="2E75B6"/>
                                  </a:solidFill>
                                  <a:latin typeface="Cambria Math" panose="02040503050406030204" pitchFamily="18" charset="0"/>
                                </a:rPr>
                                <m:t>𝒆𝒇𝒇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CN" sz="2400" b="1" i="1">
                                  <a:solidFill>
                                    <a:srgbClr val="2E75B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altLang="zh-CN" sz="2400" b="1" i="1">
                                      <a:solidFill>
                                        <a:srgbClr val="2E75B6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 b="1" i="1">
                                      <a:solidFill>
                                        <a:srgbClr val="2E75B6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p>
                                  <m:r>
                                    <a:rPr lang="en-US" altLang="zh-CN" sz="2400" b="1" i="1">
                                      <a:solidFill>
                                        <a:srgbClr val="2E75B6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d>
                        </m:e>
                      </m:d>
                      <m:r>
                        <a:rPr lang="en-US" altLang="zh-CN" sz="2400" b="1" i="1" smtClean="0">
                          <a:solidFill>
                            <a:srgbClr val="2E75B6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altLang="zh-CN" sz="2400" b="1" i="1" smtClean="0">
                          <a:solidFill>
                            <a:srgbClr val="2E75B6"/>
                          </a:solidFill>
                          <a:latin typeface="Cambria Math" panose="02040503050406030204" pitchFamily="18" charset="0"/>
                        </a:rPr>
                        <m:t>𝑳</m:t>
                      </m:r>
                    </m:oMath>
                  </m:oMathPara>
                </a14:m>
                <a:endParaRPr lang="zh-CN" altLang="en-US" sz="2400" b="1" dirty="0"/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72DBFF08-B28E-23BF-9203-EB62E7880C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480" y="4230019"/>
                <a:ext cx="4374112" cy="52674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组合 26">
            <a:extLst>
              <a:ext uri="{FF2B5EF4-FFF2-40B4-BE49-F238E27FC236}">
                <a16:creationId xmlns:a16="http://schemas.microsoft.com/office/drawing/2014/main" id="{2731797D-CA3D-0DB4-2CA5-6ED284980E74}"/>
              </a:ext>
            </a:extLst>
          </p:cNvPr>
          <p:cNvGrpSpPr/>
          <p:nvPr/>
        </p:nvGrpSpPr>
        <p:grpSpPr>
          <a:xfrm>
            <a:off x="2231274" y="5845050"/>
            <a:ext cx="3089988" cy="581891"/>
            <a:chOff x="4083720" y="5870720"/>
            <a:chExt cx="3435673" cy="58189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44E1CAB4-7BA4-04B4-7375-9AAA66113AC0}"/>
                    </a:ext>
                  </a:extLst>
                </p:cNvPr>
                <p:cNvSpPr txBox="1"/>
                <p:nvPr/>
              </p:nvSpPr>
              <p:spPr>
                <a:xfrm>
                  <a:off x="4256106" y="5919796"/>
                  <a:ext cx="3263287" cy="400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2000" b="1" dirty="0"/>
                    <a:t>@ frequency </a:t>
                  </a:r>
                  <a14:m>
                    <m:oMath xmlns:m="http://schemas.openxmlformats.org/officeDocument/2006/math">
                      <m:r>
                        <a:rPr lang="en-US" altLang="zh-CN" sz="2000" b="1" i="1" smtClean="0">
                          <a:latin typeface="Cambria Math" panose="02040503050406030204" pitchFamily="18" charset="0"/>
                        </a:rPr>
                        <m:t>𝝎</m:t>
                      </m:r>
                      <m:r>
                        <a:rPr lang="en-US" altLang="zh-CN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en-US" altLang="zh-CN" sz="2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</m:sSub>
                    </m:oMath>
                  </a14:m>
                  <a:endParaRPr lang="zh-CN" altLang="en-US" sz="2000" dirty="0"/>
                </a:p>
              </p:txBody>
            </p:sp>
          </mc:Choice>
          <mc:Fallback xmlns=""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44E1CAB4-7BA4-04B4-7375-9AAA66113AC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56106" y="5919796"/>
                  <a:ext cx="3263287" cy="400110"/>
                </a:xfrm>
                <a:prstGeom prst="rect">
                  <a:avLst/>
                </a:prstGeom>
                <a:blipFill>
                  <a:blip r:embed="rId7"/>
                  <a:stretch>
                    <a:fillRect l="-2075" t="-7576" b="-27273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矩形: 圆角 22">
              <a:extLst>
                <a:ext uri="{FF2B5EF4-FFF2-40B4-BE49-F238E27FC236}">
                  <a16:creationId xmlns:a16="http://schemas.microsoft.com/office/drawing/2014/main" id="{153C638C-7842-FDAC-29CF-748FF8DF85E0}"/>
                </a:ext>
              </a:extLst>
            </p:cNvPr>
            <p:cNvSpPr/>
            <p:nvPr/>
          </p:nvSpPr>
          <p:spPr>
            <a:xfrm>
              <a:off x="4083720" y="5870720"/>
              <a:ext cx="3263287" cy="581891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28" name="直接箭头连接符 27">
            <a:extLst>
              <a:ext uri="{FF2B5EF4-FFF2-40B4-BE49-F238E27FC236}">
                <a16:creationId xmlns:a16="http://schemas.microsoft.com/office/drawing/2014/main" id="{96A4160B-DC83-DF0F-0203-3F6C50DE9C12}"/>
              </a:ext>
            </a:extLst>
          </p:cNvPr>
          <p:cNvCxnSpPr>
            <a:cxnSpLocks/>
          </p:cNvCxnSpPr>
          <p:nvPr/>
        </p:nvCxnSpPr>
        <p:spPr>
          <a:xfrm>
            <a:off x="3425505" y="5297698"/>
            <a:ext cx="0" cy="620399"/>
          </a:xfrm>
          <a:prstGeom prst="straightConnector1">
            <a:avLst/>
          </a:prstGeom>
          <a:ln w="28575">
            <a:solidFill>
              <a:srgbClr val="C0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本框 33">
            <a:extLst>
              <a:ext uri="{FF2B5EF4-FFF2-40B4-BE49-F238E27FC236}">
                <a16:creationId xmlns:a16="http://schemas.microsoft.com/office/drawing/2014/main" id="{577EB179-A3B6-3FB0-FA97-831095F5302A}"/>
              </a:ext>
            </a:extLst>
          </p:cNvPr>
          <p:cNvSpPr txBox="1"/>
          <p:nvPr/>
        </p:nvSpPr>
        <p:spPr>
          <a:xfrm>
            <a:off x="7885014" y="6436098"/>
            <a:ext cx="50089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N. M. </a:t>
            </a:r>
            <a:r>
              <a:rPr lang="en-US" altLang="zh-CN" dirty="0" err="1"/>
              <a:t>Rapidis</a:t>
            </a:r>
            <a:r>
              <a:rPr lang="en-US" altLang="zh-CN" b="0" i="0" dirty="0">
                <a:effectLst/>
                <a:latin typeface="Lucida Grande"/>
              </a:rPr>
              <a:t>, et al, </a:t>
            </a:r>
            <a:r>
              <a:rPr lang="en-US" altLang="zh-CN" dirty="0"/>
              <a:t>arXiv:2210.07215</a:t>
            </a:r>
            <a:endParaRPr lang="zh-CN" altLang="en-US" dirty="0"/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363A48D9-F316-E0B8-4A40-147D8806140E}"/>
              </a:ext>
            </a:extLst>
          </p:cNvPr>
          <p:cNvSpPr txBox="1"/>
          <p:nvPr/>
        </p:nvSpPr>
        <p:spPr>
          <a:xfrm>
            <a:off x="85066" y="6426941"/>
            <a:ext cx="41171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0" i="0" dirty="0">
                <a:effectLst/>
                <a:latin typeface="Lucida Grande"/>
              </a:rPr>
              <a:t>P. </a:t>
            </a:r>
            <a:r>
              <a:rPr lang="en-US" altLang="zh-CN" b="0" i="0" dirty="0" err="1">
                <a:effectLst/>
                <a:latin typeface="Lucida Grande"/>
              </a:rPr>
              <a:t>Sikivie</a:t>
            </a:r>
            <a:r>
              <a:rPr lang="en-US" altLang="zh-CN" b="0" i="0" dirty="0">
                <a:effectLst/>
                <a:latin typeface="Lucida Grande"/>
              </a:rPr>
              <a:t> et al, </a:t>
            </a:r>
            <a:r>
              <a:rPr lang="en-US" altLang="zh-CN" dirty="0"/>
              <a:t>arXiv:1310.8545 PRL</a:t>
            </a:r>
            <a:endParaRPr lang="zh-CN" altLang="en-US" dirty="0"/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9A983D8C-212B-97CE-F4B9-821DF4E9DB91}"/>
              </a:ext>
            </a:extLst>
          </p:cNvPr>
          <p:cNvGrpSpPr/>
          <p:nvPr/>
        </p:nvGrpSpPr>
        <p:grpSpPr>
          <a:xfrm>
            <a:off x="7319510" y="1068977"/>
            <a:ext cx="4134143" cy="2726383"/>
            <a:chOff x="7617504" y="994767"/>
            <a:chExt cx="4134143" cy="2726383"/>
          </a:xfrm>
        </p:grpSpPr>
        <p:pic>
          <p:nvPicPr>
            <p:cNvPr id="45" name="图片 44">
              <a:extLst>
                <a:ext uri="{FF2B5EF4-FFF2-40B4-BE49-F238E27FC236}">
                  <a16:creationId xmlns:a16="http://schemas.microsoft.com/office/drawing/2014/main" id="{0EDB3B4F-C78E-999A-D8A6-E222B7B42BC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078991" y="994767"/>
              <a:ext cx="3067911" cy="2726383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文本框 15">
                  <a:extLst>
                    <a:ext uri="{FF2B5EF4-FFF2-40B4-BE49-F238E27FC236}">
                      <a16:creationId xmlns:a16="http://schemas.microsoft.com/office/drawing/2014/main" id="{4289D8B1-56FF-C25F-AE60-3FA24FF82BBA}"/>
                    </a:ext>
                  </a:extLst>
                </p:cNvPr>
                <p:cNvSpPr txBox="1"/>
                <p:nvPr/>
              </p:nvSpPr>
              <p:spPr>
                <a:xfrm>
                  <a:off x="10542156" y="3272735"/>
                  <a:ext cx="1209491" cy="400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0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20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b>
                            <m:r>
                              <a:rPr lang="en-US" altLang="zh-CN" sz="20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altLang="zh-CN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~</m:t>
                        </m:r>
                        <m:r>
                          <a:rPr lang="en-US" altLang="zh-CN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altLang="zh-CN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sz="20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𝐓</m:t>
                        </m:r>
                      </m:oMath>
                    </m:oMathPara>
                  </a14:m>
                  <a:endParaRPr lang="zh-CN" altLang="en-US" sz="2000" b="1" dirty="0"/>
                </a:p>
              </p:txBody>
            </p:sp>
          </mc:Choice>
          <mc:Fallback xmlns="">
            <p:sp>
              <p:nvSpPr>
                <p:cNvPr id="16" name="文本框 15">
                  <a:extLst>
                    <a:ext uri="{FF2B5EF4-FFF2-40B4-BE49-F238E27FC236}">
                      <a16:creationId xmlns:a16="http://schemas.microsoft.com/office/drawing/2014/main" id="{4289D8B1-56FF-C25F-AE60-3FA24FF82BB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42156" y="3272735"/>
                  <a:ext cx="1209491" cy="400110"/>
                </a:xfrm>
                <a:prstGeom prst="rect">
                  <a:avLst/>
                </a:prstGeom>
                <a:blipFill>
                  <a:blip r:embed="rId9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文本框 21">
                  <a:extLst>
                    <a:ext uri="{FF2B5EF4-FFF2-40B4-BE49-F238E27FC236}">
                      <a16:creationId xmlns:a16="http://schemas.microsoft.com/office/drawing/2014/main" id="{7D3CA4DF-4641-C79B-ECF4-1C90B1071D90}"/>
                    </a:ext>
                  </a:extLst>
                </p:cNvPr>
                <p:cNvSpPr txBox="1"/>
                <p:nvPr/>
              </p:nvSpPr>
              <p:spPr>
                <a:xfrm>
                  <a:off x="7617504" y="2382817"/>
                  <a:ext cx="1131009" cy="400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  <m:t>𝑳</m:t>
                        </m:r>
                        <m: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  <m:t>~ </m:t>
                        </m:r>
                        <m: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sz="2000" b="1" i="0" smtClean="0">
                            <a:latin typeface="Cambria Math" panose="02040503050406030204" pitchFamily="18" charset="0"/>
                          </a:rPr>
                          <m:t>𝐦</m:t>
                        </m:r>
                      </m:oMath>
                    </m:oMathPara>
                  </a14:m>
                  <a:endParaRPr lang="zh-CN" altLang="en-US" sz="2000" b="1" dirty="0"/>
                </a:p>
              </p:txBody>
            </p:sp>
          </mc:Choice>
          <mc:Fallback xmlns="">
            <p:sp>
              <p:nvSpPr>
                <p:cNvPr id="22" name="文本框 21">
                  <a:extLst>
                    <a:ext uri="{FF2B5EF4-FFF2-40B4-BE49-F238E27FC236}">
                      <a16:creationId xmlns:a16="http://schemas.microsoft.com/office/drawing/2014/main" id="{7D3CA4DF-4641-C79B-ECF4-1C90B1071D9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17504" y="2382817"/>
                  <a:ext cx="1131009" cy="400110"/>
                </a:xfrm>
                <a:prstGeom prst="rect">
                  <a:avLst/>
                </a:prstGeom>
                <a:blipFill>
                  <a:blip r:embed="rId10"/>
                  <a:stretch>
                    <a:fillRect r="-864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46" name="Picture 4">
            <a:extLst>
              <a:ext uri="{FF2B5EF4-FFF2-40B4-BE49-F238E27FC236}">
                <a16:creationId xmlns:a16="http://schemas.microsoft.com/office/drawing/2014/main" id="{01E93598-E7FC-9539-CAB5-192A69A393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505" y="2302525"/>
            <a:ext cx="2956018" cy="38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6" name="组合 55">
            <a:extLst>
              <a:ext uri="{FF2B5EF4-FFF2-40B4-BE49-F238E27FC236}">
                <a16:creationId xmlns:a16="http://schemas.microsoft.com/office/drawing/2014/main" id="{A7B00273-0479-EF08-1C18-66246D54A053}"/>
              </a:ext>
            </a:extLst>
          </p:cNvPr>
          <p:cNvGrpSpPr/>
          <p:nvPr/>
        </p:nvGrpSpPr>
        <p:grpSpPr>
          <a:xfrm>
            <a:off x="7033553" y="3824795"/>
            <a:ext cx="3968862" cy="1797396"/>
            <a:chOff x="7287410" y="3716026"/>
            <a:chExt cx="4562798" cy="1735653"/>
          </a:xfrm>
        </p:grpSpPr>
        <p:pic>
          <p:nvPicPr>
            <p:cNvPr id="51" name="图片 50">
              <a:extLst>
                <a:ext uri="{FF2B5EF4-FFF2-40B4-BE49-F238E27FC236}">
                  <a16:creationId xmlns:a16="http://schemas.microsoft.com/office/drawing/2014/main" id="{CA4BB272-FF29-B156-108E-7FB37480B9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287410" y="3716026"/>
              <a:ext cx="4562798" cy="1735653"/>
            </a:xfrm>
            <a:prstGeom prst="rect">
              <a:avLst/>
            </a:prstGeom>
          </p:spPr>
        </p:pic>
        <p:sp>
          <p:nvSpPr>
            <p:cNvPr id="55" name="文本框 54">
              <a:extLst>
                <a:ext uri="{FF2B5EF4-FFF2-40B4-BE49-F238E27FC236}">
                  <a16:creationId xmlns:a16="http://schemas.microsoft.com/office/drawing/2014/main" id="{2905147D-5B42-B961-7460-96717D2341E0}"/>
                </a:ext>
              </a:extLst>
            </p:cNvPr>
            <p:cNvSpPr txBox="1"/>
            <p:nvPr/>
          </p:nvSpPr>
          <p:spPr>
            <a:xfrm>
              <a:off x="7287410" y="3829909"/>
              <a:ext cx="478651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endParaRPr lang="zh-CN" altLang="en-US" sz="2000" dirty="0"/>
            </a:p>
          </p:txBody>
        </p:sp>
      </p:grpSp>
      <p:cxnSp>
        <p:nvCxnSpPr>
          <p:cNvPr id="58" name="直接箭头连接符 57">
            <a:extLst>
              <a:ext uri="{FF2B5EF4-FFF2-40B4-BE49-F238E27FC236}">
                <a16:creationId xmlns:a16="http://schemas.microsoft.com/office/drawing/2014/main" id="{E8A244F7-04A9-4E53-95BE-0B9EEFA81E90}"/>
              </a:ext>
            </a:extLst>
          </p:cNvPr>
          <p:cNvCxnSpPr>
            <a:cxnSpLocks/>
          </p:cNvCxnSpPr>
          <p:nvPr/>
        </p:nvCxnSpPr>
        <p:spPr>
          <a:xfrm>
            <a:off x="6655633" y="697943"/>
            <a:ext cx="58078" cy="6120000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>
            <a:extLst>
              <a:ext uri="{FF2B5EF4-FFF2-40B4-BE49-F238E27FC236}">
                <a16:creationId xmlns:a16="http://schemas.microsoft.com/office/drawing/2014/main" id="{8A72729F-8372-50DE-1B6B-E49CC7190F3B}"/>
              </a:ext>
            </a:extLst>
          </p:cNvPr>
          <p:cNvSpPr txBox="1"/>
          <p:nvPr/>
        </p:nvSpPr>
        <p:spPr>
          <a:xfrm>
            <a:off x="10656667" y="3959280"/>
            <a:ext cx="15939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US" altLang="zh-CN" i="0" dirty="0">
                <a:solidFill>
                  <a:srgbClr val="BA0202"/>
                </a:solidFill>
                <a:effectLst/>
                <a:latin typeface="Source Sans Pro" panose="020B0503030403020204" pitchFamily="34" charset="0"/>
              </a:rPr>
              <a:t>SQUID Magnetometer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5482B20-6BA3-C03E-B5B1-E5D57C9B40F1}"/>
              </a:ext>
            </a:extLst>
          </p:cNvPr>
          <p:cNvSpPr txBox="1"/>
          <p:nvPr/>
        </p:nvSpPr>
        <p:spPr>
          <a:xfrm>
            <a:off x="7941820" y="6118054"/>
            <a:ext cx="44909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YK, B. R. Safdi, JT, arXiv:</a:t>
            </a:r>
            <a:r>
              <a:rPr lang="zh-CN" altLang="en-US" dirty="0"/>
              <a:t>1602.01086</a:t>
            </a:r>
          </a:p>
        </p:txBody>
      </p:sp>
    </p:spTree>
    <p:extLst>
      <p:ext uri="{BB962C8B-B14F-4D97-AF65-F5344CB8AC3E}">
        <p14:creationId xmlns:p14="http://schemas.microsoft.com/office/powerpoint/2010/main" val="5598601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60" descr="3D-mma_transp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98368" y="240132"/>
            <a:ext cx="6261367" cy="637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6470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67000"/>
              </a:schemeClr>
            </a:gs>
            <a:gs pos="48000">
              <a:schemeClr val="accent3">
                <a:lumMod val="97000"/>
                <a:lumOff val="3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2700000" scaled="0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E6BA0C-A310-6C19-5A03-8942C7089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roup 56">
            <a:extLst>
              <a:ext uri="{FF2B5EF4-FFF2-40B4-BE49-F238E27FC236}">
                <a16:creationId xmlns:a16="http://schemas.microsoft.com/office/drawing/2014/main" id="{24CB2516-7A27-3348-011B-CE90FB4CFC12}"/>
              </a:ext>
            </a:extLst>
          </p:cNvPr>
          <p:cNvGrpSpPr>
            <a:grpSpLocks noChangeAspect="1"/>
          </p:cNvGrpSpPr>
          <p:nvPr/>
        </p:nvGrpSpPr>
        <p:grpSpPr>
          <a:xfrm>
            <a:off x="3703932" y="196240"/>
            <a:ext cx="6496812" cy="6465519"/>
            <a:chOff x="6303" y="291"/>
            <a:chExt cx="10431" cy="10381"/>
          </a:xfrm>
        </p:grpSpPr>
        <p:sp>
          <p:nvSpPr>
            <p:cNvPr id="5" name="流程图: 接点 25">
              <a:extLst>
                <a:ext uri="{FF2B5EF4-FFF2-40B4-BE49-F238E27FC236}">
                  <a16:creationId xmlns:a16="http://schemas.microsoft.com/office/drawing/2014/main" id="{FDB33EFA-52DB-3C86-DDCF-1CEEA323E8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68" y="1247"/>
              <a:ext cx="8504" cy="8468"/>
            </a:xfrm>
            <a:prstGeom prst="flowChartConnector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25" dirty="0"/>
            </a:p>
          </p:txBody>
        </p:sp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42AEF5D2-F9B0-075C-CCB6-D932EE626B8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303" y="291"/>
              <a:ext cx="10431" cy="10381"/>
              <a:chOff x="2914197" y="1497030"/>
              <a:chExt cx="3565734" cy="3565001"/>
            </a:xfrm>
          </p:grpSpPr>
          <p:sp>
            <p:nvSpPr>
              <p:cNvPr id="6" name="流程图: 接点 3">
                <a:extLst>
                  <a:ext uri="{FF2B5EF4-FFF2-40B4-BE49-F238E27FC236}">
                    <a16:creationId xmlns:a16="http://schemas.microsoft.com/office/drawing/2014/main" id="{96343E0C-D9E0-208D-8639-63684C79152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836473" y="2392154"/>
                <a:ext cx="1703429" cy="1704245"/>
              </a:xfrm>
              <a:prstGeom prst="flowChartConnector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25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" name="内容占位符 4">
                    <a:extLst>
                      <a:ext uri="{FF2B5EF4-FFF2-40B4-BE49-F238E27FC236}">
                        <a16:creationId xmlns:a16="http://schemas.microsoft.com/office/drawing/2014/main" id="{140F4D2D-8C24-9CE0-7AAF-D5F5AEEB5FF9}"/>
                      </a:ext>
                    </a:extLst>
                  </p:cNvPr>
                  <p:cNvSpPr txBox="1"/>
                  <p:nvPr/>
                </p:nvSpPr>
                <p:spPr>
                  <a:xfrm>
                    <a:off x="3972694" y="3895138"/>
                    <a:ext cx="442547" cy="340519"/>
                  </a:xfrm>
                  <a:prstGeom prst="rect">
                    <a:avLst/>
                  </a:prstGeom>
                </p:spPr>
                <p:txBody>
                  <a:bodyPr/>
                  <a:lstStyle>
                    <a:lvl1pPr marL="2286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80604020202020204" pitchFamily="34" charset="0"/>
                      <a:buChar char="•"/>
                      <a:defRPr sz="2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6858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8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1430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80604020202020204" pitchFamily="34" charset="0"/>
                      <a:buChar char="•"/>
                      <a:defRPr sz="2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6002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8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0574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8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5146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8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9718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8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4290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8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8862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8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indent="0">
                      <a:buNone/>
                    </a:pPr>
                    <a14:m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altLang="zh-CN" sz="28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acc>
                      </m:oMath>
                    </a14:m>
                    <a:r>
                      <a:rPr lang="zh-CN" altLang="en-US" sz="1800" b="1" dirty="0">
                        <a:solidFill>
                          <a:srgbClr val="00B050"/>
                        </a:solidFill>
                      </a:rPr>
                      <a:t> </a:t>
                    </a:r>
                  </a:p>
                </p:txBody>
              </p:sp>
            </mc:Choice>
            <mc:Fallback xmlns="">
              <p:sp>
                <p:nvSpPr>
                  <p:cNvPr id="7" name="内容占位符 4">
                    <a:extLst>
                      <a:ext uri="{FF2B5EF4-FFF2-40B4-BE49-F238E27FC236}">
                        <a16:creationId xmlns:a16="http://schemas.microsoft.com/office/drawing/2014/main" id="{140F4D2D-8C24-9CE0-7AAF-D5F5AEEB5FF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972694" y="3895138"/>
                    <a:ext cx="442547" cy="340519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9" name="流程图: 接点 6">
                <a:extLst>
                  <a:ext uri="{FF2B5EF4-FFF2-40B4-BE49-F238E27FC236}">
                    <a16:creationId xmlns:a16="http://schemas.microsoft.com/office/drawing/2014/main" id="{A7D792A2-BF20-97B2-C38E-D5748EC459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522385" y="2073855"/>
                <a:ext cx="2315546" cy="2316654"/>
              </a:xfrm>
              <a:prstGeom prst="flowChartConnector">
                <a:avLst/>
              </a:prstGeom>
              <a:noFill/>
              <a:ln w="28575">
                <a:solidFill>
                  <a:srgbClr val="7030A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25" dirty="0"/>
              </a:p>
            </p:txBody>
          </p:sp>
          <p:sp>
            <p:nvSpPr>
              <p:cNvPr id="14" name="圆: 空心 9">
                <a:extLst>
                  <a:ext uri="{FF2B5EF4-FFF2-40B4-BE49-F238E27FC236}">
                    <a16:creationId xmlns:a16="http://schemas.microsoft.com/office/drawing/2014/main" id="{3B4F93E2-08B9-AF42-206A-F52C33AC7B0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14197" y="1497030"/>
                <a:ext cx="3565734" cy="3565001"/>
              </a:xfrm>
              <a:prstGeom prst="donut">
                <a:avLst>
                  <a:gd name="adj" fmla="val 9012"/>
                </a:avLst>
              </a:prstGeom>
              <a:solidFill>
                <a:schemeClr val="tx1">
                  <a:lumMod val="50000"/>
                  <a:lumOff val="50000"/>
                  <a:alpha val="18000"/>
                </a:schemeClr>
              </a:solidFill>
              <a:ln w="12700"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25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内容占位符 4">
                <a:extLst>
                  <a:ext uri="{FF2B5EF4-FFF2-40B4-BE49-F238E27FC236}">
                    <a16:creationId xmlns:a16="http://schemas.microsoft.com/office/drawing/2014/main" id="{912B1AE6-434C-89A1-E980-CF85D01395E8}"/>
                  </a:ext>
                </a:extLst>
              </p:cNvPr>
              <p:cNvSpPr txBox="1"/>
              <p:nvPr/>
            </p:nvSpPr>
            <p:spPr>
              <a:xfrm>
                <a:off x="4208597" y="1528062"/>
                <a:ext cx="1327347" cy="34052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7500"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Tx/>
                  <a:buNone/>
                  <a:defRPr sz="1800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2800" b="1" dirty="0">
                    <a:solidFill>
                      <a:schemeClr val="tx1"/>
                    </a:solidFill>
                  </a:rPr>
                  <a:t>Ionosphere</a:t>
                </a:r>
                <a:r>
                  <a:rPr lang="zh-CN" altLang="en-US" sz="32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  <p:sp>
            <p:nvSpPr>
              <p:cNvPr id="21" name="内容占位符 4">
                <a:extLst>
                  <a:ext uri="{FF2B5EF4-FFF2-40B4-BE49-F238E27FC236}">
                    <a16:creationId xmlns:a16="http://schemas.microsoft.com/office/drawing/2014/main" id="{994160BE-649C-B5CA-F634-22A55BEB58FF}"/>
                  </a:ext>
                </a:extLst>
              </p:cNvPr>
              <p:cNvSpPr txBox="1"/>
              <p:nvPr/>
            </p:nvSpPr>
            <p:spPr>
              <a:xfrm>
                <a:off x="4421448" y="2964170"/>
                <a:ext cx="694593" cy="34051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Tx/>
                  <a:buNone/>
                  <a:defRPr sz="1800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2400" b="1" dirty="0">
                    <a:solidFill>
                      <a:schemeClr val="accent5"/>
                    </a:solidFill>
                  </a:rPr>
                  <a:t>Earth</a:t>
                </a:r>
                <a:r>
                  <a:rPr lang="zh-CN" altLang="en-US" sz="1200" dirty="0">
                    <a:solidFill>
                      <a:schemeClr val="accent5"/>
                    </a:solidFill>
                  </a:rPr>
                  <a:t> </a:t>
                </a:r>
              </a:p>
            </p:txBody>
          </p:sp>
          <p:cxnSp>
            <p:nvCxnSpPr>
              <p:cNvPr id="23" name="直接箭头连接符 12">
                <a:extLst>
                  <a:ext uri="{FF2B5EF4-FFF2-40B4-BE49-F238E27FC236}">
                    <a16:creationId xmlns:a16="http://schemas.microsoft.com/office/drawing/2014/main" id="{D12879D0-2420-6A2B-9ADD-38BB3B263BF9}"/>
                  </a:ext>
                </a:extLst>
              </p:cNvPr>
              <p:cNvCxnSpPr/>
              <p:nvPr/>
            </p:nvCxnSpPr>
            <p:spPr>
              <a:xfrm>
                <a:off x="4687982" y="3287390"/>
                <a:ext cx="847951" cy="0"/>
              </a:xfrm>
              <a:prstGeom prst="straightConnector1">
                <a:avLst/>
              </a:prstGeom>
              <a:ln w="19050" cap="rnd">
                <a:solidFill>
                  <a:schemeClr val="bg2">
                    <a:lumMod val="5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箭头连接符 13">
                <a:extLst>
                  <a:ext uri="{FF2B5EF4-FFF2-40B4-BE49-F238E27FC236}">
                    <a16:creationId xmlns:a16="http://schemas.microsoft.com/office/drawing/2014/main" id="{80CDF98D-EE5E-71D0-EA77-96341F9B30EB}"/>
                  </a:ext>
                </a:extLst>
              </p:cNvPr>
              <p:cNvCxnSpPr/>
              <p:nvPr/>
            </p:nvCxnSpPr>
            <p:spPr>
              <a:xfrm>
                <a:off x="5535933" y="3287390"/>
                <a:ext cx="614657" cy="0"/>
              </a:xfrm>
              <a:prstGeom prst="straightConnector1">
                <a:avLst/>
              </a:prstGeom>
              <a:ln w="19050">
                <a:solidFill>
                  <a:schemeClr val="bg2">
                    <a:lumMod val="5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内容占位符 4">
                <a:extLst>
                  <a:ext uri="{FF2B5EF4-FFF2-40B4-BE49-F238E27FC236}">
                    <a16:creationId xmlns:a16="http://schemas.microsoft.com/office/drawing/2014/main" id="{DD4AEF72-B538-23C2-250A-CFF6146F6621}"/>
                  </a:ext>
                </a:extLst>
              </p:cNvPr>
              <p:cNvSpPr txBox="1"/>
              <p:nvPr/>
            </p:nvSpPr>
            <p:spPr>
              <a:xfrm rot="21360177">
                <a:off x="4084659" y="4153865"/>
                <a:ext cx="1399118" cy="394755"/>
              </a:xfrm>
              <a:prstGeom prst="rect">
                <a:avLst/>
              </a:prstGeom>
              <a:ln>
                <a:noFill/>
              </a:ln>
            </p:spPr>
            <p:txBody>
              <a:bodyPr spcFirstLastPara="1" vert="horz" lIns="91440" tIns="45720" rIns="91440" bIns="45720" numCol="1" rtlCol="0">
                <a:prstTxWarp prst="textArchDown">
                  <a:avLst/>
                </a:prstTxWarp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Tx/>
                  <a:buNone/>
                  <a:defRPr sz="1800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2400" b="1" dirty="0">
                    <a:solidFill>
                      <a:srgbClr val="7030A0"/>
                    </a:solidFill>
                  </a:rPr>
                  <a:t>Amperian Loop</a:t>
                </a:r>
                <a:r>
                  <a:rPr lang="zh-CN" altLang="en-US" sz="2400" b="1" dirty="0">
                    <a:solidFill>
                      <a:srgbClr val="7030A0"/>
                    </a:solidFill>
                  </a:rPr>
                  <a:t> 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3" name="内容占位符 4">
                    <a:extLst>
                      <a:ext uri="{FF2B5EF4-FFF2-40B4-BE49-F238E27FC236}">
                        <a16:creationId xmlns:a16="http://schemas.microsoft.com/office/drawing/2014/main" id="{E03BB25A-74AE-0FB4-237A-28B5A0B34334}"/>
                      </a:ext>
                    </a:extLst>
                  </p:cNvPr>
                  <p:cNvSpPr txBox="1"/>
                  <p:nvPr/>
                </p:nvSpPr>
                <p:spPr>
                  <a:xfrm>
                    <a:off x="5848988" y="3083090"/>
                    <a:ext cx="436002" cy="282779"/>
                  </a:xfrm>
                  <a:prstGeom prst="rect">
                    <a:avLst/>
                  </a:prstGeom>
                </p:spPr>
                <p:txBody>
                  <a:bodyPr vert="horz" lIns="91440" tIns="45720" rIns="91440" bIns="45720" rtlCol="0">
                    <a:normAutofit fontScale="97500"/>
                  </a:bodyPr>
                  <a:lstStyle>
                    <a:lvl1pPr marL="0" indent="0" algn="l" defTabSz="914400" rtl="0" eaLnBrk="1" latinLnBrk="0" hangingPunct="1">
                      <a:lnSpc>
                        <a:spcPct val="90000"/>
                      </a:lnSpc>
                      <a:spcBef>
                        <a:spcPts val="1000"/>
                      </a:spcBef>
                      <a:buFontTx/>
                      <a:buNone/>
                      <a:defRPr sz="1800" kern="1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lvl1pPr>
                    <a:lvl2pPr marL="6858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8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1430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80604020202020204" pitchFamily="34" charset="0"/>
                      <a:buChar char="•"/>
                      <a:defRPr sz="2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6002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8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0574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8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5146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8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9718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8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4290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8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8862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8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14:m>
                      <m:oMath xmlns:m="http://schemas.openxmlformats.org/officeDocument/2006/math"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h</m:t>
                        </m:r>
                      </m:oMath>
                    </a14:m>
                    <a:r>
                      <a:rPr lang="zh-CN" altLang="en-US" sz="1600" dirty="0"/>
                      <a:t> </a:t>
                    </a:r>
                  </a:p>
                </p:txBody>
              </p:sp>
            </mc:Choice>
            <mc:Fallback xmlns="">
              <p:sp>
                <p:nvSpPr>
                  <p:cNvPr id="33" name="内容占位符 4">
                    <a:extLst>
                      <a:ext uri="{FF2B5EF4-FFF2-40B4-BE49-F238E27FC236}">
                        <a16:creationId xmlns:a16="http://schemas.microsoft.com/office/drawing/2014/main" id="{E03BB25A-74AE-0FB4-237A-28B5A0B3433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848988" y="3083090"/>
                    <a:ext cx="436002" cy="282779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内容占位符 4">
                    <a:extLst>
                      <a:ext uri="{FF2B5EF4-FFF2-40B4-BE49-F238E27FC236}">
                        <a16:creationId xmlns:a16="http://schemas.microsoft.com/office/drawing/2014/main" id="{9BC7D1B5-5C04-05D5-D3D9-C403B40B401D}"/>
                      </a:ext>
                    </a:extLst>
                  </p:cNvPr>
                  <p:cNvSpPr txBox="1"/>
                  <p:nvPr/>
                </p:nvSpPr>
                <p:spPr>
                  <a:xfrm>
                    <a:off x="5104481" y="3072169"/>
                    <a:ext cx="442547" cy="340519"/>
                  </a:xfrm>
                  <a:prstGeom prst="rect">
                    <a:avLst/>
                  </a:prstGeom>
                </p:spPr>
                <p:txBody>
                  <a:bodyPr vert="horz" lIns="91440" tIns="45720" rIns="91440" bIns="45720" rtlCol="0">
                    <a:normAutofit/>
                  </a:bodyPr>
                  <a:lstStyle>
                    <a:lvl1pPr marL="0" indent="0" algn="l" defTabSz="914400" rtl="0" eaLnBrk="1" latinLnBrk="0" hangingPunct="1">
                      <a:lnSpc>
                        <a:spcPct val="90000"/>
                      </a:lnSpc>
                      <a:spcBef>
                        <a:spcPts val="1000"/>
                      </a:spcBef>
                      <a:buFontTx/>
                      <a:buNone/>
                      <a:defRPr sz="1800" kern="1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lvl1pPr>
                    <a:lvl2pPr marL="6858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8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1430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80604020202020204" pitchFamily="34" charset="0"/>
                      <a:buChar char="•"/>
                      <a:defRPr sz="2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6002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8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0574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8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5146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8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9718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8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4290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8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8862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8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14:m>
                      <m:oMath xmlns:m="http://schemas.openxmlformats.org/officeDocument/2006/math"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a14:m>
                    <a:r>
                      <a:rPr lang="zh-CN" altLang="en-US" sz="1600" dirty="0"/>
                      <a:t> </a:t>
                    </a:r>
                  </a:p>
                </p:txBody>
              </p:sp>
            </mc:Choice>
            <mc:Fallback xmlns="">
              <p:sp>
                <p:nvSpPr>
                  <p:cNvPr id="34" name="内容占位符 4">
                    <a:extLst>
                      <a:ext uri="{FF2B5EF4-FFF2-40B4-BE49-F238E27FC236}">
                        <a16:creationId xmlns:a16="http://schemas.microsoft.com/office/drawing/2014/main" id="{9BC7D1B5-5C04-05D5-D3D9-C403B40B401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104481" y="3072169"/>
                    <a:ext cx="442547" cy="340519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35" name="直接箭头连接符 17">
                <a:extLst>
                  <a:ext uri="{FF2B5EF4-FFF2-40B4-BE49-F238E27FC236}">
                    <a16:creationId xmlns:a16="http://schemas.microsoft.com/office/drawing/2014/main" id="{A25D28D1-F7C0-1421-EFD7-D0FD08C767A7}"/>
                  </a:ext>
                </a:extLst>
              </p:cNvPr>
              <p:cNvCxnSpPr/>
              <p:nvPr/>
            </p:nvCxnSpPr>
            <p:spPr>
              <a:xfrm flipH="1">
                <a:off x="3474112" y="2507722"/>
                <a:ext cx="298172" cy="437644"/>
              </a:xfrm>
              <a:prstGeom prst="straightConnector1">
                <a:avLst/>
              </a:prstGeom>
              <a:ln w="508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箭头连接符 18">
                <a:extLst>
                  <a:ext uri="{FF2B5EF4-FFF2-40B4-BE49-F238E27FC236}">
                    <a16:creationId xmlns:a16="http://schemas.microsoft.com/office/drawing/2014/main" id="{59C81935-F2F3-1194-472B-6F430C5B2AA4}"/>
                  </a:ext>
                </a:extLst>
              </p:cNvPr>
              <p:cNvCxnSpPr/>
              <p:nvPr/>
            </p:nvCxnSpPr>
            <p:spPr>
              <a:xfrm>
                <a:off x="3754509" y="3937253"/>
                <a:ext cx="398527" cy="420607"/>
              </a:xfrm>
              <a:prstGeom prst="straightConnector1">
                <a:avLst/>
              </a:prstGeom>
              <a:ln w="508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直接箭头连接符 19">
                <a:extLst>
                  <a:ext uri="{FF2B5EF4-FFF2-40B4-BE49-F238E27FC236}">
                    <a16:creationId xmlns:a16="http://schemas.microsoft.com/office/drawing/2014/main" id="{E1329B7A-FC65-9942-9B4A-90B4AFA4B4F4}"/>
                  </a:ext>
                </a:extLst>
              </p:cNvPr>
              <p:cNvCxnSpPr/>
              <p:nvPr/>
            </p:nvCxnSpPr>
            <p:spPr>
              <a:xfrm flipH="1" flipV="1">
                <a:off x="5005780" y="2025198"/>
                <a:ext cx="457003" cy="356191"/>
              </a:xfrm>
              <a:prstGeom prst="straightConnector1">
                <a:avLst/>
              </a:prstGeom>
              <a:ln w="508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接箭头连接符 21">
                <a:extLst>
                  <a:ext uri="{FF2B5EF4-FFF2-40B4-BE49-F238E27FC236}">
                    <a16:creationId xmlns:a16="http://schemas.microsoft.com/office/drawing/2014/main" id="{5E96A225-6A9E-BBF8-BAE1-2A4822CEB384}"/>
                  </a:ext>
                </a:extLst>
              </p:cNvPr>
              <p:cNvCxnSpPr/>
              <p:nvPr/>
            </p:nvCxnSpPr>
            <p:spPr>
              <a:xfrm flipV="1">
                <a:off x="4687982" y="3224479"/>
                <a:ext cx="0" cy="125822"/>
              </a:xfrm>
              <a:prstGeom prst="straightConnector1">
                <a:avLst/>
              </a:prstGeom>
              <a:ln w="19050" cap="rnd">
                <a:solidFill>
                  <a:schemeClr val="bg2">
                    <a:lumMod val="5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直接箭头连接符 22">
                <a:extLst>
                  <a:ext uri="{FF2B5EF4-FFF2-40B4-BE49-F238E27FC236}">
                    <a16:creationId xmlns:a16="http://schemas.microsoft.com/office/drawing/2014/main" id="{062F010C-77BA-665F-5950-AF58AB26055D}"/>
                  </a:ext>
                </a:extLst>
              </p:cNvPr>
              <p:cNvCxnSpPr/>
              <p:nvPr/>
            </p:nvCxnSpPr>
            <p:spPr>
              <a:xfrm flipV="1">
                <a:off x="5541504" y="3224479"/>
                <a:ext cx="0" cy="125822"/>
              </a:xfrm>
              <a:prstGeom prst="straightConnector1">
                <a:avLst/>
              </a:prstGeom>
              <a:ln w="28575" cap="rnd">
                <a:solidFill>
                  <a:schemeClr val="bg2">
                    <a:lumMod val="5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接箭头连接符 23">
                <a:extLst>
                  <a:ext uri="{FF2B5EF4-FFF2-40B4-BE49-F238E27FC236}">
                    <a16:creationId xmlns:a16="http://schemas.microsoft.com/office/drawing/2014/main" id="{BA65C1EE-536C-521F-C01F-115E0F3E7146}"/>
                  </a:ext>
                </a:extLst>
              </p:cNvPr>
              <p:cNvCxnSpPr/>
              <p:nvPr/>
            </p:nvCxnSpPr>
            <p:spPr>
              <a:xfrm flipV="1">
                <a:off x="6154917" y="3232182"/>
                <a:ext cx="0" cy="125822"/>
              </a:xfrm>
              <a:prstGeom prst="straightConnector1">
                <a:avLst/>
              </a:prstGeom>
              <a:ln w="19050" cap="rnd">
                <a:solidFill>
                  <a:schemeClr val="bg2">
                    <a:lumMod val="5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2" name="内容占位符 3">
                    <a:extLst>
                      <a:ext uri="{FF2B5EF4-FFF2-40B4-BE49-F238E27FC236}">
                        <a16:creationId xmlns:a16="http://schemas.microsoft.com/office/drawing/2014/main" id="{088E04DD-FB39-8361-D07E-F9C511F2A628}"/>
                      </a:ext>
                    </a:extLst>
                  </p:cNvPr>
                  <p:cNvSpPr txBox="1"/>
                  <p:nvPr/>
                </p:nvSpPr>
                <p:spPr>
                  <a:xfrm>
                    <a:off x="4128827" y="3406710"/>
                    <a:ext cx="420328" cy="311580"/>
                  </a:xfrm>
                  <a:prstGeom prst="rect">
                    <a:avLst/>
                  </a:prstGeom>
                </p:spPr>
                <p:txBody>
                  <a:bodyPr>
                    <a:noAutofit/>
                  </a:bodyPr>
                  <a:lstStyle>
                    <a:lvl1pPr marL="2286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80604020202020204" pitchFamily="34" charset="0"/>
                      <a:buChar char="•"/>
                      <a:defRPr sz="2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6858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8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1430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80604020202020204" pitchFamily="34" charset="0"/>
                      <a:buChar char="•"/>
                      <a:defRPr sz="2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6002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8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0574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8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5146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8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9718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8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4290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8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8862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8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indent="0">
                      <a:buNone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zh-CN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altLang="zh-CN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</m:acc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eff</m:t>
                              </m:r>
                            </m:sub>
                          </m:sSub>
                        </m:oMath>
                      </m:oMathPara>
                    </a14:m>
                    <a:endParaRPr lang="en-US" altLang="zh-CN" sz="2400" i="1" dirty="0">
                      <a:solidFill>
                        <a:srgbClr val="FF0000"/>
                      </a:solidFill>
                      <a:latin typeface="Cambria Math" panose="020405030504060302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42" name="内容占位符 3">
                    <a:extLst>
                      <a:ext uri="{FF2B5EF4-FFF2-40B4-BE49-F238E27FC236}">
                        <a16:creationId xmlns:a16="http://schemas.microsoft.com/office/drawing/2014/main" id="{088E04DD-FB39-8361-D07E-F9C511F2A62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128827" y="3406710"/>
                    <a:ext cx="420328" cy="311580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t="-24731" r="-9600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pic>
          <p:nvPicPr>
            <p:cNvPr id="43" name="图片 33">
              <a:extLst>
                <a:ext uri="{FF2B5EF4-FFF2-40B4-BE49-F238E27FC236}">
                  <a16:creationId xmlns:a16="http://schemas.microsoft.com/office/drawing/2014/main" id="{8CFE327E-9469-9EC0-AA89-45559D3B25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6093" b="49489" l="25188" r="7481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985" t="34419" r="18985" b="48836"/>
            <a:stretch>
              <a:fillRect/>
            </a:stretch>
          </p:blipFill>
          <p:spPr>
            <a:xfrm rot="13313758">
              <a:off x="8936" y="3388"/>
              <a:ext cx="746" cy="481"/>
            </a:xfrm>
            <a:prstGeom prst="rect">
              <a:avLst/>
            </a:prstGeom>
          </p:spPr>
        </p:pic>
        <p:pic>
          <p:nvPicPr>
            <p:cNvPr id="44" name="图片 34">
              <a:extLst>
                <a:ext uri="{FF2B5EF4-FFF2-40B4-BE49-F238E27FC236}">
                  <a16:creationId xmlns:a16="http://schemas.microsoft.com/office/drawing/2014/main" id="{18D2252C-B3C8-6E27-6312-41E80242E7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6093" b="49489" l="25188" r="7481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985" t="34419" r="18985" b="48836"/>
            <a:stretch>
              <a:fillRect/>
            </a:stretch>
          </p:blipFill>
          <p:spPr>
            <a:xfrm rot="5089252">
              <a:off x="11428" y="7882"/>
              <a:ext cx="720" cy="481"/>
            </a:xfrm>
            <a:prstGeom prst="rect">
              <a:avLst/>
            </a:prstGeom>
          </p:spPr>
        </p:pic>
        <p:sp>
          <p:nvSpPr>
            <p:cNvPr id="46" name="内容占位符 4">
              <a:extLst>
                <a:ext uri="{FF2B5EF4-FFF2-40B4-BE49-F238E27FC236}">
                  <a16:creationId xmlns:a16="http://schemas.microsoft.com/office/drawing/2014/main" id="{0D2C1840-D1C0-50BC-E718-F6EEA5CBC755}"/>
                </a:ext>
              </a:extLst>
            </p:cNvPr>
            <p:cNvSpPr txBox="1"/>
            <p:nvPr/>
          </p:nvSpPr>
          <p:spPr>
            <a:xfrm rot="21082962">
              <a:off x="9566" y="2469"/>
              <a:ext cx="3369" cy="992"/>
            </a:xfrm>
            <a:prstGeom prst="rect">
              <a:avLst/>
            </a:prstGeom>
          </p:spPr>
          <p:txBody>
            <a:bodyPr spcFirstLastPara="1" vert="horz" lIns="91440" tIns="45720" rIns="91440" bIns="45720" numCol="1" rtlCol="0">
              <a:prstTxWarp prst="textArchUp">
                <a:avLst/>
              </a:prstTxWarp>
              <a:normAutofit fontScale="97500"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18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800" b="1" dirty="0">
                  <a:solidFill>
                    <a:schemeClr val="accent2"/>
                  </a:solidFill>
                </a:rPr>
                <a:t>Magnetometer</a:t>
              </a:r>
              <a:endParaRPr lang="en-US" altLang="zh-CN" sz="3200" b="1" dirty="0">
                <a:solidFill>
                  <a:schemeClr val="accent2"/>
                </a:solidFill>
              </a:endParaRPr>
            </a:p>
          </p:txBody>
        </p:sp>
        <p:sp>
          <p:nvSpPr>
            <p:cNvPr id="51" name="流程图: 接点 38">
              <a:extLst>
                <a:ext uri="{FF2B5EF4-FFF2-40B4-BE49-F238E27FC236}">
                  <a16:creationId xmlns:a16="http://schemas.microsoft.com/office/drawing/2014/main" id="{D26219B5-EE7A-09E6-010A-51992A8BAE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94" y="5968"/>
              <a:ext cx="689" cy="686"/>
            </a:xfrm>
            <a:prstGeom prst="flowChartConnector">
              <a:avLst/>
            </a:prstGeom>
            <a:noFill/>
            <a:ln w="19050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25"/>
            </a:p>
          </p:txBody>
        </p:sp>
        <p:sp>
          <p:nvSpPr>
            <p:cNvPr id="52" name="流程图: 接点 39">
              <a:extLst>
                <a:ext uri="{FF2B5EF4-FFF2-40B4-BE49-F238E27FC236}">
                  <a16:creationId xmlns:a16="http://schemas.microsoft.com/office/drawing/2014/main" id="{9C1C39F7-9DAC-EE04-E7C8-20BD25B231DB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9274" y="6158"/>
              <a:ext cx="338" cy="336"/>
            </a:xfrm>
            <a:prstGeom prst="flowChartConnector">
              <a:avLst/>
            </a:prstGeom>
            <a:solidFill>
              <a:srgbClr val="FF0000"/>
            </a:solidFill>
            <a:ln w="19050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25"/>
            </a:p>
          </p:txBody>
        </p:sp>
        <p:sp>
          <p:nvSpPr>
            <p:cNvPr id="53" name="流程图: 接点 36">
              <a:extLst>
                <a:ext uri="{FF2B5EF4-FFF2-40B4-BE49-F238E27FC236}">
                  <a16:creationId xmlns:a16="http://schemas.microsoft.com/office/drawing/2014/main" id="{EBB003DE-DE55-B1CD-874F-259BB5839F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297" y="5844"/>
              <a:ext cx="689" cy="686"/>
            </a:xfrm>
            <a:prstGeom prst="flowChartConnector">
              <a:avLst/>
            </a:prstGeom>
            <a:noFill/>
            <a:ln w="19050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25"/>
            </a:p>
          </p:txBody>
        </p:sp>
        <p:sp>
          <p:nvSpPr>
            <p:cNvPr id="54" name="流程图: 接点 40">
              <a:extLst>
                <a:ext uri="{FF2B5EF4-FFF2-40B4-BE49-F238E27FC236}">
                  <a16:creationId xmlns:a16="http://schemas.microsoft.com/office/drawing/2014/main" id="{8D13A0BC-5D16-7B62-C815-5A523F487E6B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13477" y="6034"/>
              <a:ext cx="338" cy="336"/>
            </a:xfrm>
            <a:prstGeom prst="flowChartConnector">
              <a:avLst/>
            </a:prstGeom>
            <a:solidFill>
              <a:srgbClr val="FF0000"/>
            </a:solidFill>
            <a:ln w="19050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25"/>
            </a:p>
          </p:txBody>
        </p:sp>
        <p:sp>
          <p:nvSpPr>
            <p:cNvPr id="147" name="流程图: 接点 146">
              <a:extLst>
                <a:ext uri="{FF2B5EF4-FFF2-40B4-BE49-F238E27FC236}">
                  <a16:creationId xmlns:a16="http://schemas.microsoft.com/office/drawing/2014/main" id="{126EDDDD-ABEA-AFAD-F516-3467E37DBF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6" y="3154"/>
              <a:ext cx="4467" cy="4449"/>
            </a:xfrm>
            <a:prstGeom prst="flowChartConnector">
              <a:avLst/>
            </a:prstGeom>
            <a:noFill/>
            <a:ln w="28575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25" dirty="0"/>
            </a:p>
          </p:txBody>
        </p:sp>
        <p:sp>
          <p:nvSpPr>
            <p:cNvPr id="162" name="流程图: 接点 161">
              <a:extLst>
                <a:ext uri="{FF2B5EF4-FFF2-40B4-BE49-F238E27FC236}">
                  <a16:creationId xmlns:a16="http://schemas.microsoft.com/office/drawing/2014/main" id="{439B348A-1ADA-A4F9-E82C-2FCDB836F3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97" y="4168"/>
              <a:ext cx="2338" cy="2329"/>
            </a:xfrm>
            <a:prstGeom prst="flowChartConnector">
              <a:avLst/>
            </a:prstGeom>
            <a:noFill/>
            <a:ln w="28575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25" dirty="0"/>
            </a:p>
          </p:txBody>
        </p:sp>
        <p:sp>
          <p:nvSpPr>
            <p:cNvPr id="177" name="流程图: 接点 176">
              <a:extLst>
                <a:ext uri="{FF2B5EF4-FFF2-40B4-BE49-F238E27FC236}">
                  <a16:creationId xmlns:a16="http://schemas.microsoft.com/office/drawing/2014/main" id="{7226C8D7-FCF1-D932-30A1-73F291A4FF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748" y="3565"/>
              <a:ext cx="3580" cy="3564"/>
            </a:xfrm>
            <a:prstGeom prst="flowChartConnector">
              <a:avLst/>
            </a:prstGeom>
            <a:noFill/>
            <a:ln w="28575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25" dirty="0"/>
            </a:p>
          </p:txBody>
        </p:sp>
      </p:grpSp>
      <p:pic>
        <p:nvPicPr>
          <p:cNvPr id="61" name="Picture 60" descr="3D-mma_transp">
            <a:extLst>
              <a:ext uri="{FF2B5EF4-FFF2-40B4-BE49-F238E27FC236}">
                <a16:creationId xmlns:a16="http://schemas.microsoft.com/office/drawing/2014/main" id="{94E06090-E681-963C-3CCF-AB05DA178EB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880" y="3282780"/>
            <a:ext cx="3389592" cy="3452588"/>
          </a:xfrm>
          <a:prstGeom prst="rect">
            <a:avLst/>
          </a:prstGeom>
        </p:spPr>
      </p:pic>
      <p:cxnSp>
        <p:nvCxnSpPr>
          <p:cNvPr id="64" name="直接连接符 57">
            <a:extLst>
              <a:ext uri="{FF2B5EF4-FFF2-40B4-BE49-F238E27FC236}">
                <a16:creationId xmlns:a16="http://schemas.microsoft.com/office/drawing/2014/main" id="{F59CDF87-70DF-C901-C74E-4528F60D7EB7}"/>
              </a:ext>
            </a:extLst>
          </p:cNvPr>
          <p:cNvCxnSpPr>
            <a:cxnSpLocks/>
          </p:cNvCxnSpPr>
          <p:nvPr/>
        </p:nvCxnSpPr>
        <p:spPr>
          <a:xfrm flipH="1">
            <a:off x="1750676" y="696686"/>
            <a:ext cx="3460441" cy="2829992"/>
          </a:xfrm>
          <a:prstGeom prst="line">
            <a:avLst/>
          </a:prstGeom>
          <a:ln w="15875">
            <a:gradFill>
              <a:gsLst>
                <a:gs pos="4000">
                  <a:schemeClr val="bg2">
                    <a:lumMod val="75000"/>
                  </a:schemeClr>
                </a:gs>
                <a:gs pos="2000">
                  <a:schemeClr val="bg1">
                    <a:lumMod val="75000"/>
                  </a:schemeClr>
                </a:gs>
                <a:gs pos="92000">
                  <a:schemeClr val="tx1">
                    <a:lumMod val="50000"/>
                    <a:lumOff val="50000"/>
                  </a:schemeClr>
                </a:gs>
                <a:gs pos="100000">
                  <a:schemeClr val="tx1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接连接符 57">
            <a:extLst>
              <a:ext uri="{FF2B5EF4-FFF2-40B4-BE49-F238E27FC236}">
                <a16:creationId xmlns:a16="http://schemas.microsoft.com/office/drawing/2014/main" id="{89C7AEA2-2E3F-E8C5-686A-76318B50F46A}"/>
              </a:ext>
            </a:extLst>
          </p:cNvPr>
          <p:cNvCxnSpPr>
            <a:cxnSpLocks/>
          </p:cNvCxnSpPr>
          <p:nvPr/>
        </p:nvCxnSpPr>
        <p:spPr>
          <a:xfrm flipH="1">
            <a:off x="2299063" y="6672009"/>
            <a:ext cx="4821129" cy="63359"/>
          </a:xfrm>
          <a:prstGeom prst="line">
            <a:avLst/>
          </a:prstGeom>
          <a:ln w="15875">
            <a:gradFill>
              <a:gsLst>
                <a:gs pos="0">
                  <a:schemeClr val="bg1">
                    <a:lumMod val="65000"/>
                  </a:schemeClr>
                </a:gs>
                <a:gs pos="84000">
                  <a:schemeClr val="tx1">
                    <a:lumMod val="50000"/>
                    <a:lumOff val="50000"/>
                  </a:schemeClr>
                </a:gs>
                <a:gs pos="100000">
                  <a:schemeClr val="tx1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图片 2">
            <a:extLst>
              <a:ext uri="{FF2B5EF4-FFF2-40B4-BE49-F238E27FC236}">
                <a16:creationId xmlns:a16="http://schemas.microsoft.com/office/drawing/2014/main" id="{AB2B5235-2F6E-3C46-F165-F50D5FE31BF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2034" y="109726"/>
            <a:ext cx="4819524" cy="681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764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3"/>
          <a:srcRect r="47616"/>
          <a:stretch>
            <a:fillRect/>
          </a:stretch>
        </p:blipFill>
        <p:spPr>
          <a:xfrm rot="2967869">
            <a:off x="1140757" y="4461153"/>
            <a:ext cx="2064726" cy="2034509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/>
          <a:srcRect b="12000"/>
          <a:stretch>
            <a:fillRect/>
          </a:stretch>
        </p:blipFill>
        <p:spPr>
          <a:xfrm>
            <a:off x="417379" y="1627698"/>
            <a:ext cx="2888140" cy="2582322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1" y="20288"/>
            <a:ext cx="12191999" cy="557395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zh-CN" altLang="en-US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5677878" y="6492875"/>
            <a:ext cx="836241" cy="365125"/>
          </a:xfrm>
        </p:spPr>
        <p:txBody>
          <a:bodyPr/>
          <a:lstStyle/>
          <a:p>
            <a:pPr algn="ctr"/>
            <a:fld id="{65316A93-59F2-4889-9C97-010C89774A76}" type="slidenum">
              <a:rPr lang="zh-CN" altLang="en-US" sz="1800" smtClean="0"/>
              <a:pPr algn="ctr"/>
              <a:t>3</a:t>
            </a:fld>
            <a:endParaRPr lang="zh-CN" altLang="en-US" sz="1800" dirty="0"/>
          </a:p>
        </p:txBody>
      </p:sp>
      <p:sp>
        <p:nvSpPr>
          <p:cNvPr id="6" name="内容占位符 2"/>
          <p:cNvSpPr txBox="1"/>
          <p:nvPr/>
        </p:nvSpPr>
        <p:spPr>
          <a:xfrm>
            <a:off x="5080040" y="1166917"/>
            <a:ext cx="2031919" cy="50433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b="1" dirty="0">
                <a:solidFill>
                  <a:srgbClr val="FF00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Dark Matter</a:t>
            </a:r>
            <a:endParaRPr lang="zh-CN" altLang="en-US" b="1" dirty="0">
              <a:solidFill>
                <a:srgbClr val="FF0000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629" y="1658636"/>
            <a:ext cx="3939775" cy="2508298"/>
          </a:xfrm>
          <a:prstGeom prst="rect">
            <a:avLst/>
          </a:prstGeom>
        </p:spPr>
      </p:pic>
      <p:sp>
        <p:nvSpPr>
          <p:cNvPr id="14" name="内容占位符 2"/>
          <p:cNvSpPr txBox="1"/>
          <p:nvPr/>
        </p:nvSpPr>
        <p:spPr>
          <a:xfrm>
            <a:off x="9139749" y="1145892"/>
            <a:ext cx="229428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b="1" dirty="0">
                <a:ln w="0"/>
                <a:solidFill>
                  <a:srgbClr val="2E11B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Adobe 黑体 Std R" panose="020B0400000000000000" pitchFamily="34" charset="-122"/>
                <a:cs typeface="Times New Roman" panose="02020603050405020304" pitchFamily="18" charset="0"/>
              </a:rPr>
              <a:t>New physics</a:t>
            </a:r>
            <a:endParaRPr lang="zh-CN" altLang="en-US" b="1" dirty="0">
              <a:ln w="0"/>
              <a:solidFill>
                <a:srgbClr val="2E11BF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Adobe 黑体 Std R" panose="020B0400000000000000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" name="内容占位符 2"/>
          <p:cNvSpPr txBox="1"/>
          <p:nvPr/>
        </p:nvSpPr>
        <p:spPr>
          <a:xfrm>
            <a:off x="9033934" y="1722630"/>
            <a:ext cx="2505919" cy="2420341"/>
          </a:xfrm>
          <a:prstGeom prst="rect">
            <a:avLst/>
          </a:prstGeom>
          <a:solidFill>
            <a:schemeClr val="bg1"/>
          </a:solidFill>
          <a:ln w="57150">
            <a:solidFill>
              <a:srgbClr val="2E11BF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altLang="zh-CN" b="1" dirty="0">
              <a:ln w="9525">
                <a:solidFill>
                  <a:schemeClr val="bg1"/>
                </a:solidFill>
                <a:prstDash val="solid"/>
              </a:ln>
              <a:solidFill>
                <a:srgbClr val="339933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marL="0" indent="0">
              <a:buNone/>
            </a:pPr>
            <a:r>
              <a:rPr lang="en-US" altLang="zh-CN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39933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     </a:t>
            </a:r>
          </a:p>
          <a:p>
            <a:pPr marL="0" indent="0">
              <a:buNone/>
            </a:pPr>
            <a:r>
              <a:rPr lang="en-US" altLang="zh-CN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39933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	 </a:t>
            </a:r>
            <a:r>
              <a:rPr lang="en-US" altLang="zh-CN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E11B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zh-CN" altLang="en-US" b="1" dirty="0">
              <a:ln w="9525">
                <a:solidFill>
                  <a:schemeClr val="bg1"/>
                </a:solidFill>
                <a:prstDash val="solid"/>
              </a:ln>
              <a:solidFill>
                <a:srgbClr val="2E11B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内容占位符 2"/>
          <p:cNvSpPr txBox="1">
            <a:spLocks noChangeAspect="1"/>
          </p:cNvSpPr>
          <p:nvPr/>
        </p:nvSpPr>
        <p:spPr>
          <a:xfrm>
            <a:off x="587467" y="1218294"/>
            <a:ext cx="2873887" cy="5043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600" b="1" dirty="0">
                <a:latin typeface="Times New Roman" panose="02020603050405020304" pitchFamily="18" charset="0"/>
                <a:ea typeface="Adobe 黑体 Std R" panose="020B0400000000000000" pitchFamily="34" charset="-122"/>
                <a:cs typeface="Times New Roman" panose="02020603050405020304" pitchFamily="18" charset="0"/>
              </a:rPr>
              <a:t>Standard  Model</a:t>
            </a:r>
            <a:endParaRPr lang="zh-CN" altLang="en-US" sz="2600" b="1" dirty="0">
              <a:latin typeface="Times New Roman" panose="02020603050405020304" pitchFamily="18" charset="0"/>
              <a:ea typeface="Adobe 黑体 Std R" panose="020B0400000000000000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6"/>
          <a:srcRect l="1980"/>
          <a:stretch>
            <a:fillRect/>
          </a:stretch>
        </p:blipFill>
        <p:spPr>
          <a:xfrm>
            <a:off x="3203386" y="4643131"/>
            <a:ext cx="8125766" cy="1631869"/>
          </a:xfrm>
          <a:prstGeom prst="rect">
            <a:avLst/>
          </a:prstGeom>
          <a:ln>
            <a:noFill/>
          </a:ln>
        </p:spPr>
      </p:pic>
      <p:cxnSp>
        <p:nvCxnSpPr>
          <p:cNvPr id="18" name="直接箭头连接符 17"/>
          <p:cNvCxnSpPr/>
          <p:nvPr/>
        </p:nvCxnSpPr>
        <p:spPr>
          <a:xfrm>
            <a:off x="541513" y="4334933"/>
            <a:ext cx="11506554" cy="0"/>
          </a:xfrm>
          <a:prstGeom prst="straightConnector1">
            <a:avLst/>
          </a:prstGeom>
          <a:ln w="76200">
            <a:solidFill>
              <a:schemeClr val="accent6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内容占位符 6">
            <a:extLst>
              <a:ext uri="{FF2B5EF4-FFF2-40B4-BE49-F238E27FC236}">
                <a16:creationId xmlns:a16="http://schemas.microsoft.com/office/drawing/2014/main" id="{2FF2CFD9-79D3-DEF8-7307-D38A900D3FF1}"/>
              </a:ext>
            </a:extLst>
          </p:cNvPr>
          <p:cNvSpPr txBox="1">
            <a:spLocks/>
          </p:cNvSpPr>
          <p:nvPr/>
        </p:nvSpPr>
        <p:spPr>
          <a:xfrm>
            <a:off x="99657" y="577501"/>
            <a:ext cx="5693551" cy="568391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Missing Matter</a:t>
            </a:r>
            <a:endParaRPr lang="zh-CN" altLang="en-US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910C5-1F7E-A73D-4A83-D2134D3B1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C70EC2E0-2827-3CDF-F490-87E746944E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8083" y="3616692"/>
            <a:ext cx="4168501" cy="807790"/>
          </a:xfrm>
          <a:prstGeom prst="rect">
            <a:avLst/>
          </a:prstGeom>
        </p:spPr>
      </p:pic>
      <p:sp>
        <p:nvSpPr>
          <p:cNvPr id="3" name="标题 2">
            <a:extLst>
              <a:ext uri="{FF2B5EF4-FFF2-40B4-BE49-F238E27FC236}">
                <a16:creationId xmlns:a16="http://schemas.microsoft.com/office/drawing/2014/main" id="{486DB6A1-F5C3-FC94-1E3C-FA1759C23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b="1" dirty="0">
                <a:ea typeface="微软雅黑" panose="020B0503020204020204" charset="-122"/>
              </a:rPr>
              <a:t>Geomagnetic Signal</a:t>
            </a:r>
            <a:endParaRPr lang="zh-CN" altLang="en-US" b="1" dirty="0">
              <a:ea typeface="微软雅黑" panose="020B0503020204020204" charset="-122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88FF71D0-255C-E0F0-49A9-37A726526139}"/>
              </a:ext>
            </a:extLst>
          </p:cNvPr>
          <p:cNvSpPr/>
          <p:nvPr/>
        </p:nvSpPr>
        <p:spPr>
          <a:xfrm>
            <a:off x="273053" y="601605"/>
            <a:ext cx="45875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en-US" altLang="zh-CN" b="1" dirty="0">
                <a:solidFill>
                  <a:srgbClr val="FF0000"/>
                </a:solidFill>
              </a:rPr>
              <a:t>Effective current</a:t>
            </a:r>
            <a:endParaRPr lang="en-US" altLang="zh-CN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矩形 22">
                <a:extLst>
                  <a:ext uri="{FF2B5EF4-FFF2-40B4-BE49-F238E27FC236}">
                    <a16:creationId xmlns:a16="http://schemas.microsoft.com/office/drawing/2014/main" id="{830D9B0A-4AC9-CD2A-6950-0CFE147242B8}"/>
                  </a:ext>
                </a:extLst>
              </p:cNvPr>
              <p:cNvSpPr/>
              <p:nvPr/>
            </p:nvSpPr>
            <p:spPr>
              <a:xfrm>
                <a:off x="265141" y="1791033"/>
                <a:ext cx="447387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p"/>
                </a:pPr>
                <a:r>
                  <a:rPr lang="en-US" altLang="zh-CN" b="1" dirty="0">
                    <a:solidFill>
                      <a:srgbClr val="00B050"/>
                    </a:solidFill>
                  </a:rPr>
                  <a:t>Magnetic field signal </a:t>
                </a:r>
                <a14:m>
                  <m:oMath xmlns:m="http://schemas.openxmlformats.org/officeDocument/2006/math">
                    <m:r>
                      <a:rPr lang="en-US" altLang="zh-CN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r>
                  <a:rPr lang="en-US" altLang="zh-CN" b="1" dirty="0">
                    <a:solidFill>
                      <a:srgbClr val="00B05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3" name="矩形 22">
                <a:extLst>
                  <a:ext uri="{FF2B5EF4-FFF2-40B4-BE49-F238E27FC236}">
                    <a16:creationId xmlns:a16="http://schemas.microsoft.com/office/drawing/2014/main" id="{830D9B0A-4AC9-CD2A-6950-0CFE147242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141" y="1791033"/>
                <a:ext cx="4473878" cy="369332"/>
              </a:xfrm>
              <a:prstGeom prst="rect">
                <a:avLst/>
              </a:prstGeom>
              <a:blipFill>
                <a:blip r:embed="rId4"/>
                <a:stretch>
                  <a:fillRect l="-817" t="-10000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矩形 5">
            <a:extLst>
              <a:ext uri="{FF2B5EF4-FFF2-40B4-BE49-F238E27FC236}">
                <a16:creationId xmlns:a16="http://schemas.microsoft.com/office/drawing/2014/main" id="{4440F951-0AE5-3DC2-ED55-F43B0DCB084C}"/>
              </a:ext>
            </a:extLst>
          </p:cNvPr>
          <p:cNvSpPr/>
          <p:nvPr/>
        </p:nvSpPr>
        <p:spPr>
          <a:xfrm>
            <a:off x="273053" y="5418500"/>
            <a:ext cx="52450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en-US" altLang="zh-CN" b="1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Magnetoresistive</a:t>
            </a:r>
            <a:r>
              <a:rPr lang="en-US" altLang="zh-CN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sensors</a:t>
            </a:r>
            <a:endParaRPr lang="zh-CN" altLang="en-US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箭头: 下 9">
            <a:extLst>
              <a:ext uri="{FF2B5EF4-FFF2-40B4-BE49-F238E27FC236}">
                <a16:creationId xmlns:a16="http://schemas.microsoft.com/office/drawing/2014/main" id="{789B7766-722D-E28F-5651-57711AB0112F}"/>
              </a:ext>
            </a:extLst>
          </p:cNvPr>
          <p:cNvSpPr/>
          <p:nvPr/>
        </p:nvSpPr>
        <p:spPr>
          <a:xfrm>
            <a:off x="3454107" y="3352808"/>
            <a:ext cx="351692" cy="402766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C9A3D7B9-47F6-C643-8DB3-66104BD01D7B}"/>
                  </a:ext>
                </a:extLst>
              </p:cNvPr>
              <p:cNvSpPr/>
              <p:nvPr/>
            </p:nvSpPr>
            <p:spPr>
              <a:xfrm>
                <a:off x="838200" y="5941204"/>
                <a:ext cx="5321265" cy="3954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CN" altLang="en-US" b="1" dirty="0"/>
                  <a:t> </a:t>
                </a:r>
                <a:r>
                  <a:rPr lang="en-US" altLang="zh-CN" b="1" dirty="0">
                    <a:solidFill>
                      <a:schemeClr val="accent2"/>
                    </a:solidFill>
                  </a:rPr>
                  <a:t>20</a:t>
                </a:r>
                <a14:m>
                  <m:oMath xmlns:m="http://schemas.openxmlformats.org/officeDocument/2006/math">
                    <m:r>
                      <a:rPr lang="zh-CN" altLang="en-US" b="1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zh-CN" altLang="en-US" b="1" i="0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𝐩𝐓</m:t>
                    </m:r>
                    <m:r>
                      <a:rPr lang="zh-CN" altLang="en-US" b="1" i="0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/</m:t>
                    </m:r>
                    <m:rad>
                      <m:radPr>
                        <m:degHide m:val="on"/>
                        <m:ctrlPr>
                          <a:rPr lang="zh-CN" altLang="en-US" b="1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b="1" i="0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𝐇𝐳</m:t>
                        </m:r>
                      </m:e>
                    </m:rad>
                    <m:r>
                      <a:rPr lang="zh-CN" altLang="en-US" b="1" i="0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CN" altLang="en-US" b="1" dirty="0"/>
                  <a:t>      over </a:t>
                </a:r>
                <a:r>
                  <a:rPr lang="en-US" altLang="zh-CN" b="1" dirty="0"/>
                  <a:t>the </a:t>
                </a:r>
                <a:r>
                  <a:rPr lang="zh-CN" altLang="en-US" b="1" dirty="0"/>
                  <a:t>frequency 0.1–100 Hz</a:t>
                </a:r>
              </a:p>
            </p:txBody>
          </p:sp>
        </mc:Choice>
        <mc:Fallback xmlns=""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C9A3D7B9-47F6-C643-8DB3-66104BD01D7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5941204"/>
                <a:ext cx="5321265" cy="395429"/>
              </a:xfrm>
              <a:prstGeom prst="rect">
                <a:avLst/>
              </a:prstGeom>
              <a:blipFill>
                <a:blip r:embed="rId5"/>
                <a:stretch>
                  <a:fillRect t="-1563" b="-2656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矩形: 圆角 1">
            <a:extLst>
              <a:ext uri="{FF2B5EF4-FFF2-40B4-BE49-F238E27FC236}">
                <a16:creationId xmlns:a16="http://schemas.microsoft.com/office/drawing/2014/main" id="{7DA5931B-2901-5F04-281C-F0F3174711C6}"/>
              </a:ext>
            </a:extLst>
          </p:cNvPr>
          <p:cNvSpPr/>
          <p:nvPr/>
        </p:nvSpPr>
        <p:spPr>
          <a:xfrm>
            <a:off x="1318418" y="1058688"/>
            <a:ext cx="5387434" cy="58189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ECF73DE3-4B24-1DC2-F8C1-D34AE91271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34569" y="1079369"/>
            <a:ext cx="1894979" cy="520598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CFD3E705-8B53-4188-753C-725021FDE5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3103" y="1139200"/>
            <a:ext cx="2575690" cy="447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64E99BD-9A5F-89E9-5369-D508EDE62E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6771" y="2501036"/>
            <a:ext cx="5472664" cy="774347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FC61FF91-CC89-4698-A5D8-378E4D1A3DC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89637" y="1791033"/>
            <a:ext cx="4617059" cy="3845027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AADA084D-D1DB-94EB-7DDA-A7D0D2E028BD}"/>
              </a:ext>
            </a:extLst>
          </p:cNvPr>
          <p:cNvSpPr txBox="1"/>
          <p:nvPr/>
        </p:nvSpPr>
        <p:spPr>
          <a:xfrm>
            <a:off x="2809957" y="2114406"/>
            <a:ext cx="2230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 err="1"/>
              <a:t>Biot</a:t>
            </a:r>
            <a:r>
              <a:rPr lang="en-US" altLang="zh-CN" sz="1800" b="1" dirty="0"/>
              <a:t>  Savart Law</a:t>
            </a:r>
            <a:endParaRPr lang="zh-CN" altLang="en-US" sz="1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B8151BF9-0C14-E1C0-5F92-D78B4534E66E}"/>
                  </a:ext>
                </a:extLst>
              </p:cNvPr>
              <p:cNvSpPr/>
              <p:nvPr/>
            </p:nvSpPr>
            <p:spPr>
              <a:xfrm>
                <a:off x="1679988" y="4413246"/>
                <a:ext cx="5709649" cy="7689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~</m:t>
                    </m:r>
                  </m:oMath>
                </a14:m>
                <a:r>
                  <a:rPr lang="en-US" altLang="zh-CN" sz="2400" dirty="0">
                    <a:solidFill>
                      <a:srgbClr val="FF0000"/>
                    </a:solidFill>
                  </a:rPr>
                  <a:t> 25</a:t>
                </a:r>
                <a14:m>
                  <m:oMath xmlns:m="http://schemas.openxmlformats.org/officeDocument/2006/math">
                    <m:r>
                      <a:rPr lang="zh-CN" altLang="en-US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zh-CN" altLang="en-US" sz="24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pT</m:t>
                    </m:r>
                    <m:r>
                      <a:rPr lang="en-US" altLang="zh-CN" sz="24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altLang="zh-CN" sz="24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CN" sz="240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4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𝜀</m:t>
                            </m:r>
                          </m:num>
                          <m:den>
                            <m:r>
                              <a:rPr lang="en-US" altLang="zh-CN" sz="24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  <m:sSup>
                              <m:sSupPr>
                                <m:ctrlPr>
                                  <a:rPr lang="en-US" altLang="zh-CN" sz="240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sup>
                                <m:r>
                                  <a:rPr lang="en-US" altLang="zh-CN" sz="24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−5</m:t>
                                </m:r>
                              </m:sup>
                            </m:sSup>
                          </m:den>
                        </m:f>
                      </m:e>
                    </m:d>
                    <m:sSup>
                      <m:sSupPr>
                        <m:ctrlPr>
                          <a:rPr lang="en-US" altLang="zh-CN" sz="24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CN" sz="240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zh-CN" sz="240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zh-CN" sz="24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4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sSup>
                                      <m:sSupPr>
                                        <m:ctrlPr>
                                          <a:rPr lang="en-US" altLang="zh-CN" sz="240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altLang="zh-CN" sz="24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p>
                                        <m:r>
                                          <a:rPr lang="en-US" altLang="zh-CN" sz="24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′</m:t>
                                        </m:r>
                                      </m:sup>
                                    </m:sSup>
                                  </m:sub>
                                </m:sSub>
                              </m:num>
                              <m:den>
                                <m:r>
                                  <a:rPr lang="en-US" altLang="zh-CN" sz="24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sSup>
                                  <m:sSupPr>
                                    <m:ctrlPr>
                                      <a:rPr lang="en-US" altLang="zh-CN" sz="24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24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sup>
                                    <m:r>
                                      <a:rPr lang="en-US" altLang="zh-CN" sz="24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−14</m:t>
                                    </m:r>
                                  </m:sup>
                                </m:sSup>
                                <m:r>
                                  <a:rPr lang="en-US" altLang="zh-CN" sz="24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2400" b="0" i="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eV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zh-CN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zh-CN" sz="24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CN" sz="240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zh-CN" sz="240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zh-CN" sz="24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4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𝜌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altLang="zh-CN" sz="2400" b="0" i="0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DM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en-US" altLang="zh-CN" sz="2400" b="0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0.3 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2400" b="0" i="0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GeV</m:t>
                                </m:r>
                                <m:r>
                                  <a:rPr lang="en-US" altLang="zh-CN" sz="2400" b="0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2400" b="0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c</m:t>
                                </m:r>
                                <m:sSup>
                                  <m:sSupPr>
                                    <m:ctrlPr>
                                      <a:rPr lang="en-US" altLang="zh-CN" sz="2400" i="1" dirty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zh-CN" sz="2400" b="0" i="1" dirty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m</m:t>
                                    </m:r>
                                  </m:e>
                                  <m:sup>
                                    <m:r>
                                      <a:rPr lang="en-US" altLang="zh-CN" sz="2400" b="0" i="1" dirty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zh-CN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1/2</m:t>
                        </m:r>
                      </m:sup>
                    </m:sSup>
                  </m:oMath>
                </a14:m>
                <a:endParaRPr lang="zh-CN" alt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B8151BF9-0C14-E1C0-5F92-D78B4534E6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988" y="4413246"/>
                <a:ext cx="5709649" cy="768928"/>
              </a:xfrm>
              <a:prstGeom prst="rect">
                <a:avLst/>
              </a:prstGeom>
              <a:blipFill>
                <a:blip r:embed="rId10"/>
                <a:stretch>
                  <a:fillRect b="-7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31052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A11646-F1B4-25E1-C2E2-4411EFD821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>
            <a:extLst>
              <a:ext uri="{FF2B5EF4-FFF2-40B4-BE49-F238E27FC236}">
                <a16:creationId xmlns:a16="http://schemas.microsoft.com/office/drawing/2014/main" id="{340FFE4F-5056-3030-500E-7D9EC37A07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7595" y="3628814"/>
            <a:ext cx="1653559" cy="437488"/>
          </a:xfrm>
          <a:prstGeom prst="rect">
            <a:avLst/>
          </a:prstGeom>
        </p:spPr>
      </p:pic>
      <p:cxnSp>
        <p:nvCxnSpPr>
          <p:cNvPr id="5" name="直接箭头连接符 4">
            <a:extLst>
              <a:ext uri="{FF2B5EF4-FFF2-40B4-BE49-F238E27FC236}">
                <a16:creationId xmlns:a16="http://schemas.microsoft.com/office/drawing/2014/main" id="{AE27F8B1-D6B0-52E3-3CDB-25E959540DBF}"/>
              </a:ext>
            </a:extLst>
          </p:cNvPr>
          <p:cNvCxnSpPr/>
          <p:nvPr/>
        </p:nvCxnSpPr>
        <p:spPr>
          <a:xfrm flipH="1">
            <a:off x="2209387" y="1838970"/>
            <a:ext cx="2168435" cy="185684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箭头连接符 5">
            <a:extLst>
              <a:ext uri="{FF2B5EF4-FFF2-40B4-BE49-F238E27FC236}">
                <a16:creationId xmlns:a16="http://schemas.microsoft.com/office/drawing/2014/main" id="{CE72E9CB-A29B-B1C0-D655-097C5D7ED78B}"/>
              </a:ext>
            </a:extLst>
          </p:cNvPr>
          <p:cNvCxnSpPr>
            <a:cxnSpLocks/>
          </p:cNvCxnSpPr>
          <p:nvPr/>
        </p:nvCxnSpPr>
        <p:spPr>
          <a:xfrm>
            <a:off x="5926169" y="1937977"/>
            <a:ext cx="39704" cy="183596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F1EFBAE2-3C5A-62CE-CB46-E69CFAC6762C}"/>
              </a:ext>
            </a:extLst>
          </p:cNvPr>
          <p:cNvCxnSpPr>
            <a:cxnSpLocks/>
          </p:cNvCxnSpPr>
          <p:nvPr/>
        </p:nvCxnSpPr>
        <p:spPr>
          <a:xfrm>
            <a:off x="8791553" y="1795127"/>
            <a:ext cx="1470134" cy="171595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内容占位符 1">
            <a:extLst>
              <a:ext uri="{FF2B5EF4-FFF2-40B4-BE49-F238E27FC236}">
                <a16:creationId xmlns:a16="http://schemas.microsoft.com/office/drawing/2014/main" id="{69B5A06A-D74C-020A-5002-D3251409B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66507"/>
            <a:ext cx="5958253" cy="681037"/>
          </a:xfrm>
        </p:spPr>
        <p:txBody>
          <a:bodyPr/>
          <a:lstStyle/>
          <a:p>
            <a:r>
              <a:rPr lang="en-US" altLang="zh-CN" dirty="0"/>
              <a:t>vector spherical harmonics basis</a:t>
            </a:r>
            <a:endParaRPr lang="zh-CN" altLang="en-US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25852FDB-6E4C-4309-CC63-B3F737969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41945"/>
            <a:ext cx="10515600" cy="581891"/>
          </a:xfrm>
        </p:spPr>
        <p:txBody>
          <a:bodyPr/>
          <a:lstStyle/>
          <a:p>
            <a:r>
              <a:rPr lang="en-US" altLang="zh-CN" sz="3200" b="1" dirty="0" err="1"/>
              <a:t>Geomagntic</a:t>
            </a:r>
            <a:r>
              <a:rPr lang="en-US" altLang="zh-CN" sz="3200" b="1" dirty="0"/>
              <a:t> Signal</a:t>
            </a:r>
            <a:endParaRPr lang="zh-CN" altLang="en-US" sz="3200" b="1" dirty="0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C2C2FEB2-0408-25C7-F2D8-2E2C1682BA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8348" y="4374210"/>
            <a:ext cx="1679304" cy="1853171"/>
          </a:xfrm>
          <a:prstGeom prst="rect">
            <a:avLst/>
          </a:prstGeom>
        </p:spPr>
      </p:pic>
      <p:pic>
        <p:nvPicPr>
          <p:cNvPr id="18" name="内容占位符 17">
            <a:extLst>
              <a:ext uri="{FF2B5EF4-FFF2-40B4-BE49-F238E27FC236}">
                <a16:creationId xmlns:a16="http://schemas.microsoft.com/office/drawing/2014/main" id="{AB48E01B-7A8E-B2B2-1291-3245F2520841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4"/>
          <a:srcRect b="44124"/>
          <a:stretch>
            <a:fillRect/>
          </a:stretch>
        </p:blipFill>
        <p:spPr>
          <a:xfrm>
            <a:off x="950572" y="1255565"/>
            <a:ext cx="6277366" cy="711712"/>
          </a:xfrm>
          <a:prstGeom prst="rect">
            <a:avLst/>
          </a:prstGeom>
        </p:spPr>
      </p:pic>
      <p:pic>
        <p:nvPicPr>
          <p:cNvPr id="25" name="内容占位符 17">
            <a:extLst>
              <a:ext uri="{FF2B5EF4-FFF2-40B4-BE49-F238E27FC236}">
                <a16:creationId xmlns:a16="http://schemas.microsoft.com/office/drawing/2014/main" id="{14AAC5F8-269A-AEA7-3283-79F64ED6F3A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9469" t="55875" r="26656" b="-1523"/>
          <a:stretch>
            <a:fillRect/>
          </a:stretch>
        </p:blipFill>
        <p:spPr>
          <a:xfrm>
            <a:off x="7260022" y="1247544"/>
            <a:ext cx="2229853" cy="609703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D2E5F185-5C75-E060-5C87-8219B568480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54563" b="285"/>
          <a:stretch>
            <a:fillRect/>
          </a:stretch>
        </p:blipFill>
        <p:spPr>
          <a:xfrm>
            <a:off x="5299010" y="4105262"/>
            <a:ext cx="1783581" cy="2286378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8A40A15F-E793-BEB0-248C-B808415656D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2321" r="68" b="285"/>
          <a:stretch>
            <a:fillRect/>
          </a:stretch>
        </p:blipFill>
        <p:spPr>
          <a:xfrm>
            <a:off x="894348" y="4045277"/>
            <a:ext cx="1868905" cy="2286378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7A01E3C8-077E-88AE-654D-098D56CCF9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4445" y="3680007"/>
            <a:ext cx="1903804" cy="326150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09269D9A-0D49-C293-C647-35D421280A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89875" y="3589855"/>
            <a:ext cx="1996614" cy="368170"/>
          </a:xfrm>
          <a:prstGeom prst="rect">
            <a:avLst/>
          </a:prstGeom>
        </p:spPr>
      </p:pic>
      <p:sp>
        <p:nvSpPr>
          <p:cNvPr id="31" name="矩形 30">
            <a:extLst>
              <a:ext uri="{FF2B5EF4-FFF2-40B4-BE49-F238E27FC236}">
                <a16:creationId xmlns:a16="http://schemas.microsoft.com/office/drawing/2014/main" id="{F2D5353F-A2C0-FC97-FF7D-1860BBF2EE52}"/>
              </a:ext>
            </a:extLst>
          </p:cNvPr>
          <p:cNvSpPr/>
          <p:nvPr/>
        </p:nvSpPr>
        <p:spPr>
          <a:xfrm>
            <a:off x="3409349" y="1255565"/>
            <a:ext cx="753979" cy="55553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70725B0C-CEF8-CF8F-F1BD-7D3BE70BB871}"/>
              </a:ext>
            </a:extLst>
          </p:cNvPr>
          <p:cNvSpPr/>
          <p:nvPr/>
        </p:nvSpPr>
        <p:spPr>
          <a:xfrm>
            <a:off x="5431624" y="1274626"/>
            <a:ext cx="753979" cy="55553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92377D5B-794A-9B4E-CC04-9ED656A039C5}"/>
              </a:ext>
            </a:extLst>
          </p:cNvPr>
          <p:cNvSpPr/>
          <p:nvPr/>
        </p:nvSpPr>
        <p:spPr>
          <a:xfrm>
            <a:off x="7468569" y="1247544"/>
            <a:ext cx="753979" cy="55553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E6CC2B25-4631-2968-7411-A69B644F29A6}"/>
              </a:ext>
            </a:extLst>
          </p:cNvPr>
          <p:cNvGrpSpPr/>
          <p:nvPr/>
        </p:nvGrpSpPr>
        <p:grpSpPr>
          <a:xfrm>
            <a:off x="1263840" y="2144538"/>
            <a:ext cx="6406564" cy="674335"/>
            <a:chOff x="1263840" y="2144538"/>
            <a:chExt cx="6406564" cy="674335"/>
          </a:xfrm>
        </p:grpSpPr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014C9D58-3219-D85D-AF87-53E179253B1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b="41183"/>
            <a:stretch>
              <a:fillRect/>
            </a:stretch>
          </p:blipFill>
          <p:spPr>
            <a:xfrm>
              <a:off x="1263840" y="2144538"/>
              <a:ext cx="4836032" cy="674335"/>
            </a:xfrm>
            <a:prstGeom prst="rect">
              <a:avLst/>
            </a:prstGeom>
          </p:spPr>
        </p:pic>
        <p:pic>
          <p:nvPicPr>
            <p:cNvPr id="36" name="图片 35">
              <a:extLst>
                <a:ext uri="{FF2B5EF4-FFF2-40B4-BE49-F238E27FC236}">
                  <a16:creationId xmlns:a16="http://schemas.microsoft.com/office/drawing/2014/main" id="{EF3A81A2-E5CE-92B6-957D-1ED533AFC5C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68278" t="58817" b="1096"/>
            <a:stretch>
              <a:fillRect/>
            </a:stretch>
          </p:blipFill>
          <p:spPr>
            <a:xfrm>
              <a:off x="5997957" y="2151799"/>
              <a:ext cx="1672447" cy="501055"/>
            </a:xfrm>
            <a:prstGeom prst="rect">
              <a:avLst/>
            </a:prstGeom>
          </p:spPr>
        </p:pic>
      </p:grp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CD220435-473F-D954-840F-D0B7410B2659}"/>
              </a:ext>
            </a:extLst>
          </p:cNvPr>
          <p:cNvGrpSpPr/>
          <p:nvPr/>
        </p:nvGrpSpPr>
        <p:grpSpPr>
          <a:xfrm>
            <a:off x="1263840" y="2817446"/>
            <a:ext cx="6469371" cy="693632"/>
            <a:chOff x="1263840" y="2817446"/>
            <a:chExt cx="6469371" cy="693632"/>
          </a:xfrm>
        </p:grpSpPr>
        <p:pic>
          <p:nvPicPr>
            <p:cNvPr id="38" name="图片 37">
              <a:extLst>
                <a:ext uri="{FF2B5EF4-FFF2-40B4-BE49-F238E27FC236}">
                  <a16:creationId xmlns:a16="http://schemas.microsoft.com/office/drawing/2014/main" id="{6C11034B-AC80-DD52-B262-EC1190B91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b="43349"/>
            <a:stretch>
              <a:fillRect/>
            </a:stretch>
          </p:blipFill>
          <p:spPr>
            <a:xfrm>
              <a:off x="1263840" y="2905399"/>
              <a:ext cx="4803948" cy="605679"/>
            </a:xfrm>
            <a:prstGeom prst="rect">
              <a:avLst/>
            </a:prstGeom>
          </p:spPr>
        </p:pic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id="{2F8CD7FB-FE6B-B6A5-9B1C-03B3BCF60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l="67975" t="59379"/>
            <a:stretch>
              <a:fillRect/>
            </a:stretch>
          </p:blipFill>
          <p:spPr>
            <a:xfrm>
              <a:off x="5958253" y="2817446"/>
              <a:ext cx="1774958" cy="501056"/>
            </a:xfrm>
            <a:prstGeom prst="rect">
              <a:avLst/>
            </a:prstGeom>
          </p:spPr>
        </p:pic>
      </p:grpSp>
      <p:sp>
        <p:nvSpPr>
          <p:cNvPr id="41" name="矩形 40">
            <a:extLst>
              <a:ext uri="{FF2B5EF4-FFF2-40B4-BE49-F238E27FC236}">
                <a16:creationId xmlns:a16="http://schemas.microsoft.com/office/drawing/2014/main" id="{193C7D87-E1CD-D97E-971E-4BA63214F534}"/>
              </a:ext>
            </a:extLst>
          </p:cNvPr>
          <p:cNvSpPr/>
          <p:nvPr/>
        </p:nvSpPr>
        <p:spPr>
          <a:xfrm>
            <a:off x="3335276" y="2115478"/>
            <a:ext cx="753979" cy="1203024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DAEFF8D4-D398-2FB1-3D8C-C97F0C6F7E99}"/>
              </a:ext>
            </a:extLst>
          </p:cNvPr>
          <p:cNvSpPr/>
          <p:nvPr/>
        </p:nvSpPr>
        <p:spPr>
          <a:xfrm>
            <a:off x="4733616" y="2137437"/>
            <a:ext cx="753979" cy="1181065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C0A9B79A-EE0C-E120-1287-57517441F1DB}"/>
              </a:ext>
            </a:extLst>
          </p:cNvPr>
          <p:cNvSpPr/>
          <p:nvPr/>
        </p:nvSpPr>
        <p:spPr>
          <a:xfrm>
            <a:off x="6275001" y="2144538"/>
            <a:ext cx="799569" cy="1173964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8938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 animBg="1"/>
      <p:bldP spid="41" grpId="0" animBg="1"/>
      <p:bldP spid="42" grpId="0" animBg="1"/>
      <p:bldP spid="4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5E968-EAE2-6C35-0551-2791B990ED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FDA1788E-ED4E-CAFC-B317-25CD836181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13720"/>
            <a:ext cx="5958253" cy="681037"/>
          </a:xfrm>
        </p:spPr>
        <p:txBody>
          <a:bodyPr/>
          <a:lstStyle/>
          <a:p>
            <a:r>
              <a:rPr lang="en-US" altLang="zh-CN" dirty="0"/>
              <a:t>Modified Maxwell Equation</a:t>
            </a:r>
            <a:endParaRPr lang="zh-CN" altLang="en-US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1D42EA47-6967-25EF-683D-3136842FD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41945"/>
            <a:ext cx="10515600" cy="581891"/>
          </a:xfrm>
        </p:spPr>
        <p:txBody>
          <a:bodyPr/>
          <a:lstStyle/>
          <a:p>
            <a:r>
              <a:rPr lang="en-US" altLang="zh-CN" sz="3200" b="1" dirty="0" err="1"/>
              <a:t>Geomagntic</a:t>
            </a:r>
            <a:r>
              <a:rPr lang="en-US" altLang="zh-CN" sz="3200" b="1" dirty="0"/>
              <a:t> Signal</a:t>
            </a:r>
            <a:endParaRPr lang="zh-CN" altLang="en-US" sz="3200" b="1" dirty="0"/>
          </a:p>
        </p:txBody>
      </p:sp>
      <p:pic>
        <p:nvPicPr>
          <p:cNvPr id="18" name="内容占位符 17">
            <a:extLst>
              <a:ext uri="{FF2B5EF4-FFF2-40B4-BE49-F238E27FC236}">
                <a16:creationId xmlns:a16="http://schemas.microsoft.com/office/drawing/2014/main" id="{0D95B8BA-A673-4BB0-B319-711901585D9D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2"/>
          <a:srcRect b="44124"/>
          <a:stretch>
            <a:fillRect/>
          </a:stretch>
        </p:blipFill>
        <p:spPr>
          <a:xfrm>
            <a:off x="5187329" y="757067"/>
            <a:ext cx="5132328" cy="581891"/>
          </a:xfrm>
          <a:prstGeom prst="rect">
            <a:avLst/>
          </a:prstGeom>
        </p:spPr>
      </p:pic>
      <p:pic>
        <p:nvPicPr>
          <p:cNvPr id="25" name="内容占位符 17">
            <a:extLst>
              <a:ext uri="{FF2B5EF4-FFF2-40B4-BE49-F238E27FC236}">
                <a16:creationId xmlns:a16="http://schemas.microsoft.com/office/drawing/2014/main" id="{707A62B4-2F28-3DC1-5CFE-8139F451ABB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9469" t="55875" r="26656" b="-1523"/>
          <a:stretch>
            <a:fillRect/>
          </a:stretch>
        </p:blipFill>
        <p:spPr>
          <a:xfrm>
            <a:off x="10330573" y="757067"/>
            <a:ext cx="1741862" cy="476273"/>
          </a:xfrm>
          <a:prstGeom prst="rect">
            <a:avLst/>
          </a:prstGeom>
        </p:spPr>
      </p:pic>
      <p:grpSp>
        <p:nvGrpSpPr>
          <p:cNvPr id="4" name="组合 3">
            <a:extLst>
              <a:ext uri="{FF2B5EF4-FFF2-40B4-BE49-F238E27FC236}">
                <a16:creationId xmlns:a16="http://schemas.microsoft.com/office/drawing/2014/main" id="{32837C27-DDD2-024C-6BB7-DF9A6DAF5F59}"/>
              </a:ext>
            </a:extLst>
          </p:cNvPr>
          <p:cNvGrpSpPr/>
          <p:nvPr/>
        </p:nvGrpSpPr>
        <p:grpSpPr>
          <a:xfrm>
            <a:off x="7036349" y="5315090"/>
            <a:ext cx="4888307" cy="477885"/>
            <a:chOff x="1263840" y="2144538"/>
            <a:chExt cx="6406564" cy="674335"/>
          </a:xfrm>
        </p:grpSpPr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E57C0EA9-9E8B-181D-B35F-E48E80F136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b="41183"/>
            <a:stretch>
              <a:fillRect/>
            </a:stretch>
          </p:blipFill>
          <p:spPr>
            <a:xfrm>
              <a:off x="1263840" y="2144538"/>
              <a:ext cx="4836032" cy="674335"/>
            </a:xfrm>
            <a:prstGeom prst="rect">
              <a:avLst/>
            </a:prstGeom>
          </p:spPr>
        </p:pic>
        <p:pic>
          <p:nvPicPr>
            <p:cNvPr id="36" name="图片 35">
              <a:extLst>
                <a:ext uri="{FF2B5EF4-FFF2-40B4-BE49-F238E27FC236}">
                  <a16:creationId xmlns:a16="http://schemas.microsoft.com/office/drawing/2014/main" id="{45746B0B-EB69-6EDF-9812-2E021C719D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68278" t="58817" b="1096"/>
            <a:stretch>
              <a:fillRect/>
            </a:stretch>
          </p:blipFill>
          <p:spPr>
            <a:xfrm>
              <a:off x="5997957" y="2151799"/>
              <a:ext cx="1672447" cy="501055"/>
            </a:xfrm>
            <a:prstGeom prst="rect">
              <a:avLst/>
            </a:prstGeom>
          </p:spPr>
        </p:pic>
      </p:grpSp>
      <p:grpSp>
        <p:nvGrpSpPr>
          <p:cNvPr id="5" name="组合 4">
            <a:extLst>
              <a:ext uri="{FF2B5EF4-FFF2-40B4-BE49-F238E27FC236}">
                <a16:creationId xmlns:a16="http://schemas.microsoft.com/office/drawing/2014/main" id="{A05B268F-24B5-3956-2520-72143E1FCDAB}"/>
              </a:ext>
            </a:extLst>
          </p:cNvPr>
          <p:cNvGrpSpPr/>
          <p:nvPr/>
        </p:nvGrpSpPr>
        <p:grpSpPr>
          <a:xfrm>
            <a:off x="7094708" y="5846260"/>
            <a:ext cx="4711844" cy="519156"/>
            <a:chOff x="1263840" y="2817446"/>
            <a:chExt cx="6469371" cy="693632"/>
          </a:xfrm>
        </p:grpSpPr>
        <p:pic>
          <p:nvPicPr>
            <p:cNvPr id="38" name="图片 37">
              <a:extLst>
                <a:ext uri="{FF2B5EF4-FFF2-40B4-BE49-F238E27FC236}">
                  <a16:creationId xmlns:a16="http://schemas.microsoft.com/office/drawing/2014/main" id="{96A8CE72-7469-711D-306C-B0A32C45C1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43349"/>
            <a:stretch>
              <a:fillRect/>
            </a:stretch>
          </p:blipFill>
          <p:spPr>
            <a:xfrm>
              <a:off x="1263840" y="2905399"/>
              <a:ext cx="4803948" cy="605679"/>
            </a:xfrm>
            <a:prstGeom prst="rect">
              <a:avLst/>
            </a:prstGeom>
          </p:spPr>
        </p:pic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id="{F9CE7EA3-1292-6E0A-061F-C743F9B2BF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67975" t="59379"/>
            <a:stretch>
              <a:fillRect/>
            </a:stretch>
          </p:blipFill>
          <p:spPr>
            <a:xfrm>
              <a:off x="5958253" y="2817446"/>
              <a:ext cx="1774958" cy="501056"/>
            </a:xfrm>
            <a:prstGeom prst="rect">
              <a:avLst/>
            </a:prstGeom>
          </p:spPr>
        </p:pic>
      </p:grpSp>
      <p:pic>
        <p:nvPicPr>
          <p:cNvPr id="6" name="图片 5">
            <a:extLst>
              <a:ext uri="{FF2B5EF4-FFF2-40B4-BE49-F238E27FC236}">
                <a16:creationId xmlns:a16="http://schemas.microsoft.com/office/drawing/2014/main" id="{6EBD412E-9250-1A4C-13AD-5B495F7B07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04" y="2698441"/>
            <a:ext cx="1975252" cy="151998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C24837D-A348-ECAA-CB8A-86288FF7D1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6866" y="1775874"/>
            <a:ext cx="4080662" cy="59702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20D9D0C2-74ED-716C-D6FB-E9854EDFE8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6865" y="2416291"/>
            <a:ext cx="3654967" cy="266783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02EDBC61-B62A-6FC9-08E3-8BD9BD7235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36349" y="3028437"/>
            <a:ext cx="4828563" cy="7769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F73D0D1E-7989-55EB-3E72-561BEB9F248D}"/>
                  </a:ext>
                </a:extLst>
              </p:cNvPr>
              <p:cNvSpPr txBox="1"/>
              <p:nvPr/>
            </p:nvSpPr>
            <p:spPr>
              <a:xfrm>
                <a:off x="7036349" y="3917628"/>
                <a:ext cx="210151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altLang="zh-CN" dirty="0"/>
                  <a:t> = 6371.2 km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F73D0D1E-7989-55EB-3E72-561BEB9F24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6349" y="3917628"/>
                <a:ext cx="2101516" cy="369332"/>
              </a:xfrm>
              <a:prstGeom prst="rect">
                <a:avLst/>
              </a:prstGeom>
              <a:blipFill>
                <a:blip r:embed="rId9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文本框 15">
            <a:extLst>
              <a:ext uri="{FF2B5EF4-FFF2-40B4-BE49-F238E27FC236}">
                <a16:creationId xmlns:a16="http://schemas.microsoft.com/office/drawing/2014/main" id="{934D2FFD-CEB4-DD3C-65DD-FD0E494783FF}"/>
              </a:ext>
            </a:extLst>
          </p:cNvPr>
          <p:cNvSpPr txBox="1"/>
          <p:nvPr/>
        </p:nvSpPr>
        <p:spPr>
          <a:xfrm>
            <a:off x="2301730" y="5122909"/>
            <a:ext cx="40022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 dirty="0"/>
              <a:t>boundary conditions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32B18AF0-9D96-6308-379E-41F5FBDCB990}"/>
              </a:ext>
            </a:extLst>
          </p:cNvPr>
          <p:cNvSpPr/>
          <p:nvPr/>
        </p:nvSpPr>
        <p:spPr>
          <a:xfrm>
            <a:off x="10019324" y="2967487"/>
            <a:ext cx="803075" cy="42666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96009567-B909-C028-01B9-AB4BE745437D}"/>
              </a:ext>
            </a:extLst>
          </p:cNvPr>
          <p:cNvSpPr txBox="1"/>
          <p:nvPr/>
        </p:nvSpPr>
        <p:spPr>
          <a:xfrm>
            <a:off x="103863" y="6365416"/>
            <a:ext cx="24402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Sulai et al, </a:t>
            </a:r>
            <a:r>
              <a:rPr lang="zh-CN" altLang="en-US" dirty="0"/>
              <a:t>2306.11575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93C7835B-C631-982A-30AA-057F01D423FB}"/>
              </a:ext>
            </a:extLst>
          </p:cNvPr>
          <p:cNvSpPr/>
          <p:nvPr/>
        </p:nvSpPr>
        <p:spPr>
          <a:xfrm>
            <a:off x="10831107" y="2967486"/>
            <a:ext cx="1041825" cy="426665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左大括号 6">
            <a:extLst>
              <a:ext uri="{FF2B5EF4-FFF2-40B4-BE49-F238E27FC236}">
                <a16:creationId xmlns:a16="http://schemas.microsoft.com/office/drawing/2014/main" id="{67F82D22-29B1-4F69-2231-837C3E04CAA5}"/>
              </a:ext>
            </a:extLst>
          </p:cNvPr>
          <p:cNvSpPr/>
          <p:nvPr/>
        </p:nvSpPr>
        <p:spPr>
          <a:xfrm>
            <a:off x="1923863" y="1741462"/>
            <a:ext cx="363002" cy="4219707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3E39D457-48E4-2BF6-542D-49E11027CE04}"/>
              </a:ext>
            </a:extLst>
          </p:cNvPr>
          <p:cNvCxnSpPr>
            <a:cxnSpLocks/>
          </p:cNvCxnSpPr>
          <p:nvPr/>
        </p:nvCxnSpPr>
        <p:spPr>
          <a:xfrm>
            <a:off x="7808470" y="1088041"/>
            <a:ext cx="2194800" cy="189342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22A5F85B-A6EC-264C-581C-2DCC2FA822D4}"/>
                  </a:ext>
                </a:extLst>
              </p:cNvPr>
              <p:cNvSpPr txBox="1"/>
              <p:nvPr/>
            </p:nvSpPr>
            <p:spPr>
              <a:xfrm>
                <a:off x="6931585" y="2537910"/>
                <a:ext cx="323906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800" b="1" dirty="0"/>
                  <a:t> Under </a:t>
                </a:r>
                <a14:m>
                  <m:oMath xmlns:m="http://schemas.openxmlformats.org/officeDocument/2006/math">
                    <m:r>
                      <a:rPr lang="en-US" altLang="zh-CN" sz="1800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altLang="zh-CN" sz="1800" b="1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altLang="zh-CN" sz="1800" b="1" i="1" smtClean="0">
                        <a:latin typeface="Cambria Math" panose="02040503050406030204" pitchFamily="18" charset="0"/>
                      </a:rPr>
                      <m:t>𝝎</m:t>
                    </m:r>
                    <m:sSub>
                      <m:sSubPr>
                        <m:ctrlPr>
                          <a:rPr lang="en-US" altLang="zh-CN" sz="1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b="1" i="1" smtClean="0"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altLang="zh-CN" sz="1800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sub>
                    </m:sSub>
                    <m:r>
                      <a:rPr lang="en-US" altLang="zh-CN" sz="1800" b="1" i="1" smtClean="0">
                        <a:latin typeface="Cambria Math" panose="02040503050406030204" pitchFamily="18" charset="0"/>
                      </a:rPr>
                      <m:t>≫</m:t>
                    </m:r>
                    <m:r>
                      <a:rPr lang="en-US" altLang="zh-CN" sz="1800" b="1" i="1" smtClean="0">
                        <a:latin typeface="Cambria Math" panose="02040503050406030204" pitchFamily="18" charset="0"/>
                      </a:rPr>
                      <m:t>𝝎</m:t>
                    </m:r>
                    <m:r>
                      <a:rPr lang="en-US" altLang="zh-CN" sz="1800" b="1" i="1" smtClean="0">
                        <a:latin typeface="Cambria Math" panose="02040503050406030204" pitchFamily="18" charset="0"/>
                      </a:rPr>
                      <m:t>𝒉</m:t>
                    </m:r>
                  </m:oMath>
                </a14:m>
                <a:endParaRPr lang="zh-CN" altLang="en-US" sz="1800" b="1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22A5F85B-A6EC-264C-581C-2DCC2FA822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1585" y="2537910"/>
                <a:ext cx="3239066" cy="369332"/>
              </a:xfrm>
              <a:prstGeom prst="rect">
                <a:avLst/>
              </a:prstGeom>
              <a:blipFill>
                <a:blip r:embed="rId10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79AAEE88-9574-6D13-4EFF-962DA15EE6D0}"/>
              </a:ext>
            </a:extLst>
          </p:cNvPr>
          <p:cNvCxnSpPr>
            <a:cxnSpLocks/>
          </p:cNvCxnSpPr>
          <p:nvPr/>
        </p:nvCxnSpPr>
        <p:spPr>
          <a:xfrm flipV="1">
            <a:off x="11563679" y="3479996"/>
            <a:ext cx="204489" cy="1827579"/>
          </a:xfrm>
          <a:prstGeom prst="straightConnector1">
            <a:avLst/>
          </a:prstGeom>
          <a:ln w="28575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>
            <a:extLst>
              <a:ext uri="{FF2B5EF4-FFF2-40B4-BE49-F238E27FC236}">
                <a16:creationId xmlns:a16="http://schemas.microsoft.com/office/drawing/2014/main" id="{F02B627C-FC4D-C00E-3D77-0B75A7F45705}"/>
              </a:ext>
            </a:extLst>
          </p:cNvPr>
          <p:cNvSpPr txBox="1"/>
          <p:nvPr/>
        </p:nvSpPr>
        <p:spPr>
          <a:xfrm rot="2521638">
            <a:off x="8325812" y="1874330"/>
            <a:ext cx="178311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</a:rPr>
              <a:t>amplitude</a:t>
            </a:r>
            <a:endParaRPr lang="zh-CN" altLang="en-US" sz="2000" b="1" dirty="0">
              <a:solidFill>
                <a:srgbClr val="FF0000"/>
              </a:solidFill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18B823D2-83FD-C262-7EBD-3CE9FA15B363}"/>
              </a:ext>
            </a:extLst>
          </p:cNvPr>
          <p:cNvSpPr txBox="1"/>
          <p:nvPr/>
        </p:nvSpPr>
        <p:spPr>
          <a:xfrm rot="16534258">
            <a:off x="10722283" y="4346964"/>
            <a:ext cx="13464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0000FF"/>
                </a:solidFill>
              </a:rPr>
              <a:t>direction</a:t>
            </a:r>
            <a:endParaRPr lang="zh-CN" altLang="en-US" sz="2000" b="1" dirty="0">
              <a:solidFill>
                <a:srgbClr val="0000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47BE38B2-C887-2FA6-1D36-BBF2FD62B16C}"/>
                  </a:ext>
                </a:extLst>
              </p:cNvPr>
              <p:cNvSpPr txBox="1"/>
              <p:nvPr/>
            </p:nvSpPr>
            <p:spPr>
              <a:xfrm>
                <a:off x="2376378" y="5581091"/>
                <a:ext cx="4302135" cy="4393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i="1" dirty="0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𝑙𝑚</m:t>
                        </m:r>
                      </m:sub>
                      <m:sup>
                        <m:d>
                          <m:dPr>
                            <m:ctrlPr>
                              <a:rPr lang="zh-CN" altLang="en-US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CN" altLang="en-US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sup>
                    </m:sSubSup>
                  </m:oMath>
                </a14:m>
                <a:r>
                  <a:rPr lang="zh-CN" altLang="en-US" dirty="0"/>
                  <a:t>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i="1" dirty="0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zh-CN" altLang="en-US" i="1" dirty="0" smtClean="0">
                            <a:latin typeface="Cambria Math" panose="02040503050406030204" pitchFamily="18" charset="0"/>
                          </a:rPr>
                          <m:t>𝑙𝑚</m:t>
                        </m:r>
                      </m:sub>
                      <m:sup>
                        <m:d>
                          <m:dPr>
                            <m:ctrlPr>
                              <a:rPr lang="zh-CN" altLang="en-US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CN" altLang="en-US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d>
                      </m:sup>
                    </m:sSubSup>
                    <m:r>
                      <a:rPr lang="zh-CN" altLang="en-US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dirty="0"/>
                  <a:t>both </a:t>
                </a:r>
                <a:r>
                  <a:rPr lang="zh-CN" altLang="en-US" dirty="0"/>
                  <a:t>vanish </a:t>
                </a:r>
                <a:r>
                  <a:rPr lang="en-US" altLang="zh-CN" dirty="0"/>
                  <a:t>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47BE38B2-C887-2FA6-1D36-BBF2FD62B1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6378" y="5581091"/>
                <a:ext cx="4302135" cy="439351"/>
              </a:xfrm>
              <a:prstGeom prst="rect">
                <a:avLst/>
              </a:prstGeom>
              <a:blipFill>
                <a:blip r:embed="rId11"/>
                <a:stretch>
                  <a:fillRect b="-180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7430C3A5-E604-D68D-FE27-411AAA78C63C}"/>
                  </a:ext>
                </a:extLst>
              </p:cNvPr>
              <p:cNvSpPr txBox="1"/>
              <p:nvPr/>
            </p:nvSpPr>
            <p:spPr>
              <a:xfrm>
                <a:off x="7036349" y="4469964"/>
                <a:ext cx="229880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≈100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km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7430C3A5-E604-D68D-FE27-411AAA78C6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6349" y="4469964"/>
                <a:ext cx="2298802" cy="369332"/>
              </a:xfrm>
              <a:prstGeom prst="rect">
                <a:avLst/>
              </a:prstGeom>
              <a:blipFill>
                <a:blip r:embed="rId12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箭头: 右 40">
            <a:extLst>
              <a:ext uri="{FF2B5EF4-FFF2-40B4-BE49-F238E27FC236}">
                <a16:creationId xmlns:a16="http://schemas.microsoft.com/office/drawing/2014/main" id="{B4456720-3272-6FC0-7823-586E0B10ED2F}"/>
              </a:ext>
            </a:extLst>
          </p:cNvPr>
          <p:cNvSpPr/>
          <p:nvPr/>
        </p:nvSpPr>
        <p:spPr>
          <a:xfrm>
            <a:off x="6262581" y="3511070"/>
            <a:ext cx="557348" cy="369332"/>
          </a:xfrm>
          <a:prstGeom prst="rightArrow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40232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 animBg="1"/>
      <p:bldP spid="21" grpId="0" animBg="1"/>
      <p:bldP spid="7" grpId="0" animBg="1"/>
      <p:bldP spid="9" grpId="0"/>
      <p:bldP spid="23" grpId="0"/>
      <p:bldP spid="24" grpId="0"/>
      <p:bldP spid="27" grpId="0"/>
      <p:bldP spid="29" grpId="0"/>
      <p:bldP spid="4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1CEB0BE0-DDFC-E19B-372D-78E9DD0C8E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66507"/>
            <a:ext cx="5958253" cy="681037"/>
          </a:xfrm>
        </p:spPr>
        <p:txBody>
          <a:bodyPr/>
          <a:lstStyle/>
          <a:p>
            <a:r>
              <a:rPr lang="en-US" altLang="zh-CN" dirty="0"/>
              <a:t>Effective current and signal</a:t>
            </a:r>
            <a:endParaRPr lang="zh-CN" altLang="en-US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C0E2D64A-ECFC-FBE4-363D-87D39113A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41945"/>
            <a:ext cx="10515600" cy="581891"/>
          </a:xfrm>
        </p:spPr>
        <p:txBody>
          <a:bodyPr/>
          <a:lstStyle/>
          <a:p>
            <a:r>
              <a:rPr lang="en-US" altLang="zh-CN" sz="3200" b="1" dirty="0" err="1"/>
              <a:t>Geomagntic</a:t>
            </a:r>
            <a:r>
              <a:rPr lang="en-US" altLang="zh-CN" sz="3200" b="1" dirty="0"/>
              <a:t> Signal</a:t>
            </a:r>
            <a:endParaRPr lang="zh-CN" altLang="en-US" sz="3200" b="1" dirty="0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A6ED295-22EC-23BE-2955-036E61CD959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45720" y="1167237"/>
            <a:ext cx="5958253" cy="681037"/>
          </a:xfrm>
        </p:spPr>
        <p:txBody>
          <a:bodyPr/>
          <a:lstStyle/>
          <a:p>
            <a:r>
              <a:rPr lang="en-US" altLang="zh-CN" dirty="0"/>
              <a:t>Axion</a:t>
            </a:r>
            <a:endParaRPr lang="zh-CN" altLang="en-US" dirty="0"/>
          </a:p>
        </p:txBody>
      </p:sp>
      <p:sp>
        <p:nvSpPr>
          <p:cNvPr id="6" name="内容占位符 3">
            <a:extLst>
              <a:ext uri="{FF2B5EF4-FFF2-40B4-BE49-F238E27FC236}">
                <a16:creationId xmlns:a16="http://schemas.microsoft.com/office/drawing/2014/main" id="{22AB932B-938E-3AC7-D567-668EF14CCB1D}"/>
              </a:ext>
            </a:extLst>
          </p:cNvPr>
          <p:cNvSpPr txBox="1">
            <a:spLocks/>
          </p:cNvSpPr>
          <p:nvPr/>
        </p:nvSpPr>
        <p:spPr>
          <a:xfrm>
            <a:off x="445720" y="3564884"/>
            <a:ext cx="5958253" cy="681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Dark Photon</a:t>
            </a:r>
            <a:endParaRPr lang="zh-CN" altLang="en-US" dirty="0"/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9D159073-2B15-8852-38F2-4A41629E8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9411" y="2857994"/>
            <a:ext cx="5183860" cy="706890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B02D2231-7CA1-C1E2-EA78-A7F3678DC7C0}"/>
              </a:ext>
            </a:extLst>
          </p:cNvPr>
          <p:cNvSpPr txBox="1"/>
          <p:nvPr/>
        </p:nvSpPr>
        <p:spPr>
          <a:xfrm>
            <a:off x="146670" y="6288688"/>
            <a:ext cx="24402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Sulai et al, </a:t>
            </a:r>
            <a:r>
              <a:rPr lang="zh-CN" altLang="en-US" dirty="0"/>
              <a:t>2306.11575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FD3BC384-4C19-EB24-17FA-14F1FD0189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2262" y="1905711"/>
            <a:ext cx="5336259" cy="838206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7FD3F1D-75E6-4ABE-B6D6-548C40A527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9411" y="4245921"/>
            <a:ext cx="5532599" cy="838273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C0EFB8D5-EF94-3CAD-0C43-A0DCE67F3B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2262" y="5331259"/>
            <a:ext cx="5221009" cy="895030"/>
          </a:xfrm>
          <a:prstGeom prst="rect">
            <a:avLst/>
          </a:prstGeom>
        </p:spPr>
      </p:pic>
      <p:pic>
        <p:nvPicPr>
          <p:cNvPr id="25" name="内容占位符 15">
            <a:extLst>
              <a:ext uri="{FF2B5EF4-FFF2-40B4-BE49-F238E27FC236}">
                <a16:creationId xmlns:a16="http://schemas.microsoft.com/office/drawing/2014/main" id="{F492B462-D6A2-1138-A495-236C138BD0D8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6"/>
          <a:stretch>
            <a:fillRect/>
          </a:stretch>
        </p:blipFill>
        <p:spPr>
          <a:xfrm>
            <a:off x="2204360" y="1143465"/>
            <a:ext cx="3891640" cy="68103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1A6DE65E-5729-59D7-0591-3B94FADA6076}"/>
                  </a:ext>
                </a:extLst>
              </p:cNvPr>
              <p:cNvSpPr txBox="1"/>
              <p:nvPr/>
            </p:nvSpPr>
            <p:spPr>
              <a:xfrm>
                <a:off x="6403973" y="1274445"/>
                <a:ext cx="255397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𝑙</m:t>
                        </m:r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from </a:t>
                </a:r>
                <a:r>
                  <a:rPr lang="zh-CN" altLang="en-US" dirty="0"/>
                  <a:t>IGRF </a:t>
                </a:r>
                <a:r>
                  <a:rPr lang="en-US" altLang="zh-CN" dirty="0"/>
                  <a:t>model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1A6DE65E-5729-59D7-0591-3B94FADA60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3973" y="1274445"/>
                <a:ext cx="2553973" cy="369332"/>
              </a:xfrm>
              <a:prstGeom prst="rect">
                <a:avLst/>
              </a:prstGeom>
              <a:blipFill>
                <a:blip r:embed="rId7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Picture 2">
            <a:extLst>
              <a:ext uri="{FF2B5EF4-FFF2-40B4-BE49-F238E27FC236}">
                <a16:creationId xmlns:a16="http://schemas.microsoft.com/office/drawing/2014/main" id="{90D05CB1-8695-39E8-2EF6-473F8A374B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3934" y="725487"/>
            <a:ext cx="2946400" cy="312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DA98ECAC-C9EF-A24A-AC61-8A44F429170D}"/>
                  </a:ext>
                </a:extLst>
              </p:cNvPr>
              <p:cNvSpPr txBox="1"/>
              <p:nvPr/>
            </p:nvSpPr>
            <p:spPr>
              <a:xfrm>
                <a:off x="7969033" y="5331259"/>
                <a:ext cx="414140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000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000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zh-CN" altLang="en-US" sz="2000" i="1" dirty="0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zh-CN" altLang="en-US" sz="2000" dirty="0"/>
                  <a:t> is the frequency associated to the sidereal day</a:t>
                </a: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DA98ECAC-C9EF-A24A-AC61-8A44F42917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9033" y="5331259"/>
                <a:ext cx="4141409" cy="707886"/>
              </a:xfrm>
              <a:prstGeom prst="rect">
                <a:avLst/>
              </a:prstGeom>
              <a:blipFill>
                <a:blip r:embed="rId9"/>
                <a:stretch>
                  <a:fillRect l="-1471" t="-5172" b="-146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780F6FF3-7E1B-2339-18FB-E60DAD319BE4}"/>
                  </a:ext>
                </a:extLst>
              </p:cNvPr>
              <p:cNvSpPr txBox="1"/>
              <p:nvPr/>
            </p:nvSpPr>
            <p:spPr>
              <a:xfrm>
                <a:off x="7563394" y="4725087"/>
                <a:ext cx="4010298" cy="4021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2000" i="1" dirty="0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zh-CN" altLang="en-US" sz="2000" i="1" dirty="0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zh-CN" altLang="en-US" sz="2000" i="1" dirty="0" smtClean="0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US" altLang="zh-CN" sz="20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2000" i="1" dirty="0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sSup>
                            <m:sSupPr>
                              <m:ctrlPr>
                                <a:rPr lang="en-US" altLang="zh-CN" sz="2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2000" i="1" dirty="0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p>
                              <m:r>
                                <a:rPr lang="zh-CN" altLang="en-US" sz="2000" i="1" dirty="0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sub>
                      </m:sSub>
                      <m:r>
                        <a:rPr lang="zh-CN" altLang="en-US" sz="2000" i="1" dirty="0" smtClean="0">
                          <a:latin typeface="Cambria Math" panose="02040503050406030204" pitchFamily="18" charset="0"/>
                        </a:rPr>
                        <m:t>− 2</m:t>
                      </m:r>
                      <m:r>
                        <a:rPr lang="zh-CN" altLang="en-US" sz="2000" i="1" dirty="0" smtClean="0">
                          <a:latin typeface="Cambria Math" panose="02040503050406030204" pitchFamily="18" charset="0"/>
                        </a:rPr>
                        <m:t>𝜋</m:t>
                      </m:r>
                      <m:sSub>
                        <m:sSubPr>
                          <m:ctrlPr>
                            <a:rPr lang="en-US" altLang="zh-CN" sz="20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2000" i="1" dirty="0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zh-CN" altLang="en-US" sz="2000" i="1" dirty="0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r>
                        <a:rPr lang="en-US" altLang="zh-CN" sz="2000" b="0" i="1" dirty="0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altLang="zh-CN" sz="2000" b="0" i="1" dirty="0" smtClean="0">
                          <a:latin typeface="Cambria Math" panose="02040503050406030204" pitchFamily="18" charset="0"/>
                        </a:rPr>
                        <m:t> ≈</m:t>
                      </m:r>
                      <m:sSub>
                        <m:sSubPr>
                          <m:ctrlPr>
                            <a:rPr lang="en-US" altLang="zh-CN" sz="20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dirty="0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sSup>
                            <m:sSupPr>
                              <m:ctrlPr>
                                <a:rPr lang="en-US" altLang="zh-CN" sz="2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000" b="0" i="1" dirty="0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p>
                              <m:r>
                                <a:rPr lang="en-US" altLang="zh-CN" sz="2000" b="0" i="1" dirty="0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sub>
                      </m:sSub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780F6FF3-7E1B-2339-18FB-E60DAD319B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3394" y="4725087"/>
                <a:ext cx="4010298" cy="402161"/>
              </a:xfrm>
              <a:prstGeom prst="rect">
                <a:avLst/>
              </a:prstGeom>
              <a:blipFill>
                <a:blip r:embed="rId10"/>
                <a:stretch>
                  <a:fillRect b="-151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18334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626AF-9EBF-5DD6-725C-607A9AB41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127D6384-47AB-AE3E-26B3-26F249E89B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63477"/>
            <a:ext cx="5958253" cy="681037"/>
          </a:xfrm>
        </p:spPr>
        <p:txBody>
          <a:bodyPr/>
          <a:lstStyle/>
          <a:p>
            <a:r>
              <a:rPr lang="en-US" altLang="zh-CN" dirty="0"/>
              <a:t>Statistic Test</a:t>
            </a:r>
            <a:endParaRPr lang="zh-CN" altLang="en-US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809EB618-0E07-6900-2EE6-3FA3D925E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9415"/>
            <a:ext cx="10515600" cy="581891"/>
          </a:xfrm>
        </p:spPr>
        <p:txBody>
          <a:bodyPr/>
          <a:lstStyle/>
          <a:p>
            <a:r>
              <a:rPr lang="en-US" altLang="zh-CN" b="1" dirty="0"/>
              <a:t>Data Analysis</a:t>
            </a:r>
            <a:endParaRPr lang="zh-CN" altLang="en-US" b="1" dirty="0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A86975E-50DE-53E9-600B-5534C7DE9F2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85396" y="1500024"/>
            <a:ext cx="5958253" cy="681037"/>
          </a:xfrm>
        </p:spPr>
        <p:txBody>
          <a:bodyPr/>
          <a:lstStyle/>
          <a:p>
            <a:r>
              <a:rPr lang="en-US" altLang="zh-CN" dirty="0"/>
              <a:t>Power spectrum density (</a:t>
            </a:r>
            <a:r>
              <a:rPr lang="en-US" altLang="zh-CN" dirty="0" err="1"/>
              <a:t>psd</a:t>
            </a:r>
            <a:r>
              <a:rPr lang="en-US" altLang="zh-CN" dirty="0"/>
              <a:t>, single-side)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5E0593B2-FAE9-CD2C-49E4-E198EC1894F0}"/>
                  </a:ext>
                </a:extLst>
              </p:cNvPr>
              <p:cNvSpPr txBox="1"/>
              <p:nvPr/>
            </p:nvSpPr>
            <p:spPr>
              <a:xfrm>
                <a:off x="559283" y="3184853"/>
                <a:ext cx="494571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CN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zh-CN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CN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sz="2400" dirty="0">
                    <a:solidFill>
                      <a:srgbClr val="0000FF"/>
                    </a:solidFill>
                  </a:rPr>
                  <a:t> </a:t>
                </a:r>
                <a:r>
                  <a:rPr lang="en-US" altLang="zh-CN" sz="2400" b="1" dirty="0"/>
                  <a:t>psd of noise</a:t>
                </a:r>
                <a:endParaRPr lang="zh-CN" altLang="en-US" sz="2400" b="1" dirty="0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5E0593B2-FAE9-CD2C-49E4-E198EC1894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283" y="3184853"/>
                <a:ext cx="4945713" cy="461665"/>
              </a:xfrm>
              <a:prstGeom prst="rect">
                <a:avLst/>
              </a:prstGeom>
              <a:blipFill>
                <a:blip r:embed="rId3"/>
                <a:stretch>
                  <a:fillRect l="-370" t="-10526" b="-289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组合 12">
            <a:extLst>
              <a:ext uri="{FF2B5EF4-FFF2-40B4-BE49-F238E27FC236}">
                <a16:creationId xmlns:a16="http://schemas.microsoft.com/office/drawing/2014/main" id="{F630D32E-F97C-F70C-B06C-8D114C0C48FB}"/>
              </a:ext>
            </a:extLst>
          </p:cNvPr>
          <p:cNvGrpSpPr/>
          <p:nvPr/>
        </p:nvGrpSpPr>
        <p:grpSpPr>
          <a:xfrm>
            <a:off x="3427325" y="1051072"/>
            <a:ext cx="2806424" cy="395239"/>
            <a:chOff x="3315927" y="1379525"/>
            <a:chExt cx="2347897" cy="328659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FBCF3AB-C5F1-2541-277F-E8FE382176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15927" y="1379626"/>
              <a:ext cx="1738211" cy="301478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E7BD284D-75EF-AFB8-932B-6A9387BEAC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054138" y="1379525"/>
              <a:ext cx="609686" cy="328659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144BA3AA-C9FA-D303-5DDD-623370C3FD0F}"/>
                  </a:ext>
                </a:extLst>
              </p:cNvPr>
              <p:cNvSpPr txBox="1"/>
              <p:nvPr/>
            </p:nvSpPr>
            <p:spPr>
              <a:xfrm>
                <a:off x="633128" y="4889212"/>
                <a:ext cx="388890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zh-CN" sz="2400" b="1" dirty="0" err="1"/>
                  <a:t>psd</a:t>
                </a:r>
                <a:r>
                  <a:rPr lang="en-US" altLang="zh-CN" sz="2400" b="1" dirty="0"/>
                  <a:t> of signal</a:t>
                </a:r>
                <a:endParaRPr lang="zh-CN" altLang="en-US" sz="2400" b="1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144BA3AA-C9FA-D303-5DDD-623370C3FD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128" y="4889212"/>
                <a:ext cx="3888906" cy="461665"/>
              </a:xfrm>
              <a:prstGeom prst="rect">
                <a:avLst/>
              </a:prstGeom>
              <a:blipFill>
                <a:blip r:embed="rId6"/>
                <a:stretch>
                  <a:fillRect l="-470" t="-10526" b="-289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A86D214C-F044-A46C-1563-636B85C68289}"/>
                  </a:ext>
                </a:extLst>
              </p:cNvPr>
              <p:cNvSpPr txBox="1"/>
              <p:nvPr/>
            </p:nvSpPr>
            <p:spPr>
              <a:xfrm>
                <a:off x="2521531" y="2030389"/>
                <a:ext cx="4852392" cy="4741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acc>
                    <m:d>
                      <m:dPr>
                        <m:ctrlPr>
                          <a:rPr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e>
                    </m:d>
                    <m:r>
                      <a:rPr lang="en-US" altLang="zh-CN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altLang="zh-CN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CN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lang="en-US" altLang="zh-CN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4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e>
                    </m:d>
                    <m:r>
                      <a:rPr lang="en-US" altLang="zh-CN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4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sub>
                    </m:sSub>
                    <m:r>
                      <a:rPr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,  </m:t>
                    </m:r>
                    <m:sSub>
                      <m:sSubPr>
                        <m:ctrlPr>
                          <a:rPr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,  </m:t>
                    </m:r>
                    <m:sSub>
                      <m:sSubPr>
                        <m:ctrlPr>
                          <a:rPr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𝒜</m:t>
                        </m:r>
                      </m:e>
                      <m:sub>
                        <m:r>
                          <a:rPr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dirty="0">
                    <a:solidFill>
                      <a:srgbClr val="FF0000"/>
                    </a:solidFill>
                  </a:rPr>
                  <a:t> </a:t>
                </a:r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A86D214C-F044-A46C-1563-636B85C682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1531" y="2030389"/>
                <a:ext cx="4852392" cy="47416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9D5C2365-A709-F84C-6FDA-B93153910EC2}"/>
                  </a:ext>
                </a:extLst>
              </p:cNvPr>
              <p:cNvSpPr txBox="1"/>
              <p:nvPr/>
            </p:nvSpPr>
            <p:spPr>
              <a:xfrm>
                <a:off x="1110138" y="2635191"/>
                <a:ext cx="3711306" cy="4037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/>
                  <a:t>Coupling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18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sub>
                    </m:sSub>
                    <m:r>
                      <a:rPr lang="en-US" altLang="zh-CN" sz="18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altLang="zh-CN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altLang="zh-CN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altLang="zh-CN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   </m:t>
                        </m:r>
                        <m:sSup>
                          <m:sSupPr>
                            <m:ctrlPr>
                              <a:rPr lang="en-US" altLang="zh-CN" sz="1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𝛾</m:t>
                            </m:r>
                          </m:e>
                          <m:sup>
                            <m:r>
                              <a:rPr lang="en-US" altLang="zh-CN" sz="1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  <m:r>
                      <a:rPr lang="en-US" altLang="zh-CN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altLang="zh-CN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altLang="zh-CN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𝛾</m:t>
                        </m:r>
                      </m:sub>
                    </m:sSub>
                    <m:r>
                      <a:rPr lang="en-US" altLang="zh-CN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zh-CN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9D5C2365-A709-F84C-6FDA-B93153910E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138" y="2635191"/>
                <a:ext cx="3711306" cy="403765"/>
              </a:xfrm>
              <a:prstGeom prst="rect">
                <a:avLst/>
              </a:prstGeom>
              <a:blipFill>
                <a:blip r:embed="rId8"/>
                <a:stretch>
                  <a:fillRect l="-1314" t="-7463" b="-134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B7585DCA-6145-B606-9396-03AF82216BEA}"/>
                  </a:ext>
                </a:extLst>
              </p:cNvPr>
              <p:cNvSpPr txBox="1"/>
              <p:nvPr/>
            </p:nvSpPr>
            <p:spPr>
              <a:xfrm>
                <a:off x="4206791" y="2654478"/>
                <a:ext cx="3778418" cy="4037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/>
                  <a:t>Amplitude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𝒜</m:t>
                        </m:r>
                      </m:e>
                      <m:sub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altLang="zh-CN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𝒜</m:t>
                        </m:r>
                      </m:e>
                      <m:sub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   </m:t>
                        </m:r>
                        <m:sSup>
                          <m:sSupPr>
                            <m:ctrlPr>
                              <a:rPr lang="en-US" altLang="zh-CN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𝛾</m:t>
                            </m:r>
                          </m:e>
                          <m:sup>
                            <m:r>
                              <a:rPr lang="en-US" altLang="zh-CN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  <m:r>
                      <a:rPr lang="en-US" altLang="zh-CN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CN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p>
                      <m:sSupPr>
                        <m:ctrlPr>
                          <a:rPr lang="en-US" altLang="zh-CN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US" altLang="zh-CN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B7585DCA-6145-B606-9396-03AF82216B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6791" y="2654478"/>
                <a:ext cx="3778418" cy="403765"/>
              </a:xfrm>
              <a:prstGeom prst="rect">
                <a:avLst/>
              </a:prstGeom>
              <a:blipFill>
                <a:blip r:embed="rId9"/>
                <a:stretch>
                  <a:fillRect l="-1290" t="-7463" b="-134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图片 27">
            <a:extLst>
              <a:ext uri="{FF2B5EF4-FFF2-40B4-BE49-F238E27FC236}">
                <a16:creationId xmlns:a16="http://schemas.microsoft.com/office/drawing/2014/main" id="{DCAE9D8B-D7FD-DF11-A596-116F92E24BD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34767" y="581263"/>
            <a:ext cx="2157909" cy="49366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A978831B-376A-C484-281E-45B28503D410}"/>
                  </a:ext>
                </a:extLst>
              </p:cNvPr>
              <p:cNvSpPr txBox="1"/>
              <p:nvPr/>
            </p:nvSpPr>
            <p:spPr>
              <a:xfrm>
                <a:off x="9164251" y="1064080"/>
                <a:ext cx="2898939" cy="4596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d>
                        <m:dPr>
                          <m:ctrlPr>
                            <a:rPr lang="en-US" altLang="zh-CN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en-US" altLang="zh-CN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sSup>
                        <m:sSupPr>
                          <m:ctrlPr>
                            <a:rPr lang="en-US" altLang="zh-CN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altLang="zh-CN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̃"/>
                                  <m:ctrlPr>
                                    <a:rPr lang="en-US" altLang="zh-CN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𝑩</m:t>
                                  </m:r>
                                </m:e>
                              </m:acc>
                              <m:d>
                                <m:dPr>
                                  <m:ctrlPr>
                                    <a:rPr lang="en-US" altLang="zh-CN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altLang="zh-CN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sSub>
                        <m:sSubPr>
                          <m:ctrlPr>
                            <a:rPr lang="en-US" altLang="zh-CN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1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obs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A978831B-376A-C484-281E-45B28503D4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4251" y="1064080"/>
                <a:ext cx="2898939" cy="459678"/>
              </a:xfrm>
              <a:prstGeom prst="rect">
                <a:avLst/>
              </a:prstGeom>
              <a:blipFill>
                <a:blip r:embed="rId11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9D43F834-D64D-E2DC-C8E8-A7CB06FBA4A5}"/>
                  </a:ext>
                </a:extLst>
              </p:cNvPr>
              <p:cNvSpPr txBox="1"/>
              <p:nvPr/>
            </p:nvSpPr>
            <p:spPr>
              <a:xfrm>
                <a:off x="1110138" y="3722622"/>
                <a:ext cx="5889689" cy="3699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b="0" dirty="0">
                    <a:solidFill>
                      <a:srgbClr val="0000FF"/>
                    </a:solidFill>
                  </a:rPr>
                  <a:t>Mean: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altLang="zh-CN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acc>
                      </m:e>
                      <m:sub>
                        <m:r>
                          <a:rPr lang="en-US" altLang="zh-CN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lang="en-US" altLang="zh-CN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altLang="zh-CN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CN" b="0" dirty="0">
                    <a:solidFill>
                      <a:srgbClr val="0000FF"/>
                    </a:solidFill>
                  </a:rPr>
                  <a:t> </a:t>
                </a:r>
                <a:r>
                  <a:rPr lang="en-US" altLang="zh-CN" dirty="0"/>
                  <a:t>from Butterworth filter</a:t>
                </a:r>
                <a:endParaRPr lang="en-US" altLang="zh-CN" b="0" dirty="0"/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9D43F834-D64D-E2DC-C8E8-A7CB06FBA4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138" y="3722622"/>
                <a:ext cx="5889689" cy="369909"/>
              </a:xfrm>
              <a:prstGeom prst="rect">
                <a:avLst/>
              </a:prstGeom>
              <a:blipFill>
                <a:blip r:embed="rId12"/>
                <a:stretch>
                  <a:fillRect l="-828" t="-10000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D64C3A81-06BB-D0F4-176E-E43327FCD5AD}"/>
                  </a:ext>
                </a:extLst>
              </p:cNvPr>
              <p:cNvSpPr txBox="1"/>
              <p:nvPr/>
            </p:nvSpPr>
            <p:spPr>
              <a:xfrm>
                <a:off x="1102255" y="5660240"/>
                <a:ext cx="574983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/>
                  <a:t>Mean: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dirty="0"/>
                  <a:t> , variance  2</a:t>
                </a:r>
                <a:r>
                  <a:rPr lang="en-US" altLang="zh-CN" dirty="0">
                    <a:solidFill>
                      <a:srgbClr val="0000FF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zh-CN" i="1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zh-CN" i="1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  <m:sup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</m:sSubSup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dirty="0"/>
                  <a:t> 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D64C3A81-06BB-D0F4-176E-E43327FCD5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2255" y="5660240"/>
                <a:ext cx="5749831" cy="369332"/>
              </a:xfrm>
              <a:prstGeom prst="rect">
                <a:avLst/>
              </a:prstGeom>
              <a:blipFill>
                <a:blip r:embed="rId13"/>
                <a:stretch>
                  <a:fillRect l="-954" t="-10000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图片 7">
            <a:extLst>
              <a:ext uri="{FF2B5EF4-FFF2-40B4-BE49-F238E27FC236}">
                <a16:creationId xmlns:a16="http://schemas.microsoft.com/office/drawing/2014/main" id="{504A4036-E3D2-2941-4D3E-6DE149E815C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3085" y="1650686"/>
            <a:ext cx="4170135" cy="2780089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DECFBAF8-6C6B-4E07-EEF6-43F68CC731F4}"/>
              </a:ext>
            </a:extLst>
          </p:cNvPr>
          <p:cNvSpPr txBox="1"/>
          <p:nvPr/>
        </p:nvSpPr>
        <p:spPr>
          <a:xfrm>
            <a:off x="8283808" y="4340563"/>
            <a:ext cx="340886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 err="1">
                <a:solidFill>
                  <a:srgbClr val="FF0000"/>
                </a:solidFill>
              </a:rPr>
              <a:t>psd</a:t>
            </a:r>
            <a:r>
              <a:rPr lang="en-US" altLang="zh-CN" sz="1600" b="1" dirty="0">
                <a:solidFill>
                  <a:srgbClr val="FF0000"/>
                </a:solidFill>
              </a:rPr>
              <a:t> </a:t>
            </a:r>
            <a:r>
              <a:rPr lang="en-US" altLang="zh-CN" sz="1600" dirty="0"/>
              <a:t>of observed magnetic field</a:t>
            </a:r>
            <a:endParaRPr lang="zh-CN" altLang="en-US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文本框 40">
                <a:extLst>
                  <a:ext uri="{FF2B5EF4-FFF2-40B4-BE49-F238E27FC236}">
                    <a16:creationId xmlns:a16="http://schemas.microsoft.com/office/drawing/2014/main" id="{1F7C8094-FC8C-F036-C5B5-D16EA0479DF4}"/>
                  </a:ext>
                </a:extLst>
              </p:cNvPr>
              <p:cNvSpPr txBox="1"/>
              <p:nvPr/>
            </p:nvSpPr>
            <p:spPr>
              <a:xfrm>
                <a:off x="9306189" y="6367244"/>
                <a:ext cx="149883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800" dirty="0">
                    <a:solidFill>
                      <a:schemeClr val="tx1"/>
                    </a:solidFill>
                  </a:rPr>
                  <a:t>Frequency </a:t>
                </a:r>
                <a14:m>
                  <m:oMath xmlns:m="http://schemas.openxmlformats.org/officeDocument/2006/math">
                    <m:r>
                      <a:rPr lang="en-US" altLang="zh-CN" sz="18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1" name="文本框 40">
                <a:extLst>
                  <a:ext uri="{FF2B5EF4-FFF2-40B4-BE49-F238E27FC236}">
                    <a16:creationId xmlns:a16="http://schemas.microsoft.com/office/drawing/2014/main" id="{1F7C8094-FC8C-F036-C5B5-D16EA0479D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6189" y="6367244"/>
                <a:ext cx="1498830" cy="369332"/>
              </a:xfrm>
              <a:prstGeom prst="rect">
                <a:avLst/>
              </a:prstGeom>
              <a:blipFill>
                <a:blip r:embed="rId15"/>
                <a:stretch>
                  <a:fillRect l="-3673" t="-8197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文本框 45">
                <a:extLst>
                  <a:ext uri="{FF2B5EF4-FFF2-40B4-BE49-F238E27FC236}">
                    <a16:creationId xmlns:a16="http://schemas.microsoft.com/office/drawing/2014/main" id="{4DA5FB69-CA17-9E1F-8CB8-2913DDDC8DE0}"/>
                  </a:ext>
                </a:extLst>
              </p:cNvPr>
              <p:cNvSpPr txBox="1"/>
              <p:nvPr/>
            </p:nvSpPr>
            <p:spPr>
              <a:xfrm>
                <a:off x="1102255" y="4207813"/>
                <a:ext cx="615751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b="0" dirty="0">
                    <a:solidFill>
                      <a:srgbClr val="0000FF"/>
                    </a:solidFill>
                  </a:rPr>
                  <a:t>Standard deviation: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zh-CN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zh-CN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dirty="0"/>
                  <a:t> evaluate from the data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46" name="文本框 45">
                <a:extLst>
                  <a:ext uri="{FF2B5EF4-FFF2-40B4-BE49-F238E27FC236}">
                    <a16:creationId xmlns:a16="http://schemas.microsoft.com/office/drawing/2014/main" id="{4DA5FB69-CA17-9E1F-8CB8-2913DDDC8D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2255" y="4207813"/>
                <a:ext cx="6157518" cy="369332"/>
              </a:xfrm>
              <a:prstGeom prst="rect">
                <a:avLst/>
              </a:prstGeom>
              <a:blipFill>
                <a:blip r:embed="rId16"/>
                <a:stretch>
                  <a:fillRect l="-891" t="-8197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8" name="组合 47">
            <a:extLst>
              <a:ext uri="{FF2B5EF4-FFF2-40B4-BE49-F238E27FC236}">
                <a16:creationId xmlns:a16="http://schemas.microsoft.com/office/drawing/2014/main" id="{407040A0-2B5A-6E87-A285-488E70EA4EA3}"/>
              </a:ext>
            </a:extLst>
          </p:cNvPr>
          <p:cNvGrpSpPr/>
          <p:nvPr/>
        </p:nvGrpSpPr>
        <p:grpSpPr>
          <a:xfrm>
            <a:off x="7941293" y="4889212"/>
            <a:ext cx="3939545" cy="1620589"/>
            <a:chOff x="7781273" y="4889212"/>
            <a:chExt cx="3939545" cy="1620589"/>
          </a:xfrm>
        </p:grpSpPr>
        <p:grpSp>
          <p:nvGrpSpPr>
            <p:cNvPr id="44" name="组合 43">
              <a:extLst>
                <a:ext uri="{FF2B5EF4-FFF2-40B4-BE49-F238E27FC236}">
                  <a16:creationId xmlns:a16="http://schemas.microsoft.com/office/drawing/2014/main" id="{B8F9EB49-8386-896B-D0E8-C6DC64798296}"/>
                </a:ext>
              </a:extLst>
            </p:cNvPr>
            <p:cNvGrpSpPr/>
            <p:nvPr/>
          </p:nvGrpSpPr>
          <p:grpSpPr>
            <a:xfrm>
              <a:off x="7781273" y="4889212"/>
              <a:ext cx="3939545" cy="1620589"/>
              <a:chOff x="7781273" y="4889212"/>
              <a:chExt cx="3939545" cy="1620589"/>
            </a:xfrm>
          </p:grpSpPr>
          <p:sp>
            <p:nvSpPr>
              <p:cNvPr id="27" name="任意多边形: 形状 26">
                <a:extLst>
                  <a:ext uri="{FF2B5EF4-FFF2-40B4-BE49-F238E27FC236}">
                    <a16:creationId xmlns:a16="http://schemas.microsoft.com/office/drawing/2014/main" id="{72DEBC04-CEA6-6331-1B0F-3BD3B27BC914}"/>
                  </a:ext>
                </a:extLst>
              </p:cNvPr>
              <p:cNvSpPr/>
              <p:nvPr/>
            </p:nvSpPr>
            <p:spPr>
              <a:xfrm>
                <a:off x="8578497" y="4889212"/>
                <a:ext cx="2659310" cy="1107578"/>
              </a:xfrm>
              <a:custGeom>
                <a:avLst/>
                <a:gdLst>
                  <a:gd name="connsiteX0" fmla="*/ 0 w 2659310"/>
                  <a:gd name="connsiteY0" fmla="*/ 1057138 h 1107578"/>
                  <a:gd name="connsiteX1" fmla="*/ 889233 w 2659310"/>
                  <a:gd name="connsiteY1" fmla="*/ 906136 h 1107578"/>
                  <a:gd name="connsiteX2" fmla="*/ 1367406 w 2659310"/>
                  <a:gd name="connsiteY2" fmla="*/ 125 h 1107578"/>
                  <a:gd name="connsiteX3" fmla="*/ 1736521 w 2659310"/>
                  <a:gd name="connsiteY3" fmla="*/ 973248 h 1107578"/>
                  <a:gd name="connsiteX4" fmla="*/ 2659310 w 2659310"/>
                  <a:gd name="connsiteY4" fmla="*/ 1099083 h 1107578"/>
                  <a:gd name="connsiteX5" fmla="*/ 2659310 w 2659310"/>
                  <a:gd name="connsiteY5" fmla="*/ 1099083 h 1107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59310" h="1107578">
                    <a:moveTo>
                      <a:pt x="0" y="1057138"/>
                    </a:moveTo>
                    <a:cubicBezTo>
                      <a:pt x="330666" y="1069721"/>
                      <a:pt x="661332" y="1082305"/>
                      <a:pt x="889233" y="906136"/>
                    </a:cubicBezTo>
                    <a:cubicBezTo>
                      <a:pt x="1117134" y="729967"/>
                      <a:pt x="1226191" y="-11060"/>
                      <a:pt x="1367406" y="125"/>
                    </a:cubicBezTo>
                    <a:cubicBezTo>
                      <a:pt x="1508621" y="11310"/>
                      <a:pt x="1521204" y="790088"/>
                      <a:pt x="1736521" y="973248"/>
                    </a:cubicBezTo>
                    <a:cubicBezTo>
                      <a:pt x="1951838" y="1156408"/>
                      <a:pt x="2659310" y="1099083"/>
                      <a:pt x="2659310" y="1099083"/>
                    </a:cubicBezTo>
                    <a:lnTo>
                      <a:pt x="2659310" y="1099083"/>
                    </a:lnTo>
                  </a:path>
                </a:pathLst>
              </a:cu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0270B700-A032-A08A-20AC-A9BA2B65F017}"/>
                  </a:ext>
                </a:extLst>
              </p:cNvPr>
              <p:cNvCxnSpPr/>
              <p:nvPr/>
            </p:nvCxnSpPr>
            <p:spPr>
              <a:xfrm>
                <a:off x="8578497" y="6065240"/>
                <a:ext cx="2659310" cy="0"/>
              </a:xfrm>
              <a:prstGeom prst="line">
                <a:avLst/>
              </a:prstGeom>
              <a:ln w="12700">
                <a:solidFill>
                  <a:srgbClr val="0000F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箭头连接符 34">
                <a:extLst>
                  <a:ext uri="{FF2B5EF4-FFF2-40B4-BE49-F238E27FC236}">
                    <a16:creationId xmlns:a16="http://schemas.microsoft.com/office/drawing/2014/main" id="{5DF40965-D5C5-697D-59B6-3E8E28152546}"/>
                  </a:ext>
                </a:extLst>
              </p:cNvPr>
              <p:cNvCxnSpPr/>
              <p:nvPr/>
            </p:nvCxnSpPr>
            <p:spPr>
              <a:xfrm>
                <a:off x="8086987" y="6367244"/>
                <a:ext cx="3506598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箭头连接符 35">
                <a:extLst>
                  <a:ext uri="{FF2B5EF4-FFF2-40B4-BE49-F238E27FC236}">
                    <a16:creationId xmlns:a16="http://schemas.microsoft.com/office/drawing/2014/main" id="{A65133E6-1492-70E4-07F8-B392182F4A4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214220" y="4938092"/>
                <a:ext cx="0" cy="1571709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A779770E-A304-5EB2-C3C2-09BCA319B742}"/>
                  </a:ext>
                </a:extLst>
              </p:cNvPr>
              <p:cNvSpPr txBox="1"/>
              <p:nvPr/>
            </p:nvSpPr>
            <p:spPr>
              <a:xfrm rot="16200000">
                <a:off x="7621990" y="5267637"/>
                <a:ext cx="68789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800" dirty="0" err="1"/>
                  <a:t>psd</a:t>
                </a:r>
                <a:endParaRPr lang="zh-CN" altLang="en-US" dirty="0"/>
              </a:p>
            </p:txBody>
          </p:sp>
          <p:sp>
            <p:nvSpPr>
              <p:cNvPr id="43" name="文本框 42">
                <a:extLst>
                  <a:ext uri="{FF2B5EF4-FFF2-40B4-BE49-F238E27FC236}">
                    <a16:creationId xmlns:a16="http://schemas.microsoft.com/office/drawing/2014/main" id="{D4207B1B-CF1B-D4AF-E96E-2DB3036548E5}"/>
                  </a:ext>
                </a:extLst>
              </p:cNvPr>
              <p:cNvSpPr txBox="1"/>
              <p:nvPr/>
            </p:nvSpPr>
            <p:spPr>
              <a:xfrm>
                <a:off x="9506125" y="6055513"/>
                <a:ext cx="221469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800" dirty="0">
                    <a:solidFill>
                      <a:srgbClr val="0000FF"/>
                    </a:solidFill>
                  </a:rPr>
                  <a:t>Noise floor</a:t>
                </a:r>
                <a:endParaRPr lang="zh-CN" altLang="en-US" dirty="0">
                  <a:solidFill>
                    <a:srgbClr val="0000FF"/>
                  </a:solidFill>
                </a:endParaRPr>
              </a:p>
            </p:txBody>
          </p:sp>
        </p:grpSp>
        <p:sp>
          <p:nvSpPr>
            <p:cNvPr id="47" name="文本框 46">
              <a:extLst>
                <a:ext uri="{FF2B5EF4-FFF2-40B4-BE49-F238E27FC236}">
                  <a16:creationId xmlns:a16="http://schemas.microsoft.com/office/drawing/2014/main" id="{99778CDC-F959-41B4-C5FA-7D66410A8BF0}"/>
                </a:ext>
              </a:extLst>
            </p:cNvPr>
            <p:cNvSpPr txBox="1"/>
            <p:nvPr/>
          </p:nvSpPr>
          <p:spPr>
            <a:xfrm>
              <a:off x="10055991" y="5108354"/>
              <a:ext cx="141342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800" dirty="0">
                  <a:solidFill>
                    <a:srgbClr val="FF0000"/>
                  </a:solidFill>
                </a:rPr>
                <a:t>signal</a:t>
              </a:r>
              <a:endParaRPr lang="zh-CN" altLang="en-US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33058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BA743A-332B-8C4F-5396-F8198549F7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ADD50D39-241F-174D-5F11-750476C32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87614"/>
            <a:ext cx="6901108" cy="421798"/>
          </a:xfrm>
        </p:spPr>
        <p:txBody>
          <a:bodyPr>
            <a:normAutofit/>
          </a:bodyPr>
          <a:lstStyle/>
          <a:p>
            <a:r>
              <a:rPr lang="en-US" altLang="zh-CN" sz="2400" dirty="0" err="1"/>
              <a:t>QuSpin</a:t>
            </a:r>
            <a:r>
              <a:rPr lang="en-US" altLang="zh-CN" sz="2400" dirty="0"/>
              <a:t> Total-Field Magnetometer (QTFM)</a:t>
            </a:r>
            <a:endParaRPr lang="zh-CN" altLang="en-US" sz="2400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EB6A3DA6-A1CF-8369-98FB-0B80E9966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364" y="0"/>
            <a:ext cx="8882436" cy="581891"/>
          </a:xfrm>
        </p:spPr>
        <p:txBody>
          <a:bodyPr>
            <a:normAutofit fontScale="90000"/>
          </a:bodyPr>
          <a:lstStyle/>
          <a:p>
            <a:r>
              <a:rPr lang="en-US" altLang="zh-CN" b="1" dirty="0"/>
              <a:t>GPEX</a:t>
            </a:r>
            <a:endParaRPr lang="zh-CN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5B71BC52-B9EA-9158-8236-474550F38CC7}"/>
                  </a:ext>
                </a:extLst>
              </p:cNvPr>
              <p:cNvSpPr/>
              <p:nvPr/>
            </p:nvSpPr>
            <p:spPr>
              <a:xfrm>
                <a:off x="700130" y="5393490"/>
                <a:ext cx="4482830" cy="6560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b="1" dirty="0"/>
                  <a:t>Scalar module: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altLang="zh-CN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b>
                        <m:r>
                          <a:rPr lang="en-US" altLang="zh-CN" b="1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𝐨𝐛𝐬</m:t>
                        </m:r>
                      </m:sub>
                    </m:sSub>
                    <m:r>
                      <a:rPr lang="en-US" altLang="zh-CN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|=</m:t>
                    </m:r>
                    <m:rad>
                      <m:radPr>
                        <m:degHide m:val="on"/>
                        <m:ctrlPr>
                          <a:rPr lang="en-US" altLang="zh-CN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d>
                          <m:dPr>
                            <m:ctrlPr>
                              <a:rPr lang="en-US" altLang="zh-CN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CN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e>
                              <m:sub>
                                <m:r>
                                  <a:rPr lang="en-US" altLang="zh-CN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sub>
                              <m:sup>
                                <m:r>
                                  <a:rPr lang="en-US" altLang="zh-CN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en-US" altLang="zh-CN" b="1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Sup>
                              <m:sSubSupPr>
                                <m:ctrlPr>
                                  <a:rPr lang="en-US" altLang="zh-CN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e>
                              <m:sub>
                                <m:r>
                                  <a:rPr lang="en-US" altLang="zh-CN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sub>
                              <m:sup>
                                <m:r>
                                  <a:rPr lang="en-US" altLang="zh-CN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en-US" altLang="zh-CN" b="1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Sup>
                              <m:sSubSupPr>
                                <m:ctrlPr>
                                  <a:rPr lang="en-US" altLang="zh-CN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e>
                              <m:sub>
                                <m:r>
                                  <a:rPr lang="en-US" altLang="zh-CN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sub>
                              <m:sup>
                                <m:r>
                                  <a:rPr lang="en-US" altLang="zh-CN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d>
                      </m:e>
                    </m:rad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5B71BC52-B9EA-9158-8236-474550F38C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130" y="5393490"/>
                <a:ext cx="4482830" cy="656013"/>
              </a:xfrm>
              <a:prstGeom prst="rect">
                <a:avLst/>
              </a:prstGeom>
              <a:blipFill>
                <a:blip r:embed="rId3"/>
                <a:stretch>
                  <a:fillRect l="-12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文本框 5">
            <a:extLst>
              <a:ext uri="{FF2B5EF4-FFF2-40B4-BE49-F238E27FC236}">
                <a16:creationId xmlns:a16="http://schemas.microsoft.com/office/drawing/2014/main" id="{61E3F371-B539-366C-2E33-536E7CB9BC16}"/>
              </a:ext>
            </a:extLst>
          </p:cNvPr>
          <p:cNvSpPr txBox="1"/>
          <p:nvPr/>
        </p:nvSpPr>
        <p:spPr>
          <a:xfrm>
            <a:off x="700130" y="3984252"/>
            <a:ext cx="5303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sensor head </a:t>
            </a:r>
            <a:r>
              <a:rPr lang="en-US" altLang="zh-CN" dirty="0"/>
              <a:t>(left) and </a:t>
            </a:r>
            <a:r>
              <a:rPr lang="en-US" altLang="zh-CN" dirty="0">
                <a:solidFill>
                  <a:srgbClr val="0000FF"/>
                </a:solidFill>
              </a:rPr>
              <a:t>control electronics </a:t>
            </a:r>
            <a:r>
              <a:rPr lang="en-US" altLang="zh-CN" dirty="0"/>
              <a:t>(right)</a:t>
            </a:r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1FEFF53A-A735-2473-8761-1245BC3E5B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1432" y="1958918"/>
            <a:ext cx="3943693" cy="2940164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6B0C0E6C-8129-D4DE-1D96-98169F7AD82A}"/>
              </a:ext>
            </a:extLst>
          </p:cNvPr>
          <p:cNvSpPr txBox="1"/>
          <p:nvPr/>
        </p:nvSpPr>
        <p:spPr>
          <a:xfrm>
            <a:off x="2229602" y="1464510"/>
            <a:ext cx="18378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/>
              <a:t>QTFM-Gen2</a:t>
            </a:r>
            <a:endParaRPr lang="zh-CN" altLang="en-US" b="1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44F46880-4573-E30A-BC5F-1066C01D9C21}"/>
              </a:ext>
            </a:extLst>
          </p:cNvPr>
          <p:cNvSpPr txBox="1"/>
          <p:nvPr/>
        </p:nvSpPr>
        <p:spPr>
          <a:xfrm>
            <a:off x="7413630" y="1464510"/>
            <a:ext cx="26992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/>
              <a:t>Working Principle</a:t>
            </a:r>
            <a:endParaRPr lang="zh-CN" altLang="en-US" b="1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1A21E1A-4F83-ADC6-424A-B2EE70FB07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60" b="31577"/>
          <a:stretch>
            <a:fillRect/>
          </a:stretch>
        </p:blipFill>
        <p:spPr>
          <a:xfrm>
            <a:off x="373198" y="2433639"/>
            <a:ext cx="5550638" cy="1394766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4B9C3B64-B11D-A96A-1675-515EA56FCA85}"/>
              </a:ext>
            </a:extLst>
          </p:cNvPr>
          <p:cNvSpPr txBox="1"/>
          <p:nvPr/>
        </p:nvSpPr>
        <p:spPr>
          <a:xfrm>
            <a:off x="6617748" y="5024158"/>
            <a:ext cx="442480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dirty="0">
                <a:solidFill>
                  <a:srgbClr val="0000FF"/>
                </a:solidFill>
              </a:rPr>
              <a:t>Polarized rubidium atoms </a:t>
            </a:r>
            <a:r>
              <a:rPr lang="en-US" altLang="zh-CN" dirty="0"/>
              <a:t>in the vapor cell undergo </a:t>
            </a:r>
            <a:r>
              <a:rPr lang="en-US" altLang="zh-CN" dirty="0">
                <a:solidFill>
                  <a:srgbClr val="FF0000"/>
                </a:solidFill>
              </a:rPr>
              <a:t>Larmor spin precession </a:t>
            </a:r>
            <a:r>
              <a:rPr lang="en-US" altLang="zh-CN" dirty="0"/>
              <a:t>with the </a:t>
            </a:r>
            <a:r>
              <a:rPr lang="en-US" altLang="zh-CN" dirty="0">
                <a:solidFill>
                  <a:srgbClr val="0000FF"/>
                </a:solidFill>
              </a:rPr>
              <a:t>presession frequency </a:t>
            </a:r>
            <a:r>
              <a:rPr lang="en-US" altLang="zh-CN" dirty="0"/>
              <a:t>that is directly </a:t>
            </a:r>
            <a:r>
              <a:rPr lang="en-US" altLang="zh-CN" dirty="0">
                <a:solidFill>
                  <a:srgbClr val="FF0000"/>
                </a:solidFill>
              </a:rPr>
              <a:t>proportional to the external magnetic field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E71E96CA-6480-25B0-A8B0-DE7571223A34}"/>
              </a:ext>
            </a:extLst>
          </p:cNvPr>
          <p:cNvSpPr txBox="1"/>
          <p:nvPr/>
        </p:nvSpPr>
        <p:spPr>
          <a:xfrm>
            <a:off x="2659373" y="3342869"/>
            <a:ext cx="31787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https://quspin.com/qtfm-gen-2/</a:t>
            </a:r>
          </a:p>
        </p:txBody>
      </p:sp>
    </p:spTree>
    <p:extLst>
      <p:ext uri="{BB962C8B-B14F-4D97-AF65-F5344CB8AC3E}">
        <p14:creationId xmlns:p14="http://schemas.microsoft.com/office/powerpoint/2010/main" val="20326266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3E5D06-D0F1-223D-7322-C9CBED9CE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B752E0F0-59CC-1044-90FB-BCCC8620F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 err="1"/>
              <a:t>SuperMAG</a:t>
            </a:r>
            <a:r>
              <a:rPr lang="en-US" altLang="zh-CN" b="1" dirty="0"/>
              <a:t> Dataset</a:t>
            </a:r>
            <a:endParaRPr lang="zh-CN" altLang="en-US" b="1" dirty="0"/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57F338F3-72D8-1CEF-E650-3BC69F6601C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01455" y="1920141"/>
            <a:ext cx="3887666" cy="452437"/>
          </a:xfrm>
        </p:spPr>
        <p:txBody>
          <a:bodyPr/>
          <a:lstStyle/>
          <a:p>
            <a:r>
              <a:rPr lang="en-US" altLang="zh-CN" dirty="0"/>
              <a:t>▶ 500+ ground-based magnetometers</a:t>
            </a:r>
            <a:endParaRPr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E972321D-2BF7-082A-5728-99455F10F6B7}"/>
              </a:ext>
            </a:extLst>
          </p:cNvPr>
          <p:cNvSpPr txBox="1"/>
          <p:nvPr/>
        </p:nvSpPr>
        <p:spPr>
          <a:xfrm>
            <a:off x="501455" y="2582181"/>
            <a:ext cx="38005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▶ 50 years of data</a:t>
            </a:r>
            <a:endParaRPr lang="zh-CN" altLang="en-US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86CDF4CC-B63A-B190-F7BB-27C375CD13E2}"/>
              </a:ext>
            </a:extLst>
          </p:cNvPr>
          <p:cNvSpPr txBox="1"/>
          <p:nvPr/>
        </p:nvSpPr>
        <p:spPr>
          <a:xfrm>
            <a:off x="501455" y="3244221"/>
            <a:ext cx="42360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▶1-second, 1-minute resolution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46438D01-A8CC-E2BB-B5B1-F4D0C21A8B66}"/>
                  </a:ext>
                </a:extLst>
              </p:cNvPr>
              <p:cNvSpPr txBox="1"/>
              <p:nvPr/>
            </p:nvSpPr>
            <p:spPr>
              <a:xfrm>
                <a:off x="501455" y="4097810"/>
                <a:ext cx="4061837" cy="3755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/>
                  <a:t>▶Typical frequency: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altLang="zh-CN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−</m:t>
                    </m:r>
                    <m:r>
                      <a:rPr lang="en-US" altLang="zh-CN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altLang="zh-CN" b="1" dirty="0">
                    <a:solidFill>
                      <a:srgbClr val="FF0000"/>
                    </a:solidFill>
                  </a:rPr>
                  <a:t> Hz</a:t>
                </a:r>
                <a:endParaRPr lang="zh-CN" altLang="en-US" b="1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46438D01-A8CC-E2BB-B5B1-F4D0C21A8B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455" y="4097810"/>
                <a:ext cx="4061837" cy="375552"/>
              </a:xfrm>
              <a:prstGeom prst="rect">
                <a:avLst/>
              </a:prstGeom>
              <a:blipFill>
                <a:blip r:embed="rId2"/>
                <a:stretch>
                  <a:fillRect l="-1199" t="-8065" b="-241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图片 12">
            <a:extLst>
              <a:ext uri="{FF2B5EF4-FFF2-40B4-BE49-F238E27FC236}">
                <a16:creationId xmlns:a16="http://schemas.microsoft.com/office/drawing/2014/main" id="{C2B2A138-834E-8D22-BB5C-3FAE2ECDF6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9010" y="637990"/>
            <a:ext cx="4961658" cy="256430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2758AB48-3A23-D597-4F79-4DDA48FB62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9010" y="3497319"/>
            <a:ext cx="4961657" cy="2983699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07E96845-C85B-9A5D-F3E4-19ADB89F5671}"/>
              </a:ext>
            </a:extLst>
          </p:cNvPr>
          <p:cNvSpPr txBox="1"/>
          <p:nvPr/>
        </p:nvSpPr>
        <p:spPr>
          <a:xfrm>
            <a:off x="6096000" y="3145515"/>
            <a:ext cx="43365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dirty="0"/>
              <a:t>Locations of SuperMAG geomagnetic observatories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15677579-71B6-4656-A489-2E33CD81E52B}"/>
              </a:ext>
            </a:extLst>
          </p:cNvPr>
          <p:cNvSpPr txBox="1"/>
          <p:nvPr/>
        </p:nvSpPr>
        <p:spPr>
          <a:xfrm>
            <a:off x="6287589" y="6481018"/>
            <a:ext cx="43365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dirty="0"/>
              <a:t>Number of stations in the SuperMAG dataset </a:t>
            </a:r>
            <a:r>
              <a:rPr lang="en-US" altLang="zh-CN" sz="1400" dirty="0"/>
              <a:t>in time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5038110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E415C-46C6-FC81-2409-917EBF8C4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7B841B2E-B803-F290-4F03-6C5CF5FC3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SNIPE Hunt</a:t>
            </a:r>
            <a:endParaRPr lang="zh-CN" altLang="en-US" b="1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5EAAA918-6AA2-ACF0-843B-A00E9847CDDB}"/>
              </a:ext>
            </a:extLst>
          </p:cNvPr>
          <p:cNvSpPr txBox="1"/>
          <p:nvPr/>
        </p:nvSpPr>
        <p:spPr>
          <a:xfrm>
            <a:off x="402771" y="1153655"/>
            <a:ext cx="559743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zh-CN" dirty="0"/>
              <a:t>Magnetometers are located away from man-made magnetic noise sources: </a:t>
            </a:r>
          </a:p>
          <a:p>
            <a:r>
              <a:rPr lang="en-US" altLang="zh-CN" dirty="0"/>
              <a:t>          </a:t>
            </a:r>
            <a:r>
              <a:rPr lang="en-US" altLang="zh-CN" b="1" dirty="0"/>
              <a:t>Hayward, Lewisburg , Oberlin</a:t>
            </a:r>
            <a:endParaRPr lang="zh-CN" altLang="en-US" b="1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18529493-330D-19DB-A60A-0C2EA86D6281}"/>
              </a:ext>
            </a:extLst>
          </p:cNvPr>
          <p:cNvSpPr txBox="1"/>
          <p:nvPr/>
        </p:nvSpPr>
        <p:spPr>
          <a:xfrm>
            <a:off x="402771" y="2386860"/>
            <a:ext cx="60979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zh-CN" dirty="0"/>
              <a:t>Measurement campaign over </a:t>
            </a:r>
            <a:r>
              <a:rPr lang="en-US" altLang="zh-CN" b="1" dirty="0"/>
              <a:t>3 days </a:t>
            </a:r>
            <a:r>
              <a:rPr lang="en-US" altLang="zh-CN" dirty="0"/>
              <a:t>in July</a:t>
            </a:r>
            <a:endParaRPr lang="zh-CN" altLang="en-US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EFDDFC9B-95F3-0F25-BAB2-B609BEB646D7}"/>
              </a:ext>
            </a:extLst>
          </p:cNvPr>
          <p:cNvSpPr txBox="1"/>
          <p:nvPr/>
        </p:nvSpPr>
        <p:spPr>
          <a:xfrm>
            <a:off x="402771" y="3227450"/>
            <a:ext cx="51881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zh-CN" dirty="0"/>
              <a:t>Typical frequency: </a:t>
            </a:r>
            <a:r>
              <a:rPr lang="en-US" altLang="zh-CN" b="1" dirty="0">
                <a:solidFill>
                  <a:srgbClr val="FF0000"/>
                </a:solidFill>
              </a:rPr>
              <a:t>1- 1000 Hz </a:t>
            </a:r>
            <a:r>
              <a:rPr lang="en-US" altLang="zh-CN" dirty="0"/>
              <a:t>band</a:t>
            </a:r>
            <a:endParaRPr lang="zh-CN" altLang="en-US" dirty="0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19CD7EA7-7EB4-861C-D440-E77AD02C66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11" t="1143" r="1369" b="652"/>
          <a:stretch/>
        </p:blipFill>
        <p:spPr>
          <a:xfrm>
            <a:off x="7448321" y="698904"/>
            <a:ext cx="4087536" cy="4340511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7A60DC72-4CD4-7547-BBE8-2BAC994DAE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406" y="4383019"/>
            <a:ext cx="5619520" cy="2009512"/>
          </a:xfrm>
          <a:prstGeom prst="rect">
            <a:avLst/>
          </a:prstGeom>
        </p:spPr>
      </p:pic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3205CC1D-7065-D396-E2D7-5AB464FF763E}"/>
              </a:ext>
            </a:extLst>
          </p:cNvPr>
          <p:cNvCxnSpPr>
            <a:cxnSpLocks/>
          </p:cNvCxnSpPr>
          <p:nvPr/>
        </p:nvCxnSpPr>
        <p:spPr>
          <a:xfrm flipV="1">
            <a:off x="1489166" y="3966042"/>
            <a:ext cx="5735124" cy="13640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>
            <a:extLst>
              <a:ext uri="{FF2B5EF4-FFF2-40B4-BE49-F238E27FC236}">
                <a16:creationId xmlns:a16="http://schemas.microsoft.com/office/drawing/2014/main" id="{F5D8DF80-F43F-D449-2B25-2E03C04E1392}"/>
              </a:ext>
            </a:extLst>
          </p:cNvPr>
          <p:cNvSpPr txBox="1"/>
          <p:nvPr/>
        </p:nvSpPr>
        <p:spPr>
          <a:xfrm>
            <a:off x="402771" y="4013687"/>
            <a:ext cx="51881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zh-CN" dirty="0"/>
              <a:t>Module: </a:t>
            </a:r>
            <a:r>
              <a:rPr lang="en-US" altLang="zh-CN" b="1" dirty="0">
                <a:solidFill>
                  <a:srgbClr val="FF0000"/>
                </a:solidFill>
              </a:rPr>
              <a:t>3-Axis vector magnetic field</a:t>
            </a:r>
            <a:endParaRPr lang="zh-CN" altLang="en-US" dirty="0"/>
          </a:p>
        </p:txBody>
      </p:sp>
      <p:pic>
        <p:nvPicPr>
          <p:cNvPr id="5" name="图片 4" descr="VMR">
            <a:extLst>
              <a:ext uri="{FF2B5EF4-FFF2-40B4-BE49-F238E27FC236}">
                <a16:creationId xmlns:a16="http://schemas.microsoft.com/office/drawing/2014/main" id="{3B4756B1-359A-D6DA-E095-487EA979A1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4757" y="5330105"/>
            <a:ext cx="4874663" cy="1313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495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A9B0F0-D850-FCF3-FB8E-ECDD2282E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2A0CB32-5FA5-BAD4-7449-66D9C865AF0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" y="20288"/>
            <a:ext cx="12191999" cy="557395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zh-CN" altLang="en-US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416C4EE-17B7-2A1B-DCDD-465F560D2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77878" y="6492875"/>
            <a:ext cx="836241" cy="365125"/>
          </a:xfrm>
        </p:spPr>
        <p:txBody>
          <a:bodyPr/>
          <a:lstStyle/>
          <a:p>
            <a:pPr algn="ctr"/>
            <a:fld id="{65316A93-59F2-4889-9C97-010C89774A76}" type="slidenum">
              <a:rPr lang="zh-CN" altLang="en-US" sz="1800" smtClean="0"/>
              <a:pPr algn="ctr"/>
              <a:t>4</a:t>
            </a:fld>
            <a:endParaRPr lang="zh-CN" altLang="en-US" sz="1800" dirty="0"/>
          </a:p>
        </p:txBody>
      </p:sp>
      <p:sp>
        <p:nvSpPr>
          <p:cNvPr id="10" name="内容占位符 2">
            <a:extLst>
              <a:ext uri="{FF2B5EF4-FFF2-40B4-BE49-F238E27FC236}">
                <a16:creationId xmlns:a16="http://schemas.microsoft.com/office/drawing/2014/main" id="{BE4CE733-B0ED-4F6B-9E39-84E29EB992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10046"/>
            <a:ext cx="4758944" cy="6660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b="1" dirty="0"/>
              <a:t>WIMP Detection</a:t>
            </a:r>
            <a:endParaRPr lang="zh-CN" altLang="en-US" b="1" dirty="0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D8C4FFA1-A50E-45BF-BA13-C9B73E1935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0369" y="1066567"/>
            <a:ext cx="4827592" cy="3249180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A2A737F5-D0BC-4323-A7C0-4ADB753BCF1A}"/>
              </a:ext>
            </a:extLst>
          </p:cNvPr>
          <p:cNvSpPr/>
          <p:nvPr/>
        </p:nvSpPr>
        <p:spPr>
          <a:xfrm>
            <a:off x="6682610" y="4296770"/>
            <a:ext cx="285366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dirty="0"/>
              <a:t>APPEC Committee Report</a:t>
            </a:r>
            <a:r>
              <a:rPr lang="zh-CN" altLang="en-US" sz="1200" dirty="0"/>
              <a:t>： </a:t>
            </a:r>
            <a:r>
              <a:rPr lang="en-US" altLang="zh-CN" sz="1200" dirty="0"/>
              <a:t>2104.07634</a:t>
            </a:r>
            <a:endParaRPr lang="zh-CN" altLang="en-US" sz="1200" dirty="0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6CD897B0-9222-4916-B27E-6594A7A6A8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2355" y="4812143"/>
            <a:ext cx="8467248" cy="1590747"/>
          </a:xfrm>
          <a:prstGeom prst="rect">
            <a:avLst/>
          </a:prstGeom>
          <a:ln>
            <a:noFill/>
          </a:ln>
        </p:spPr>
      </p:pic>
      <p:pic>
        <p:nvPicPr>
          <p:cNvPr id="1026" name="Picture 2" descr="Figure 1">
            <a:extLst>
              <a:ext uri="{FF2B5EF4-FFF2-40B4-BE49-F238E27FC236}">
                <a16:creationId xmlns:a16="http://schemas.microsoft.com/office/drawing/2014/main" id="{4491F3CF-57DE-B81E-3B50-12C04B28FE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58" y="1172832"/>
            <a:ext cx="4241482" cy="314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A7022AD2-699F-BAA5-E21D-CFDC90F5BDB1}"/>
              </a:ext>
            </a:extLst>
          </p:cNvPr>
          <p:cNvSpPr txBox="1"/>
          <p:nvPr/>
        </p:nvSpPr>
        <p:spPr>
          <a:xfrm>
            <a:off x="574488" y="4307233"/>
            <a:ext cx="48275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0" i="0" dirty="0">
                <a:solidFill>
                  <a:srgbClr val="222222"/>
                </a:solidFill>
                <a:effectLst/>
                <a:latin typeface="-apple-system"/>
              </a:rPr>
              <a:t>Ji, X. Dark matter remains elusive. </a:t>
            </a:r>
            <a:r>
              <a:rPr lang="en-US" altLang="zh-CN" sz="1400" b="0" i="1" dirty="0">
                <a:solidFill>
                  <a:srgbClr val="222222"/>
                </a:solidFill>
                <a:effectLst/>
                <a:latin typeface="-apple-system"/>
              </a:rPr>
              <a:t>Nature</a:t>
            </a:r>
            <a:r>
              <a:rPr lang="en-US" altLang="zh-CN" sz="1400" b="0" i="0" dirty="0">
                <a:solidFill>
                  <a:srgbClr val="222222"/>
                </a:solidFill>
                <a:effectLst/>
                <a:latin typeface="-apple-system"/>
              </a:rPr>
              <a:t> </a:t>
            </a:r>
            <a:r>
              <a:rPr lang="en-US" altLang="zh-CN" sz="1400" b="1" i="0" dirty="0">
                <a:solidFill>
                  <a:srgbClr val="222222"/>
                </a:solidFill>
                <a:effectLst/>
                <a:latin typeface="-apple-system"/>
              </a:rPr>
              <a:t>542</a:t>
            </a:r>
            <a:r>
              <a:rPr lang="en-US" altLang="zh-CN" sz="1400" b="0" i="0" dirty="0">
                <a:solidFill>
                  <a:srgbClr val="222222"/>
                </a:solidFill>
                <a:effectLst/>
                <a:latin typeface="-apple-system"/>
              </a:rPr>
              <a:t>, 172–173 (2017)</a:t>
            </a:r>
            <a:endParaRPr lang="zh-CN" altLang="en-US" sz="1400" dirty="0"/>
          </a:p>
        </p:txBody>
      </p:sp>
      <p:pic>
        <p:nvPicPr>
          <p:cNvPr id="17" name="图形 16" descr="放大镜">
            <a:extLst>
              <a:ext uri="{FF2B5EF4-FFF2-40B4-BE49-F238E27FC236}">
                <a16:creationId xmlns:a16="http://schemas.microsoft.com/office/drawing/2014/main" id="{146D7934-B549-90A3-D416-A8D534F0A1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0451965">
            <a:off x="3150071" y="4900508"/>
            <a:ext cx="2038096" cy="2038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803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CAB046-80A1-970B-C8F6-7F5A3151B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A349C63A-3104-462E-B8F2-DEA5D22CD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Introduction</a:t>
            </a:r>
            <a:endParaRPr lang="zh-CN" altLang="en-US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E277D46E-F7D8-1CBE-8759-0D5003BDED70}"/>
              </a:ext>
            </a:extLst>
          </p:cNvPr>
          <p:cNvSpPr txBox="1"/>
          <p:nvPr/>
        </p:nvSpPr>
        <p:spPr>
          <a:xfrm>
            <a:off x="79115" y="601980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Ultra-light Dark Matter</a:t>
            </a:r>
            <a:endParaRPr lang="zh-CN" altLang="en-US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69F1B2A4-D492-04D8-C31B-6AE3B5392A80}"/>
                  </a:ext>
                </a:extLst>
              </p:cNvPr>
              <p:cNvSpPr txBox="1"/>
              <p:nvPr/>
            </p:nvSpPr>
            <p:spPr>
              <a:xfrm>
                <a:off x="7832029" y="4674936"/>
                <a:ext cx="4166531" cy="8424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𝝓</m:t>
                          </m:r>
                        </m:e>
                        <m:sub>
                          <m:r>
                            <a:rPr lang="en-US" altLang="zh-CN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altLang="zh-CN" sz="2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sz="2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altLang="zh-CN" sz="2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en-US" altLang="zh-CN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altLang="zh-CN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sSub>
                                <m:sSubPr>
                                  <m:ctrlPr>
                                    <a:rPr lang="en-US" altLang="zh-CN" sz="20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𝝆</m:t>
                                  </m:r>
                                </m:e>
                                <m:sub>
                                  <m:r>
                                    <a:rPr lang="en-US" altLang="zh-CN" sz="20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𝑫𝑴</m:t>
                                  </m:r>
                                </m:sub>
                              </m:sSub>
                            </m:e>
                          </m:rad>
                        </m:num>
                        <m:den>
                          <m:sSub>
                            <m:sSubPr>
                              <m:ctrlPr>
                                <a:rPr lang="en-US" altLang="zh-CN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altLang="zh-CN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𝝓</m:t>
                              </m:r>
                            </m:sub>
                          </m:sSub>
                        </m:den>
                      </m:f>
                      <m:r>
                        <a:rPr lang="en-US" altLang="zh-CN" sz="2000" b="1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𝐜𝐨𝐬</m:t>
                      </m:r>
                      <m:r>
                        <a:rPr lang="en-US" altLang="zh-CN" sz="2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⁡(</m:t>
                      </m:r>
                      <m:acc>
                        <m:accPr>
                          <m:chr m:val="⃗"/>
                          <m:ctrlPr>
                            <a:rPr lang="en-US" altLang="zh-CN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</m:acc>
                      <m:r>
                        <a:rPr lang="en-US" altLang="zh-CN" sz="2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acc>
                        <m:accPr>
                          <m:chr m:val="⃗"/>
                          <m:ctrlPr>
                            <a:rPr lang="en-US" altLang="zh-CN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  <m:r>
                        <a:rPr lang="en-US" altLang="zh-CN" sz="2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CN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en-US" altLang="zh-CN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𝝓</m:t>
                          </m:r>
                        </m:sub>
                      </m:sSub>
                      <m:r>
                        <a:rPr lang="en-US" altLang="zh-CN" sz="2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altLang="zh-CN" sz="2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sz="2000" b="1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69F1B2A4-D492-04D8-C31B-6AE3B5392A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2029" y="4674936"/>
                <a:ext cx="4166531" cy="8424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组合 5">
            <a:extLst>
              <a:ext uri="{FF2B5EF4-FFF2-40B4-BE49-F238E27FC236}">
                <a16:creationId xmlns:a16="http://schemas.microsoft.com/office/drawing/2014/main" id="{1D693377-758C-6551-C458-21230CD7D9B9}"/>
              </a:ext>
            </a:extLst>
          </p:cNvPr>
          <p:cNvGrpSpPr/>
          <p:nvPr/>
        </p:nvGrpSpPr>
        <p:grpSpPr>
          <a:xfrm>
            <a:off x="723013" y="1997792"/>
            <a:ext cx="2350452" cy="1917559"/>
            <a:chOff x="8208092" y="584038"/>
            <a:chExt cx="3151081" cy="2228574"/>
          </a:xfrm>
        </p:grpSpPr>
        <p:sp>
          <p:nvSpPr>
            <p:cNvPr id="16" name="任意多边形: 形状 15">
              <a:extLst>
                <a:ext uri="{FF2B5EF4-FFF2-40B4-BE49-F238E27FC236}">
                  <a16:creationId xmlns:a16="http://schemas.microsoft.com/office/drawing/2014/main" id="{6E202F33-54CC-7FDB-F1F3-B6AF5CD42E65}"/>
                </a:ext>
              </a:extLst>
            </p:cNvPr>
            <p:cNvSpPr/>
            <p:nvPr/>
          </p:nvSpPr>
          <p:spPr>
            <a:xfrm rot="17443940">
              <a:off x="8848879" y="-56749"/>
              <a:ext cx="1650783" cy="2932357"/>
            </a:xfrm>
            <a:custGeom>
              <a:avLst/>
              <a:gdLst>
                <a:gd name="connsiteX0" fmla="*/ 0 w 1175657"/>
                <a:gd name="connsiteY0" fmla="*/ 2533 h 829847"/>
                <a:gd name="connsiteX1" fmla="*/ 600891 w 1175657"/>
                <a:gd name="connsiteY1" fmla="*/ 107036 h 829847"/>
                <a:gd name="connsiteX2" fmla="*/ 557348 w 1175657"/>
                <a:gd name="connsiteY2" fmla="*/ 699219 h 829847"/>
                <a:gd name="connsiteX3" fmla="*/ 1123405 w 1175657"/>
                <a:gd name="connsiteY3" fmla="*/ 812430 h 829847"/>
                <a:gd name="connsiteX4" fmla="*/ 1149531 w 1175657"/>
                <a:gd name="connsiteY4" fmla="*/ 821139 h 829847"/>
                <a:gd name="connsiteX5" fmla="*/ 1166948 w 1175657"/>
                <a:gd name="connsiteY5" fmla="*/ 821139 h 829847"/>
                <a:gd name="connsiteX6" fmla="*/ 1166948 w 1175657"/>
                <a:gd name="connsiteY6" fmla="*/ 821139 h 829847"/>
                <a:gd name="connsiteX7" fmla="*/ 1175657 w 1175657"/>
                <a:gd name="connsiteY7" fmla="*/ 829847 h 829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75657" h="829847">
                  <a:moveTo>
                    <a:pt x="0" y="2533"/>
                  </a:moveTo>
                  <a:cubicBezTo>
                    <a:pt x="254000" y="-3273"/>
                    <a:pt x="508000" y="-9078"/>
                    <a:pt x="600891" y="107036"/>
                  </a:cubicBezTo>
                  <a:cubicBezTo>
                    <a:pt x="693782" y="223150"/>
                    <a:pt x="470262" y="581653"/>
                    <a:pt x="557348" y="699219"/>
                  </a:cubicBezTo>
                  <a:cubicBezTo>
                    <a:pt x="644434" y="816785"/>
                    <a:pt x="1024708" y="792110"/>
                    <a:pt x="1123405" y="812430"/>
                  </a:cubicBezTo>
                  <a:cubicBezTo>
                    <a:pt x="1222102" y="832750"/>
                    <a:pt x="1142274" y="819688"/>
                    <a:pt x="1149531" y="821139"/>
                  </a:cubicBezTo>
                  <a:cubicBezTo>
                    <a:pt x="1156788" y="822591"/>
                    <a:pt x="1166948" y="821139"/>
                    <a:pt x="1166948" y="821139"/>
                  </a:cubicBezTo>
                  <a:lnTo>
                    <a:pt x="1166948" y="821139"/>
                  </a:lnTo>
                  <a:lnTo>
                    <a:pt x="1175657" y="829847"/>
                  </a:lnTo>
                </a:path>
              </a:pathLst>
            </a:custGeom>
            <a:noFill/>
            <a:ln w="38100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7" name="任意多边形: 形状 16">
              <a:extLst>
                <a:ext uri="{FF2B5EF4-FFF2-40B4-BE49-F238E27FC236}">
                  <a16:creationId xmlns:a16="http://schemas.microsoft.com/office/drawing/2014/main" id="{F179A069-11BC-28BA-D20F-A805AA6DB72A}"/>
                </a:ext>
              </a:extLst>
            </p:cNvPr>
            <p:cNvSpPr/>
            <p:nvPr/>
          </p:nvSpPr>
          <p:spPr>
            <a:xfrm rot="17443940">
              <a:off x="8897419" y="181308"/>
              <a:ext cx="1650783" cy="2932357"/>
            </a:xfrm>
            <a:custGeom>
              <a:avLst/>
              <a:gdLst>
                <a:gd name="connsiteX0" fmla="*/ 0 w 1175657"/>
                <a:gd name="connsiteY0" fmla="*/ 2533 h 829847"/>
                <a:gd name="connsiteX1" fmla="*/ 600891 w 1175657"/>
                <a:gd name="connsiteY1" fmla="*/ 107036 h 829847"/>
                <a:gd name="connsiteX2" fmla="*/ 557348 w 1175657"/>
                <a:gd name="connsiteY2" fmla="*/ 699219 h 829847"/>
                <a:gd name="connsiteX3" fmla="*/ 1123405 w 1175657"/>
                <a:gd name="connsiteY3" fmla="*/ 812430 h 829847"/>
                <a:gd name="connsiteX4" fmla="*/ 1149531 w 1175657"/>
                <a:gd name="connsiteY4" fmla="*/ 821139 h 829847"/>
                <a:gd name="connsiteX5" fmla="*/ 1166948 w 1175657"/>
                <a:gd name="connsiteY5" fmla="*/ 821139 h 829847"/>
                <a:gd name="connsiteX6" fmla="*/ 1166948 w 1175657"/>
                <a:gd name="connsiteY6" fmla="*/ 821139 h 829847"/>
                <a:gd name="connsiteX7" fmla="*/ 1175657 w 1175657"/>
                <a:gd name="connsiteY7" fmla="*/ 829847 h 829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75657" h="829847">
                  <a:moveTo>
                    <a:pt x="0" y="2533"/>
                  </a:moveTo>
                  <a:cubicBezTo>
                    <a:pt x="254000" y="-3273"/>
                    <a:pt x="508000" y="-9078"/>
                    <a:pt x="600891" y="107036"/>
                  </a:cubicBezTo>
                  <a:cubicBezTo>
                    <a:pt x="693782" y="223150"/>
                    <a:pt x="470262" y="581653"/>
                    <a:pt x="557348" y="699219"/>
                  </a:cubicBezTo>
                  <a:cubicBezTo>
                    <a:pt x="644434" y="816785"/>
                    <a:pt x="1024708" y="792110"/>
                    <a:pt x="1123405" y="812430"/>
                  </a:cubicBezTo>
                  <a:cubicBezTo>
                    <a:pt x="1222102" y="832750"/>
                    <a:pt x="1142274" y="819688"/>
                    <a:pt x="1149531" y="821139"/>
                  </a:cubicBezTo>
                  <a:cubicBezTo>
                    <a:pt x="1156788" y="822591"/>
                    <a:pt x="1166948" y="821139"/>
                    <a:pt x="1166948" y="821139"/>
                  </a:cubicBezTo>
                  <a:lnTo>
                    <a:pt x="1166948" y="821139"/>
                  </a:lnTo>
                  <a:lnTo>
                    <a:pt x="1175657" y="829847"/>
                  </a:lnTo>
                </a:path>
              </a:pathLst>
            </a:custGeom>
            <a:noFill/>
            <a:ln w="38100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任意多边形: 形状 17">
              <a:extLst>
                <a:ext uri="{FF2B5EF4-FFF2-40B4-BE49-F238E27FC236}">
                  <a16:creationId xmlns:a16="http://schemas.microsoft.com/office/drawing/2014/main" id="{C0860D8F-3144-3C68-2A4E-C4F13066469C}"/>
                </a:ext>
              </a:extLst>
            </p:cNvPr>
            <p:cNvSpPr/>
            <p:nvPr/>
          </p:nvSpPr>
          <p:spPr>
            <a:xfrm rot="17443940">
              <a:off x="8970526" y="342410"/>
              <a:ext cx="1650783" cy="2932357"/>
            </a:xfrm>
            <a:custGeom>
              <a:avLst/>
              <a:gdLst>
                <a:gd name="connsiteX0" fmla="*/ 0 w 1175657"/>
                <a:gd name="connsiteY0" fmla="*/ 2533 h 829847"/>
                <a:gd name="connsiteX1" fmla="*/ 600891 w 1175657"/>
                <a:gd name="connsiteY1" fmla="*/ 107036 h 829847"/>
                <a:gd name="connsiteX2" fmla="*/ 557348 w 1175657"/>
                <a:gd name="connsiteY2" fmla="*/ 699219 h 829847"/>
                <a:gd name="connsiteX3" fmla="*/ 1123405 w 1175657"/>
                <a:gd name="connsiteY3" fmla="*/ 812430 h 829847"/>
                <a:gd name="connsiteX4" fmla="*/ 1149531 w 1175657"/>
                <a:gd name="connsiteY4" fmla="*/ 821139 h 829847"/>
                <a:gd name="connsiteX5" fmla="*/ 1166948 w 1175657"/>
                <a:gd name="connsiteY5" fmla="*/ 821139 h 829847"/>
                <a:gd name="connsiteX6" fmla="*/ 1166948 w 1175657"/>
                <a:gd name="connsiteY6" fmla="*/ 821139 h 829847"/>
                <a:gd name="connsiteX7" fmla="*/ 1175657 w 1175657"/>
                <a:gd name="connsiteY7" fmla="*/ 829847 h 829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75657" h="829847">
                  <a:moveTo>
                    <a:pt x="0" y="2533"/>
                  </a:moveTo>
                  <a:cubicBezTo>
                    <a:pt x="254000" y="-3273"/>
                    <a:pt x="508000" y="-9078"/>
                    <a:pt x="600891" y="107036"/>
                  </a:cubicBezTo>
                  <a:cubicBezTo>
                    <a:pt x="693782" y="223150"/>
                    <a:pt x="470262" y="581653"/>
                    <a:pt x="557348" y="699219"/>
                  </a:cubicBezTo>
                  <a:cubicBezTo>
                    <a:pt x="644434" y="816785"/>
                    <a:pt x="1024708" y="792110"/>
                    <a:pt x="1123405" y="812430"/>
                  </a:cubicBezTo>
                  <a:cubicBezTo>
                    <a:pt x="1222102" y="832750"/>
                    <a:pt x="1142274" y="819688"/>
                    <a:pt x="1149531" y="821139"/>
                  </a:cubicBezTo>
                  <a:cubicBezTo>
                    <a:pt x="1156788" y="822591"/>
                    <a:pt x="1166948" y="821139"/>
                    <a:pt x="1166948" y="821139"/>
                  </a:cubicBezTo>
                  <a:lnTo>
                    <a:pt x="1166948" y="821139"/>
                  </a:lnTo>
                  <a:lnTo>
                    <a:pt x="1175657" y="829847"/>
                  </a:lnTo>
                </a:path>
              </a:pathLst>
            </a:custGeom>
            <a:noFill/>
            <a:ln w="38100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9" name="任意多边形: 形状 18">
              <a:extLst>
                <a:ext uri="{FF2B5EF4-FFF2-40B4-BE49-F238E27FC236}">
                  <a16:creationId xmlns:a16="http://schemas.microsoft.com/office/drawing/2014/main" id="{2CC77979-C1C4-4EDE-E76C-A11A1CA4736C}"/>
                </a:ext>
              </a:extLst>
            </p:cNvPr>
            <p:cNvSpPr/>
            <p:nvPr/>
          </p:nvSpPr>
          <p:spPr>
            <a:xfrm rot="17443940">
              <a:off x="9067603" y="521042"/>
              <a:ext cx="1650783" cy="2932357"/>
            </a:xfrm>
            <a:custGeom>
              <a:avLst/>
              <a:gdLst>
                <a:gd name="connsiteX0" fmla="*/ 0 w 1175657"/>
                <a:gd name="connsiteY0" fmla="*/ 2533 h 829847"/>
                <a:gd name="connsiteX1" fmla="*/ 600891 w 1175657"/>
                <a:gd name="connsiteY1" fmla="*/ 107036 h 829847"/>
                <a:gd name="connsiteX2" fmla="*/ 557348 w 1175657"/>
                <a:gd name="connsiteY2" fmla="*/ 699219 h 829847"/>
                <a:gd name="connsiteX3" fmla="*/ 1123405 w 1175657"/>
                <a:gd name="connsiteY3" fmla="*/ 812430 h 829847"/>
                <a:gd name="connsiteX4" fmla="*/ 1149531 w 1175657"/>
                <a:gd name="connsiteY4" fmla="*/ 821139 h 829847"/>
                <a:gd name="connsiteX5" fmla="*/ 1166948 w 1175657"/>
                <a:gd name="connsiteY5" fmla="*/ 821139 h 829847"/>
                <a:gd name="connsiteX6" fmla="*/ 1166948 w 1175657"/>
                <a:gd name="connsiteY6" fmla="*/ 821139 h 829847"/>
                <a:gd name="connsiteX7" fmla="*/ 1175657 w 1175657"/>
                <a:gd name="connsiteY7" fmla="*/ 829847 h 829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75657" h="829847">
                  <a:moveTo>
                    <a:pt x="0" y="2533"/>
                  </a:moveTo>
                  <a:cubicBezTo>
                    <a:pt x="254000" y="-3273"/>
                    <a:pt x="508000" y="-9078"/>
                    <a:pt x="600891" y="107036"/>
                  </a:cubicBezTo>
                  <a:cubicBezTo>
                    <a:pt x="693782" y="223150"/>
                    <a:pt x="470262" y="581653"/>
                    <a:pt x="557348" y="699219"/>
                  </a:cubicBezTo>
                  <a:cubicBezTo>
                    <a:pt x="644434" y="816785"/>
                    <a:pt x="1024708" y="792110"/>
                    <a:pt x="1123405" y="812430"/>
                  </a:cubicBezTo>
                  <a:cubicBezTo>
                    <a:pt x="1222102" y="832750"/>
                    <a:pt x="1142274" y="819688"/>
                    <a:pt x="1149531" y="821139"/>
                  </a:cubicBezTo>
                  <a:cubicBezTo>
                    <a:pt x="1156788" y="822591"/>
                    <a:pt x="1166948" y="821139"/>
                    <a:pt x="1166948" y="821139"/>
                  </a:cubicBezTo>
                  <a:lnTo>
                    <a:pt x="1166948" y="821139"/>
                  </a:lnTo>
                  <a:lnTo>
                    <a:pt x="1175657" y="829847"/>
                  </a:lnTo>
                </a:path>
              </a:pathLst>
            </a:custGeom>
            <a:noFill/>
            <a:ln w="38100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6125E677-9C7D-940C-4A4E-3168D668C455}"/>
                  </a:ext>
                </a:extLst>
              </p:cNvPr>
              <p:cNvSpPr txBox="1"/>
              <p:nvPr/>
            </p:nvSpPr>
            <p:spPr>
              <a:xfrm>
                <a:off x="3789749" y="4991729"/>
                <a:ext cx="4042280" cy="3755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CN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</m:sup>
                      </m:sSup>
                    </m:oMath>
                  </m:oMathPara>
                </a14:m>
                <a:endParaRPr lang="zh-CN" altLang="en-US" b="1" dirty="0"/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6125E677-9C7D-940C-4A4E-3168D668C4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9749" y="4991729"/>
                <a:ext cx="4042280" cy="3755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图片 1">
            <a:extLst>
              <a:ext uri="{FF2B5EF4-FFF2-40B4-BE49-F238E27FC236}">
                <a16:creationId xmlns:a16="http://schemas.microsoft.com/office/drawing/2014/main" id="{F199E4B4-F278-BF62-A81C-60F160EF90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963" y="3913065"/>
            <a:ext cx="2350451" cy="761871"/>
          </a:xfrm>
          <a:prstGeom prst="rect">
            <a:avLst/>
          </a:prstGeom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0A877677-F8F6-6F1C-6D47-FC8433E555A0}"/>
              </a:ext>
            </a:extLst>
          </p:cNvPr>
          <p:cNvSpPr txBox="1"/>
          <p:nvPr/>
        </p:nvSpPr>
        <p:spPr>
          <a:xfrm>
            <a:off x="193440" y="4991729"/>
            <a:ext cx="18053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e.g. m = 10</a:t>
            </a:r>
            <a:r>
              <a:rPr kumimoji="1" lang="en-US" altLang="zh-CN" sz="1600" b="1" baseline="30000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-6 </a:t>
            </a:r>
            <a:r>
              <a:rPr kumimoji="1" lang="en-US" altLang="zh-CN" sz="16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eV</a:t>
            </a:r>
            <a:endParaRPr kumimoji="1" lang="zh-CN" altLang="en-US" sz="1600" b="1" baseline="300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3F845431-9C2F-EF9C-1ACF-567BAEFC41F3}"/>
              </a:ext>
            </a:extLst>
          </p:cNvPr>
          <p:cNvSpPr txBox="1"/>
          <p:nvPr/>
        </p:nvSpPr>
        <p:spPr>
          <a:xfrm>
            <a:off x="2157205" y="4991729"/>
            <a:ext cx="9012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6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～</a:t>
            </a:r>
            <a:r>
              <a:rPr kumimoji="1" lang="en-US" altLang="zh-CN" sz="16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 km</a:t>
            </a:r>
            <a:endParaRPr kumimoji="1" lang="zh-CN" altLang="en-US" sz="1600" b="1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24" name="Picture 2" descr="What is Plasma and Bose-Einstein Condensate? - GeeksforGeeks">
            <a:extLst>
              <a:ext uri="{FF2B5EF4-FFF2-40B4-BE49-F238E27FC236}">
                <a16:creationId xmlns:a16="http://schemas.microsoft.com/office/drawing/2014/main" id="{9DCB4709-EB63-C634-78A0-5B90922961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749" y="1997792"/>
            <a:ext cx="3640775" cy="1917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文本框 24">
            <a:extLst>
              <a:ext uri="{FF2B5EF4-FFF2-40B4-BE49-F238E27FC236}">
                <a16:creationId xmlns:a16="http://schemas.microsoft.com/office/drawing/2014/main" id="{0777F49B-C004-EF83-2504-0F57F0D11296}"/>
              </a:ext>
            </a:extLst>
          </p:cNvPr>
          <p:cNvSpPr txBox="1"/>
          <p:nvPr/>
        </p:nvSpPr>
        <p:spPr>
          <a:xfrm>
            <a:off x="416694" y="1449765"/>
            <a:ext cx="29814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Long</a:t>
            </a:r>
            <a:r>
              <a:rPr lang="zh-CN" altLang="en-US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wavelength</a:t>
            </a:r>
            <a:endParaRPr lang="zh-CN" altLang="en-US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EFEA8669-C05D-4741-8E92-044F53C98CCB}"/>
              </a:ext>
            </a:extLst>
          </p:cNvPr>
          <p:cNvSpPr txBox="1"/>
          <p:nvPr/>
        </p:nvSpPr>
        <p:spPr>
          <a:xfrm>
            <a:off x="4000064" y="1449765"/>
            <a:ext cx="34091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Huge occupation number</a:t>
            </a:r>
            <a:endParaRPr lang="zh-CN" altLang="en-US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BCE6B51F-8E18-17C6-EF48-0CB2AD8FDEA5}"/>
                  </a:ext>
                </a:extLst>
              </p:cNvPr>
              <p:cNvSpPr txBox="1"/>
              <p:nvPr/>
            </p:nvSpPr>
            <p:spPr>
              <a:xfrm>
                <a:off x="3574602" y="4160958"/>
                <a:ext cx="4288972" cy="4070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2000" b="1" i="1" dirty="0" smtClean="0">
                              <a:latin typeface="Cambria Math" panose="02040503050406030204" pitchFamily="18" charset="0"/>
                            </a:rPr>
                            <m:t>𝑵</m:t>
                          </m:r>
                        </m:e>
                        <m:sub>
                          <m:r>
                            <a:rPr lang="zh-CN" altLang="en-US" sz="2000" b="1" i="0" dirty="0" smtClean="0">
                              <a:latin typeface="Cambria Math" panose="02040503050406030204" pitchFamily="18" charset="0"/>
                            </a:rPr>
                            <m:t>𝐨𝐜𝐜</m:t>
                          </m:r>
                        </m:sub>
                      </m:sSub>
                      <m:r>
                        <a:rPr lang="en-US" altLang="zh-CN" sz="2000" b="1" i="0" dirty="0" smtClean="0">
                          <a:latin typeface="Cambria Math" panose="02040503050406030204" pitchFamily="18" charset="0"/>
                        </a:rPr>
                        <m:t> ~ </m:t>
                      </m:r>
                      <m:sSub>
                        <m:sSubPr>
                          <m:ctrlPr>
                            <a:rPr lang="en-US" altLang="zh-CN" sz="20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1" i="1" dirty="0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  <m:sub>
                          <m:r>
                            <a:rPr lang="en-US" altLang="zh-CN" sz="2000" b="1" i="0" dirty="0" smtClean="0">
                              <a:latin typeface="Cambria Math" panose="02040503050406030204" pitchFamily="18" charset="0"/>
                            </a:rPr>
                            <m:t>𝐃𝐌</m:t>
                          </m:r>
                        </m:sub>
                      </m:sSub>
                      <m:sSup>
                        <m:sSupPr>
                          <m:ctrlPr>
                            <a:rPr lang="en-US" altLang="zh-CN" sz="20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b="1" i="1" dirty="0" smtClean="0">
                              <a:latin typeface="Cambria Math" panose="02040503050406030204" pitchFamily="18" charset="0"/>
                            </a:rPr>
                            <m:t>𝝀</m:t>
                          </m:r>
                        </m:e>
                        <m:sup>
                          <m:r>
                            <a:rPr lang="en-US" altLang="zh-CN" sz="2000" b="1" i="1" dirty="0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BCE6B51F-8E18-17C6-EF48-0CB2AD8FDE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4602" y="4160958"/>
                <a:ext cx="4288972" cy="407099"/>
              </a:xfrm>
              <a:prstGeom prst="rect">
                <a:avLst/>
              </a:prstGeom>
              <a:blipFill>
                <a:blip r:embed="rId6"/>
                <a:stretch>
                  <a:fillRect b="-45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图片 28">
            <a:extLst>
              <a:ext uri="{FF2B5EF4-FFF2-40B4-BE49-F238E27FC236}">
                <a16:creationId xmlns:a16="http://schemas.microsoft.com/office/drawing/2014/main" id="{379E6467-EF55-E19F-3C9A-5232AF3DEE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3721" y="1997791"/>
            <a:ext cx="3640774" cy="2471473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4457F21D-1872-CFD5-37D1-BECEB2D51FA6}"/>
              </a:ext>
            </a:extLst>
          </p:cNvPr>
          <p:cNvSpPr txBox="1"/>
          <p:nvPr/>
        </p:nvSpPr>
        <p:spPr>
          <a:xfrm>
            <a:off x="7863574" y="1442508"/>
            <a:ext cx="43864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</a:rPr>
              <a:t>Stochastic oscillation of amplitude</a:t>
            </a:r>
            <a:endParaRPr lang="zh-CN" altLang="en-US" sz="2000" b="1" dirty="0">
              <a:solidFill>
                <a:srgbClr val="C00000"/>
              </a:solidFill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E61E87FD-BE08-4D61-2B7D-79CE2C2F74F9}"/>
              </a:ext>
            </a:extLst>
          </p:cNvPr>
          <p:cNvSpPr txBox="1"/>
          <p:nvPr/>
        </p:nvSpPr>
        <p:spPr>
          <a:xfrm>
            <a:off x="6361329" y="625881"/>
            <a:ext cx="57515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Gary P. Centers et al, </a:t>
            </a:r>
            <a:r>
              <a:rPr lang="zh-CN" altLang="en-US" dirty="0"/>
              <a:t>1905.13650</a:t>
            </a:r>
            <a:r>
              <a:rPr lang="en-US" altLang="zh-CN" dirty="0"/>
              <a:t>, Nature Communication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9BE236CD-7D79-BE2A-F3FC-682488ABD9E9}"/>
                  </a:ext>
                </a:extLst>
              </p:cNvPr>
              <p:cNvSpPr txBox="1"/>
              <p:nvPr/>
            </p:nvSpPr>
            <p:spPr>
              <a:xfrm>
                <a:off x="7946728" y="5631239"/>
                <a:ext cx="4087423" cy="10077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00" b="1" dirty="0"/>
                  <a:t> Ensemble average</a:t>
                </a:r>
                <a:r>
                  <a:rPr lang="zh-CN" altLang="en-US" sz="2000" b="1" dirty="0"/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𝝋</m:t>
                        </m:r>
                      </m:e>
                      <m:sub>
                        <m:r>
                          <a:rPr lang="en-US" altLang="zh-CN" sz="2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altLang="zh-CN" sz="2000" b="1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altLang="zh-CN" sz="2000" b="1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0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sSub>
                              <m:sSubPr>
                                <m:ctrlPr>
                                  <a:rPr lang="en-US" altLang="zh-CN" sz="2000" b="1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000" b="1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  <m:t>𝝆</m:t>
                                </m:r>
                              </m:e>
                              <m:sub>
                                <m:r>
                                  <a:rPr lang="en-US" altLang="zh-CN" sz="2000" b="1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  <m:t>𝑫𝑴</m:t>
                                </m:r>
                              </m:sub>
                            </m:sSub>
                          </m:e>
                        </m:rad>
                      </m:num>
                      <m:den>
                        <m:sSub>
                          <m:sSubPr>
                            <m:ctrlPr>
                              <a:rPr lang="en-US" altLang="zh-CN" sz="2000" b="1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1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000" b="1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𝝓</m:t>
                            </m:r>
                          </m:sub>
                        </m:sSub>
                      </m:den>
                    </m:f>
                  </m:oMath>
                </a14:m>
                <a:r>
                  <a:rPr lang="zh-CN" altLang="en-US" sz="2000" b="1" dirty="0">
                    <a:solidFill>
                      <a:srgbClr val="0000FF"/>
                    </a:solidFill>
                  </a:rPr>
                  <a:t> </a:t>
                </a:r>
                <a:endParaRPr lang="en-US" altLang="zh-CN" sz="2000" b="1" dirty="0">
                  <a:solidFill>
                    <a:srgbClr val="0000FF"/>
                  </a:solidFill>
                </a:endParaRPr>
              </a:p>
              <a:p>
                <a:r>
                  <a:rPr lang="en-US" altLang="zh-CN" sz="2000" b="1" dirty="0"/>
                  <a:t>Oscillation frequency</a:t>
                </a:r>
                <a:r>
                  <a:rPr lang="zh-CN" altLang="en-US" sz="2000" dirty="0"/>
                  <a:t>  </a:t>
                </a:r>
                <a14:m>
                  <m:oMath xmlns:m="http://schemas.openxmlformats.org/officeDocument/2006/math">
                    <m:r>
                      <a:rPr lang="en-US" altLang="zh-CN" sz="20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𝝎</m:t>
                    </m:r>
                    <m:r>
                      <a:rPr lang="en-US" altLang="zh-CN" sz="20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2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en-US" altLang="zh-CN" sz="2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𝝓</m:t>
                        </m:r>
                      </m:sub>
                    </m:sSub>
                  </m:oMath>
                </a14:m>
                <a:endParaRPr lang="zh-CN" altLang="en-US" sz="2000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9BE236CD-7D79-BE2A-F3FC-682488ABD9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6728" y="5631239"/>
                <a:ext cx="4087423" cy="1007712"/>
              </a:xfrm>
              <a:prstGeom prst="rect">
                <a:avLst/>
              </a:prstGeom>
              <a:blipFill>
                <a:blip r:embed="rId8"/>
                <a:stretch>
                  <a:fillRect l="-1642" b="-72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7569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AE8E9-D04B-91E6-5F51-9DA2629132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96DA95C5-9A16-356E-1772-12B2033D1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b="1" dirty="0"/>
              <a:t>Cavity Search</a:t>
            </a:r>
            <a:endParaRPr lang="zh-CN" altLang="en-US" b="1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6C9654E-A734-8E52-DEA3-52A6F76AE8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49"/>
          <a:stretch>
            <a:fillRect/>
          </a:stretch>
        </p:blipFill>
        <p:spPr>
          <a:xfrm>
            <a:off x="2070639" y="43812"/>
            <a:ext cx="7215623" cy="1908559"/>
          </a:xfrm>
          <a:prstGeom prst="rect">
            <a:avLst/>
          </a:prstGeom>
        </p:spPr>
      </p:pic>
      <p:pic>
        <p:nvPicPr>
          <p:cNvPr id="26" name="Picture 2" descr="Figure caption">
            <a:extLst>
              <a:ext uri="{FF2B5EF4-FFF2-40B4-BE49-F238E27FC236}">
                <a16:creationId xmlns:a16="http://schemas.microsoft.com/office/drawing/2014/main" id="{493AABE6-EAA4-49EA-07AF-576B145F0A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6583" y="2159586"/>
            <a:ext cx="3742571" cy="2363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组合 31">
            <a:extLst>
              <a:ext uri="{FF2B5EF4-FFF2-40B4-BE49-F238E27FC236}">
                <a16:creationId xmlns:a16="http://schemas.microsoft.com/office/drawing/2014/main" id="{B10A7906-53E0-F959-A19D-F637F8ADB45B}"/>
              </a:ext>
            </a:extLst>
          </p:cNvPr>
          <p:cNvGrpSpPr/>
          <p:nvPr/>
        </p:nvGrpSpPr>
        <p:grpSpPr>
          <a:xfrm>
            <a:off x="57918" y="2114814"/>
            <a:ext cx="3759768" cy="2558778"/>
            <a:chOff x="6148906" y="2801023"/>
            <a:chExt cx="4622462" cy="3405369"/>
          </a:xfrm>
        </p:grpSpPr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604A4FC7-1731-ACAC-156E-E747A1E868A9}"/>
                </a:ext>
              </a:extLst>
            </p:cNvPr>
            <p:cNvSpPr/>
            <p:nvPr/>
          </p:nvSpPr>
          <p:spPr>
            <a:xfrm>
              <a:off x="6310859" y="2801023"/>
              <a:ext cx="4460509" cy="3405369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椭圆 34">
              <a:extLst>
                <a:ext uri="{FF2B5EF4-FFF2-40B4-BE49-F238E27FC236}">
                  <a16:creationId xmlns:a16="http://schemas.microsoft.com/office/drawing/2014/main" id="{7796995B-D149-F6AA-DFA4-6730517D8D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01597" y="3282023"/>
              <a:ext cx="2362250" cy="236225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8" name="圆: 空心 37">
              <a:extLst>
                <a:ext uri="{FF2B5EF4-FFF2-40B4-BE49-F238E27FC236}">
                  <a16:creationId xmlns:a16="http://schemas.microsoft.com/office/drawing/2014/main" id="{E624D33A-C8F4-9CB3-A985-0C70A8F85E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27784" y="2980205"/>
              <a:ext cx="2939856" cy="2939856"/>
            </a:xfrm>
            <a:prstGeom prst="donut">
              <a:avLst>
                <a:gd name="adj" fmla="val 10730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cxnSp>
          <p:nvCxnSpPr>
            <p:cNvPr id="39" name="直接箭头连接符 38">
              <a:extLst>
                <a:ext uri="{FF2B5EF4-FFF2-40B4-BE49-F238E27FC236}">
                  <a16:creationId xmlns:a16="http://schemas.microsoft.com/office/drawing/2014/main" id="{E0B947BD-1B6B-EBF9-7F02-E18525330BB7}"/>
                </a:ext>
              </a:extLst>
            </p:cNvPr>
            <p:cNvCxnSpPr>
              <a:cxnSpLocks/>
            </p:cNvCxnSpPr>
            <p:nvPr/>
          </p:nvCxnSpPr>
          <p:spPr>
            <a:xfrm>
              <a:off x="7362933" y="4450860"/>
              <a:ext cx="1188000" cy="12288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文本框 41">
                  <a:extLst>
                    <a:ext uri="{FF2B5EF4-FFF2-40B4-BE49-F238E27FC236}">
                      <a16:creationId xmlns:a16="http://schemas.microsoft.com/office/drawing/2014/main" id="{A09E41BE-7F00-07E9-E673-DD86B050840C}"/>
                    </a:ext>
                  </a:extLst>
                </p:cNvPr>
                <p:cNvSpPr txBox="1"/>
                <p:nvPr/>
              </p:nvSpPr>
              <p:spPr>
                <a:xfrm>
                  <a:off x="7475046" y="4568457"/>
                  <a:ext cx="1674341" cy="400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  <m:r>
                          <a:rPr lang="en-US" altLang="zh-CN" sz="20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~</m:t>
                        </m:r>
                        <m:r>
                          <a:rPr lang="en-US" altLang="zh-CN" sz="20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𝟔𝟒𝟎𝟎</m:t>
                        </m:r>
                        <m:r>
                          <a:rPr lang="en-US" altLang="zh-CN" sz="20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sz="2000" b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𝐤𝐦</m:t>
                        </m:r>
                      </m:oMath>
                    </m:oMathPara>
                  </a14:m>
                  <a:endParaRPr lang="zh-CN" altLang="en-US" sz="20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0" name="文本框 29">
                  <a:extLst>
                    <a:ext uri="{FF2B5EF4-FFF2-40B4-BE49-F238E27FC236}">
                      <a16:creationId xmlns:a16="http://schemas.microsoft.com/office/drawing/2014/main" id="{D6EF8A8D-0A43-2332-E2B1-77EF53D1B67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75046" y="4568457"/>
                  <a:ext cx="1674341" cy="400110"/>
                </a:xfrm>
                <a:prstGeom prst="rect">
                  <a:avLst/>
                </a:prstGeom>
                <a:blipFill>
                  <a:blip r:embed="rId7"/>
                  <a:stretch>
                    <a:fillRect r="-146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文本框 42">
                  <a:extLst>
                    <a:ext uri="{FF2B5EF4-FFF2-40B4-BE49-F238E27FC236}">
                      <a16:creationId xmlns:a16="http://schemas.microsoft.com/office/drawing/2014/main" id="{F5239BA0-C07E-6AB3-2822-3CA5E8733861}"/>
                    </a:ext>
                  </a:extLst>
                </p:cNvPr>
                <p:cNvSpPr txBox="1"/>
                <p:nvPr/>
              </p:nvSpPr>
              <p:spPr>
                <a:xfrm>
                  <a:off x="8550933" y="2883153"/>
                  <a:ext cx="2052965" cy="51421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altLang="zh-CN" sz="20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altLang="zh-CN" sz="2000" b="1" i="0" smtClean="0"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US" altLang="zh-CN" sz="2000" b="1" i="0" smtClean="0">
                          <a:latin typeface="Cambria Math" panose="02040503050406030204" pitchFamily="18" charset="0"/>
                        </a:rPr>
                        <m:t>𝟏𝟎𝟎</m:t>
                      </m:r>
                    </m:oMath>
                  </a14:m>
                  <a:r>
                    <a:rPr lang="zh-CN" altLang="en-US" sz="2000" b="1" dirty="0"/>
                    <a:t> </a:t>
                  </a:r>
                  <a:r>
                    <a:rPr lang="en-US" altLang="zh-CN" sz="2000" b="1" dirty="0"/>
                    <a:t>km</a:t>
                  </a:r>
                  <a:endParaRPr lang="zh-CN" altLang="en-US" sz="2000" b="1" dirty="0"/>
                </a:p>
              </p:txBody>
            </p:sp>
          </mc:Choice>
          <mc:Fallback xmlns="">
            <p:sp>
              <p:nvSpPr>
                <p:cNvPr id="43" name="文本框 42">
                  <a:extLst>
                    <a:ext uri="{FF2B5EF4-FFF2-40B4-BE49-F238E27FC236}">
                      <a16:creationId xmlns:a16="http://schemas.microsoft.com/office/drawing/2014/main" id="{F5239BA0-C07E-6AB3-2822-3CA5E873386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50933" y="2883153"/>
                  <a:ext cx="2052965" cy="514217"/>
                </a:xfrm>
                <a:prstGeom prst="rect">
                  <a:avLst/>
                </a:prstGeom>
                <a:blipFill>
                  <a:blip r:embed="rId8"/>
                  <a:stretch>
                    <a:fillRect t="-7576" b="-25758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4" name="直接箭头连接符 43">
              <a:extLst>
                <a:ext uri="{FF2B5EF4-FFF2-40B4-BE49-F238E27FC236}">
                  <a16:creationId xmlns:a16="http://schemas.microsoft.com/office/drawing/2014/main" id="{8A6DD194-547F-E9D7-F64A-CA2094E25681}"/>
                </a:ext>
              </a:extLst>
            </p:cNvPr>
            <p:cNvCxnSpPr>
              <a:cxnSpLocks/>
            </p:cNvCxnSpPr>
            <p:nvPr/>
          </p:nvCxnSpPr>
          <p:spPr>
            <a:xfrm>
              <a:off x="8402470" y="2988585"/>
              <a:ext cx="0" cy="322529"/>
            </a:xfrm>
            <a:prstGeom prst="straightConnector1">
              <a:avLst/>
            </a:prstGeom>
            <a:ln w="28575">
              <a:solidFill>
                <a:schemeClr val="tx1">
                  <a:lumMod val="65000"/>
                  <a:lumOff val="35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文本框 46">
              <a:extLst>
                <a:ext uri="{FF2B5EF4-FFF2-40B4-BE49-F238E27FC236}">
                  <a16:creationId xmlns:a16="http://schemas.microsoft.com/office/drawing/2014/main" id="{8BEB4E9C-306B-E744-5D4A-067345A15ACB}"/>
                </a:ext>
              </a:extLst>
            </p:cNvPr>
            <p:cNvSpPr txBox="1"/>
            <p:nvPr/>
          </p:nvSpPr>
          <p:spPr>
            <a:xfrm>
              <a:off x="8147450" y="3977895"/>
              <a:ext cx="1077581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000" dirty="0">
                  <a:solidFill>
                    <a:schemeClr val="accent1"/>
                  </a:solidFill>
                </a:rPr>
                <a:t>Earth</a:t>
              </a:r>
              <a:endParaRPr lang="zh-CN" altLang="en-US" sz="2000" dirty="0">
                <a:solidFill>
                  <a:schemeClr val="accent1"/>
                </a:solidFill>
              </a:endParaRPr>
            </a:p>
          </p:txBody>
        </p:sp>
        <p:sp>
          <p:nvSpPr>
            <p:cNvPr id="48" name="文本框 47">
              <a:extLst>
                <a:ext uri="{FF2B5EF4-FFF2-40B4-BE49-F238E27FC236}">
                  <a16:creationId xmlns:a16="http://schemas.microsoft.com/office/drawing/2014/main" id="{A6B98DE4-E37F-3528-82F5-E808A87E0609}"/>
                </a:ext>
              </a:extLst>
            </p:cNvPr>
            <p:cNvSpPr txBox="1"/>
            <p:nvPr/>
          </p:nvSpPr>
          <p:spPr>
            <a:xfrm>
              <a:off x="9050050" y="5737656"/>
              <a:ext cx="1721318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ionosphere</a:t>
              </a:r>
              <a:endPara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文本框 48">
                  <a:extLst>
                    <a:ext uri="{FF2B5EF4-FFF2-40B4-BE49-F238E27FC236}">
                      <a16:creationId xmlns:a16="http://schemas.microsoft.com/office/drawing/2014/main" id="{3FA19CC5-F675-1BA3-E893-0D3C7A7DC0D2}"/>
                    </a:ext>
                  </a:extLst>
                </p:cNvPr>
                <p:cNvSpPr txBox="1"/>
                <p:nvPr/>
              </p:nvSpPr>
              <p:spPr>
                <a:xfrm>
                  <a:off x="6148906" y="5200791"/>
                  <a:ext cx="1884171" cy="41165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altLang="zh-CN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altLang="zh-CN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~</m:t>
                        </m:r>
                        <m:sSup>
                          <m:sSupPr>
                            <m:ctrlPr>
                              <a:rPr lang="en-US" altLang="zh-CN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n-US" altLang="zh-CN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CN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</m:sup>
                        </m:sSup>
                        <m:r>
                          <a:rPr lang="en-US" altLang="zh-CN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sz="20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𝐓</m:t>
                        </m:r>
                      </m:oMath>
                    </m:oMathPara>
                  </a14:m>
                  <a:endParaRPr lang="zh-CN" altLang="en-US" sz="20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3" name="文本框 42">
                  <a:extLst>
                    <a:ext uri="{FF2B5EF4-FFF2-40B4-BE49-F238E27FC236}">
                      <a16:creationId xmlns:a16="http://schemas.microsoft.com/office/drawing/2014/main" id="{B48BEE0D-9610-0206-2B73-5E344CEEC52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48906" y="5200791"/>
                  <a:ext cx="1884171" cy="411651"/>
                </a:xfrm>
                <a:prstGeom prst="rect">
                  <a:avLst/>
                </a:prstGeom>
                <a:blipFill>
                  <a:blip r:embed="rId9"/>
                  <a:stretch>
                    <a:fillRect b="-2985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2" name="文本框 51">
            <a:extLst>
              <a:ext uri="{FF2B5EF4-FFF2-40B4-BE49-F238E27FC236}">
                <a16:creationId xmlns:a16="http://schemas.microsoft.com/office/drawing/2014/main" id="{539AFABF-551D-03A3-46E9-F89F4160D591}"/>
              </a:ext>
            </a:extLst>
          </p:cNvPr>
          <p:cNvSpPr txBox="1"/>
          <p:nvPr/>
        </p:nvSpPr>
        <p:spPr>
          <a:xfrm>
            <a:off x="4531994" y="4660766"/>
            <a:ext cx="33237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+mn-lt"/>
              </a:rPr>
              <a:t>DMRadio-50L Experiment</a:t>
            </a:r>
            <a:endParaRPr lang="zh-CN" altLang="en-US" sz="2000" b="1" dirty="0"/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C8A54511-C0C8-FFAB-9650-0A16D65657C8}"/>
              </a:ext>
            </a:extLst>
          </p:cNvPr>
          <p:cNvSpPr txBox="1"/>
          <p:nvPr/>
        </p:nvSpPr>
        <p:spPr>
          <a:xfrm>
            <a:off x="675310" y="4675646"/>
            <a:ext cx="31102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+mn-lt"/>
              </a:rPr>
              <a:t>Earth transducer</a:t>
            </a:r>
            <a:endParaRPr lang="zh-CN" altLang="en-US" sz="2000" b="1" dirty="0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0743AB1B-E80B-96BE-05F6-73778240373F}"/>
              </a:ext>
            </a:extLst>
          </p:cNvPr>
          <p:cNvSpPr txBox="1"/>
          <p:nvPr/>
        </p:nvSpPr>
        <p:spPr>
          <a:xfrm>
            <a:off x="9430767" y="4620965"/>
            <a:ext cx="20859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+mn-lt"/>
              </a:rPr>
              <a:t>Resonant Cavity  </a:t>
            </a:r>
            <a:endParaRPr lang="zh-CN" altLang="en-US" sz="2000" b="1" dirty="0"/>
          </a:p>
        </p:txBody>
      </p:sp>
      <p:grpSp>
        <p:nvGrpSpPr>
          <p:cNvPr id="61" name="组合 60">
            <a:extLst>
              <a:ext uri="{FF2B5EF4-FFF2-40B4-BE49-F238E27FC236}">
                <a16:creationId xmlns:a16="http://schemas.microsoft.com/office/drawing/2014/main" id="{C69E0FF8-3B90-B7F9-60C0-6891654A862F}"/>
              </a:ext>
            </a:extLst>
          </p:cNvPr>
          <p:cNvGrpSpPr/>
          <p:nvPr/>
        </p:nvGrpSpPr>
        <p:grpSpPr>
          <a:xfrm>
            <a:off x="4002481" y="2184003"/>
            <a:ext cx="3820368" cy="2436962"/>
            <a:chOff x="7671603" y="994767"/>
            <a:chExt cx="4080044" cy="2726383"/>
          </a:xfrm>
        </p:grpSpPr>
        <p:pic>
          <p:nvPicPr>
            <p:cNvPr id="62" name="图片 61">
              <a:extLst>
                <a:ext uri="{FF2B5EF4-FFF2-40B4-BE49-F238E27FC236}">
                  <a16:creationId xmlns:a16="http://schemas.microsoft.com/office/drawing/2014/main" id="{D2E1E962-BD2E-7EFB-6DF5-5C073A7EA2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078991" y="994767"/>
              <a:ext cx="3067911" cy="2726383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文本框 62">
                  <a:extLst>
                    <a:ext uri="{FF2B5EF4-FFF2-40B4-BE49-F238E27FC236}">
                      <a16:creationId xmlns:a16="http://schemas.microsoft.com/office/drawing/2014/main" id="{78E43285-6C95-70C0-3CFC-8564501F9257}"/>
                    </a:ext>
                  </a:extLst>
                </p:cNvPr>
                <p:cNvSpPr txBox="1"/>
                <p:nvPr/>
              </p:nvSpPr>
              <p:spPr>
                <a:xfrm>
                  <a:off x="10542156" y="3272735"/>
                  <a:ext cx="1209491" cy="400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0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20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b>
                            <m:r>
                              <a:rPr lang="en-US" altLang="zh-CN" sz="20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altLang="zh-CN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~</m:t>
                        </m:r>
                        <m:r>
                          <a:rPr lang="en-US" altLang="zh-CN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altLang="zh-CN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sz="20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𝐓</m:t>
                        </m:r>
                      </m:oMath>
                    </m:oMathPara>
                  </a14:m>
                  <a:endParaRPr lang="zh-CN" altLang="en-US" sz="2000" b="1" dirty="0"/>
                </a:p>
              </p:txBody>
            </p:sp>
          </mc:Choice>
          <mc:Fallback xmlns="">
            <p:sp>
              <p:nvSpPr>
                <p:cNvPr id="16" name="文本框 15">
                  <a:extLst>
                    <a:ext uri="{FF2B5EF4-FFF2-40B4-BE49-F238E27FC236}">
                      <a16:creationId xmlns:a16="http://schemas.microsoft.com/office/drawing/2014/main" id="{4289D8B1-56FF-C25F-AE60-3FA24FF82BB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42156" y="3272735"/>
                  <a:ext cx="1209491" cy="400110"/>
                </a:xfrm>
                <a:prstGeom prst="rect">
                  <a:avLst/>
                </a:prstGeom>
                <a:blipFill>
                  <a:blip r:embed="rId11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文本框 63">
                  <a:extLst>
                    <a:ext uri="{FF2B5EF4-FFF2-40B4-BE49-F238E27FC236}">
                      <a16:creationId xmlns:a16="http://schemas.microsoft.com/office/drawing/2014/main" id="{FA754B27-455F-8888-BD0D-B0C35B313110}"/>
                    </a:ext>
                  </a:extLst>
                </p:cNvPr>
                <p:cNvSpPr txBox="1"/>
                <p:nvPr/>
              </p:nvSpPr>
              <p:spPr>
                <a:xfrm>
                  <a:off x="7671603" y="2492465"/>
                  <a:ext cx="1131008" cy="400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  <m:t>𝑳</m:t>
                        </m:r>
                        <m: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  <m:t>~ </m:t>
                        </m:r>
                        <m: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sz="2000" b="1" i="0" smtClean="0">
                            <a:latin typeface="Cambria Math" panose="02040503050406030204" pitchFamily="18" charset="0"/>
                          </a:rPr>
                          <m:t>𝐦</m:t>
                        </m:r>
                      </m:oMath>
                    </m:oMathPara>
                  </a14:m>
                  <a:endParaRPr lang="zh-CN" altLang="en-US" sz="2000" b="1" dirty="0"/>
                </a:p>
              </p:txBody>
            </p:sp>
          </mc:Choice>
          <mc:Fallback xmlns="">
            <p:sp>
              <p:nvSpPr>
                <p:cNvPr id="64" name="文本框 63">
                  <a:extLst>
                    <a:ext uri="{FF2B5EF4-FFF2-40B4-BE49-F238E27FC236}">
                      <a16:creationId xmlns:a16="http://schemas.microsoft.com/office/drawing/2014/main" id="{FA754B27-455F-8888-BD0D-B0C35B31311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71603" y="2492465"/>
                  <a:ext cx="1131008" cy="400110"/>
                </a:xfrm>
                <a:prstGeom prst="rect">
                  <a:avLst/>
                </a:prstGeom>
                <a:blipFill>
                  <a:blip r:embed="rId12"/>
                  <a:stretch>
                    <a:fillRect r="-16185" b="-5085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6" name="文本框 65">
            <a:extLst>
              <a:ext uri="{FF2B5EF4-FFF2-40B4-BE49-F238E27FC236}">
                <a16:creationId xmlns:a16="http://schemas.microsoft.com/office/drawing/2014/main" id="{E1F3077D-7853-98DE-5DBE-56BEDBE463F8}"/>
              </a:ext>
            </a:extLst>
          </p:cNvPr>
          <p:cNvSpPr txBox="1"/>
          <p:nvPr/>
        </p:nvSpPr>
        <p:spPr>
          <a:xfrm>
            <a:off x="4713102" y="2081044"/>
            <a:ext cx="30891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/>
              <a:t>N. M. </a:t>
            </a:r>
            <a:r>
              <a:rPr lang="en-US" altLang="zh-CN" sz="1400" dirty="0" err="1"/>
              <a:t>Rapidis</a:t>
            </a:r>
            <a:r>
              <a:rPr lang="en-US" altLang="zh-CN" sz="1400" dirty="0"/>
              <a:t>, et al</a:t>
            </a:r>
            <a:r>
              <a:rPr lang="en-US" altLang="zh-CN" sz="1400" b="0" i="0" dirty="0">
                <a:effectLst/>
              </a:rPr>
              <a:t>, </a:t>
            </a:r>
            <a:r>
              <a:rPr lang="en-US" altLang="zh-CN" sz="1400" dirty="0"/>
              <a:t>arXiv:2210.07215</a:t>
            </a:r>
            <a:endParaRPr lang="zh-CN" altLang="en-US" sz="1400" dirty="0"/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C402EBB5-F8F9-4300-4ABC-5BD2664A5EAF}"/>
              </a:ext>
            </a:extLst>
          </p:cNvPr>
          <p:cNvSpPr txBox="1"/>
          <p:nvPr/>
        </p:nvSpPr>
        <p:spPr>
          <a:xfrm>
            <a:off x="4346515" y="5787946"/>
            <a:ext cx="32450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0" i="0" dirty="0">
                <a:effectLst/>
                <a:latin typeface="Lucida Grande"/>
              </a:rPr>
              <a:t>P. </a:t>
            </a:r>
            <a:r>
              <a:rPr lang="en-US" altLang="zh-CN" sz="1400" b="0" i="0" dirty="0" err="1">
                <a:effectLst/>
                <a:latin typeface="Lucida Grande"/>
              </a:rPr>
              <a:t>Sikivie</a:t>
            </a:r>
            <a:r>
              <a:rPr lang="en-US" altLang="zh-CN" sz="1400" b="0" i="0" dirty="0">
                <a:effectLst/>
                <a:latin typeface="Lucida Grande"/>
              </a:rPr>
              <a:t> et al, </a:t>
            </a:r>
            <a:r>
              <a:rPr lang="en-US" altLang="zh-CN" sz="1400" dirty="0"/>
              <a:t>arXiv:1310.8545 PRL</a:t>
            </a:r>
            <a:endParaRPr lang="zh-CN" altLang="en-US" sz="1400" dirty="0"/>
          </a:p>
        </p:txBody>
      </p:sp>
      <p:sp>
        <p:nvSpPr>
          <p:cNvPr id="70" name="文本框 69">
            <a:extLst>
              <a:ext uri="{FF2B5EF4-FFF2-40B4-BE49-F238E27FC236}">
                <a16:creationId xmlns:a16="http://schemas.microsoft.com/office/drawing/2014/main" id="{A6665DC8-2ADA-ACE7-A99C-7B2C16CF5F0B}"/>
              </a:ext>
            </a:extLst>
          </p:cNvPr>
          <p:cNvSpPr txBox="1"/>
          <p:nvPr/>
        </p:nvSpPr>
        <p:spPr>
          <a:xfrm>
            <a:off x="4346515" y="6298563"/>
            <a:ext cx="357519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/>
              <a:t>YK, B. R. Safdi, JT, arXiv:</a:t>
            </a:r>
            <a:r>
              <a:rPr lang="zh-CN" altLang="en-US" sz="1400" dirty="0"/>
              <a:t>1602.01086 </a:t>
            </a:r>
            <a:r>
              <a:rPr lang="en-US" altLang="zh-CN" sz="1400" dirty="0"/>
              <a:t>PRL</a:t>
            </a:r>
            <a:endParaRPr lang="zh-CN" altLang="en-US" sz="1400" dirty="0"/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id="{0D3CA6C2-61E3-00A0-34F3-64A17CD5E1B3}"/>
              </a:ext>
            </a:extLst>
          </p:cNvPr>
          <p:cNvSpPr txBox="1"/>
          <p:nvPr/>
        </p:nvSpPr>
        <p:spPr>
          <a:xfrm>
            <a:off x="151832" y="5787946"/>
            <a:ext cx="349300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/>
              <a:t>Fedderke </a:t>
            </a:r>
            <a:r>
              <a:rPr lang="en-US" altLang="zh-CN" sz="1600" dirty="0"/>
              <a:t>et al, 2106.00022 PRD</a:t>
            </a:r>
            <a:endParaRPr lang="zh-CN" altLang="en-US" sz="1600" dirty="0"/>
          </a:p>
        </p:txBody>
      </p:sp>
      <p:sp>
        <p:nvSpPr>
          <p:cNvPr id="74" name="文本框 73">
            <a:extLst>
              <a:ext uri="{FF2B5EF4-FFF2-40B4-BE49-F238E27FC236}">
                <a16:creationId xmlns:a16="http://schemas.microsoft.com/office/drawing/2014/main" id="{1BF8B609-CA50-40F8-1ACB-13DE54449FB4}"/>
              </a:ext>
            </a:extLst>
          </p:cNvPr>
          <p:cNvSpPr txBox="1"/>
          <p:nvPr/>
        </p:nvSpPr>
        <p:spPr>
          <a:xfrm>
            <a:off x="142606" y="6077340"/>
            <a:ext cx="33540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/>
              <a:t>Ariel Arza </a:t>
            </a:r>
            <a:r>
              <a:rPr lang="en-US" altLang="zh-CN" sz="1600" dirty="0"/>
              <a:t>et al, 2112.09620 PRD</a:t>
            </a:r>
            <a:endParaRPr lang="zh-CN" altLang="en-US" sz="1600" dirty="0"/>
          </a:p>
        </p:txBody>
      </p:sp>
      <p:sp>
        <p:nvSpPr>
          <p:cNvPr id="76" name="文本框 75">
            <a:extLst>
              <a:ext uri="{FF2B5EF4-FFF2-40B4-BE49-F238E27FC236}">
                <a16:creationId xmlns:a16="http://schemas.microsoft.com/office/drawing/2014/main" id="{9471B5E4-2196-A4BE-FD25-3D43BEBB0EF5}"/>
              </a:ext>
            </a:extLst>
          </p:cNvPr>
          <p:cNvSpPr txBox="1"/>
          <p:nvPr/>
        </p:nvSpPr>
        <p:spPr>
          <a:xfrm>
            <a:off x="9356429" y="6018477"/>
            <a:ext cx="19973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0" i="0" dirty="0">
                <a:effectLst/>
                <a:latin typeface="Lucida Grande"/>
              </a:rPr>
              <a:t>P. </a:t>
            </a:r>
            <a:r>
              <a:rPr lang="en-US" altLang="zh-CN" b="0" i="0" dirty="0" err="1">
                <a:effectLst/>
                <a:latin typeface="Lucida Grande"/>
              </a:rPr>
              <a:t>Sikivie</a:t>
            </a:r>
            <a:r>
              <a:rPr lang="en-US" altLang="zh-CN" b="0" i="0" dirty="0">
                <a:effectLst/>
                <a:latin typeface="Lucida Grande"/>
              </a:rPr>
              <a:t> 1983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9CA5A2C5-1F0A-F768-D004-4EBBA4D30BB7}"/>
                  </a:ext>
                </a:extLst>
              </p:cNvPr>
              <p:cNvSpPr txBox="1"/>
              <p:nvPr/>
            </p:nvSpPr>
            <p:spPr>
              <a:xfrm>
                <a:off x="7989778" y="5165480"/>
                <a:ext cx="4136180" cy="7085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b="1" dirty="0">
                    <a:solidFill>
                      <a:srgbClr val="0000FF"/>
                    </a:solidFill>
                  </a:rPr>
                  <a:t>Compton wavelength</a:t>
                </a:r>
                <a:r>
                  <a:rPr lang="en-US" altLang="zh-CN" sz="2400" b="1" dirty="0">
                    <a:solidFill>
                      <a:srgbClr val="0000FF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𝝀</m:t>
                        </m:r>
                      </m:e>
                      <m:sub>
                        <m:r>
                          <a:rPr lang="en-US" altLang="zh-CN" sz="24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sub>
                    </m:sSub>
                    <m:r>
                      <a:rPr lang="en-US" altLang="zh-CN" sz="2400" b="1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4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4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b>
                          <m:sSubPr>
                            <m:ctrlPr>
                              <a:rPr lang="en-US" altLang="zh-CN" sz="24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4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𝝓</m:t>
                            </m:r>
                          </m:sub>
                        </m:sSub>
                      </m:den>
                    </m:f>
                    <m:r>
                      <a:rPr lang="en-US" altLang="zh-CN" sz="2400" b="1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≈</m:t>
                    </m:r>
                    <m:sSub>
                      <m:sSubPr>
                        <m:ctrlPr>
                          <a:rPr lang="en-US" altLang="zh-CN" sz="24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𝑳</m:t>
                        </m:r>
                      </m:e>
                      <m:sub>
                        <m:r>
                          <a:rPr lang="en-US" altLang="zh-CN" sz="24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9CA5A2C5-1F0A-F768-D004-4EBBA4D30B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9778" y="5165480"/>
                <a:ext cx="4136180" cy="708592"/>
              </a:xfrm>
              <a:prstGeom prst="rect">
                <a:avLst/>
              </a:prstGeom>
              <a:blipFill>
                <a:blip r:embed="rId13"/>
                <a:stretch>
                  <a:fillRect l="-13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0E7E087E-7F35-9886-5EB1-902D2C652EF6}"/>
                  </a:ext>
                </a:extLst>
              </p:cNvPr>
              <p:cNvSpPr txBox="1"/>
              <p:nvPr/>
            </p:nvSpPr>
            <p:spPr>
              <a:xfrm>
                <a:off x="3785530" y="5226188"/>
                <a:ext cx="413618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𝝀</m:t>
                          </m:r>
                        </m:e>
                        <m:sub>
                          <m:r>
                            <a:rPr lang="en-US" altLang="zh-CN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sub>
                      </m:sSub>
                      <m:r>
                        <a:rPr lang="en-US" altLang="zh-CN" sz="24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≫</m:t>
                      </m:r>
                      <m:sSub>
                        <m:sSubPr>
                          <m:ctrlPr>
                            <a:rPr lang="en-US" altLang="zh-CN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𝑳</m:t>
                          </m:r>
                        </m:e>
                        <m:sub>
                          <m:r>
                            <a:rPr lang="en-US" altLang="zh-CN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0E7E087E-7F35-9886-5EB1-902D2C652E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5530" y="5226188"/>
                <a:ext cx="4136180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F6B923E7-5C3A-16FC-87D9-DE023125B3CC}"/>
                  </a:ext>
                </a:extLst>
              </p:cNvPr>
              <p:cNvSpPr txBox="1"/>
              <p:nvPr/>
            </p:nvSpPr>
            <p:spPr>
              <a:xfrm>
                <a:off x="343869" y="5213299"/>
                <a:ext cx="3094055" cy="4975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𝝀</m:t>
                          </m:r>
                        </m:e>
                        <m:sub>
                          <m:r>
                            <a:rPr lang="en-US" altLang="zh-CN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sub>
                      </m:sSub>
                      <m:r>
                        <a:rPr lang="en-US" altLang="zh-CN" sz="24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≫</m:t>
                      </m:r>
                      <m:sSub>
                        <m:sSubPr>
                          <m:ctrlPr>
                            <a:rPr lang="en-US" altLang="zh-CN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altLang="zh-CN" sz="24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altLang="zh-CN" sz="24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sub>
                          </m:sSub>
                        </m:e>
                        <m:sub>
                          <m:r>
                            <a:rPr lang="en-US" altLang="zh-CN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F6B923E7-5C3A-16FC-87D9-DE023125B3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869" y="5213299"/>
                <a:ext cx="3094055" cy="49757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矩形 10">
            <a:extLst>
              <a:ext uri="{FF2B5EF4-FFF2-40B4-BE49-F238E27FC236}">
                <a16:creationId xmlns:a16="http://schemas.microsoft.com/office/drawing/2014/main" id="{DBFF4B1E-BD65-9914-3910-9B855BB3DC31}"/>
              </a:ext>
            </a:extLst>
          </p:cNvPr>
          <p:cNvSpPr/>
          <p:nvPr/>
        </p:nvSpPr>
        <p:spPr>
          <a:xfrm>
            <a:off x="6229759" y="1039389"/>
            <a:ext cx="1625980" cy="2094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4C637013-4E00-0364-383A-D28CCAD97B27}"/>
              </a:ext>
            </a:extLst>
          </p:cNvPr>
          <p:cNvSpPr/>
          <p:nvPr/>
        </p:nvSpPr>
        <p:spPr>
          <a:xfrm>
            <a:off x="2257490" y="1039389"/>
            <a:ext cx="2913145" cy="2094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3733E156-B6E0-A063-1974-A72F9537B218}"/>
              </a:ext>
            </a:extLst>
          </p:cNvPr>
          <p:cNvSpPr txBox="1"/>
          <p:nvPr/>
        </p:nvSpPr>
        <p:spPr>
          <a:xfrm>
            <a:off x="138675" y="6365557"/>
            <a:ext cx="391236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/>
              <a:t>Ariel Arza </a:t>
            </a:r>
            <a:r>
              <a:rPr lang="en-US" altLang="zh-CN" sz="1600" b="1" dirty="0"/>
              <a:t>YLG</a:t>
            </a:r>
            <a:r>
              <a:rPr lang="en-US" altLang="zh-CN" sz="1600" dirty="0"/>
              <a:t> et al, 2501.14949 PRL</a:t>
            </a:r>
            <a:endParaRPr lang="zh-CN" altLang="en-US" sz="1600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86294E2-F77E-82DE-DA31-70B360E03683}"/>
              </a:ext>
            </a:extLst>
          </p:cNvPr>
          <p:cNvSpPr txBox="1"/>
          <p:nvPr/>
        </p:nvSpPr>
        <p:spPr>
          <a:xfrm>
            <a:off x="4346515" y="6024739"/>
            <a:ext cx="35092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dirty="0"/>
              <a:t>S</a:t>
            </a:r>
            <a:r>
              <a:rPr lang="en-US" altLang="zh-CN" sz="1400" dirty="0"/>
              <a:t>C,</a:t>
            </a:r>
            <a:r>
              <a:rPr lang="zh-CN" altLang="en-US" sz="1400" dirty="0"/>
              <a:t> P</a:t>
            </a:r>
            <a:r>
              <a:rPr lang="en-US" altLang="zh-CN" sz="1400" dirty="0"/>
              <a:t>G</a:t>
            </a:r>
            <a:r>
              <a:rPr lang="zh-CN" altLang="en-US" sz="1400" dirty="0"/>
              <a:t>,</a:t>
            </a:r>
            <a:r>
              <a:rPr lang="en-US" altLang="zh-CN" sz="1400" dirty="0"/>
              <a:t>…,</a:t>
            </a:r>
            <a:r>
              <a:rPr lang="zh-CN" altLang="en-US" sz="1400" dirty="0"/>
              <a:t>Yue Zhao</a:t>
            </a:r>
            <a:r>
              <a:rPr lang="en-US" altLang="zh-CN" sz="1400" dirty="0"/>
              <a:t>, arXiv:1411.7382 PRD</a:t>
            </a:r>
            <a:endParaRPr lang="zh-CN" altLang="en-US" sz="1400" dirty="0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DA838532-E95C-C34A-A67A-2ABE88CB9F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7899" y="837681"/>
            <a:ext cx="2262419" cy="292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DDC41E76-B766-1402-8168-C327D2770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7899" y="1289368"/>
            <a:ext cx="2044197" cy="355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0552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4" grpId="0"/>
      <p:bldP spid="66" grpId="0"/>
      <p:bldP spid="68" grpId="0"/>
      <p:bldP spid="70" grpId="0"/>
      <p:bldP spid="72" grpId="0"/>
      <p:bldP spid="74" grpId="0"/>
      <p:bldP spid="8" grpId="0"/>
      <p:bldP spid="10" grpId="0"/>
      <p:bldP spid="11" grpId="0" animBg="1"/>
      <p:bldP spid="13" grpId="0" animBg="1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2F39515C-CBC5-CD04-2F0E-3EEB1A9FBD13}"/>
              </a:ext>
            </a:extLst>
          </p:cNvPr>
          <p:cNvGrpSpPr/>
          <p:nvPr/>
        </p:nvGrpSpPr>
        <p:grpSpPr>
          <a:xfrm>
            <a:off x="794915" y="3017947"/>
            <a:ext cx="4043404" cy="2726383"/>
            <a:chOff x="7708243" y="994767"/>
            <a:chExt cx="4043404" cy="2726383"/>
          </a:xfrm>
        </p:grpSpPr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FE81FD98-9238-A00F-C2DE-2646F9966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078991" y="994767"/>
              <a:ext cx="3067911" cy="2726383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文本框 27">
                  <a:extLst>
                    <a:ext uri="{FF2B5EF4-FFF2-40B4-BE49-F238E27FC236}">
                      <a16:creationId xmlns:a16="http://schemas.microsoft.com/office/drawing/2014/main" id="{055C5D85-291C-29FD-2D70-295597C4FEA5}"/>
                    </a:ext>
                  </a:extLst>
                </p:cNvPr>
                <p:cNvSpPr txBox="1"/>
                <p:nvPr/>
              </p:nvSpPr>
              <p:spPr>
                <a:xfrm>
                  <a:off x="10542156" y="3272735"/>
                  <a:ext cx="1209491" cy="400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0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20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b>
                            <m:r>
                              <a:rPr lang="en-US" altLang="zh-CN" sz="20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altLang="zh-CN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~</m:t>
                        </m:r>
                        <m:r>
                          <a:rPr lang="en-US" altLang="zh-CN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altLang="zh-CN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sz="20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𝐓</m:t>
                        </m:r>
                      </m:oMath>
                    </m:oMathPara>
                  </a14:m>
                  <a:endParaRPr lang="zh-CN" altLang="en-US" sz="2000" b="1" dirty="0"/>
                </a:p>
              </p:txBody>
            </p:sp>
          </mc:Choice>
          <mc:Fallback xmlns="">
            <p:sp>
              <p:nvSpPr>
                <p:cNvPr id="28" name="文本框 27">
                  <a:extLst>
                    <a:ext uri="{FF2B5EF4-FFF2-40B4-BE49-F238E27FC236}">
                      <a16:creationId xmlns:a16="http://schemas.microsoft.com/office/drawing/2014/main" id="{055C5D85-291C-29FD-2D70-295597C4FEA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42156" y="3272735"/>
                  <a:ext cx="1209491" cy="400110"/>
                </a:xfrm>
                <a:prstGeom prst="rect">
                  <a:avLst/>
                </a:prstGeom>
                <a:blipFill>
                  <a:blip r:embed="rId3"/>
                  <a:stretch>
                    <a:fillRect b="-1538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文本框 30">
                  <a:extLst>
                    <a:ext uri="{FF2B5EF4-FFF2-40B4-BE49-F238E27FC236}">
                      <a16:creationId xmlns:a16="http://schemas.microsoft.com/office/drawing/2014/main" id="{BC72A88C-BDB1-7EAF-81CF-8672E305E7A6}"/>
                    </a:ext>
                  </a:extLst>
                </p:cNvPr>
                <p:cNvSpPr txBox="1"/>
                <p:nvPr/>
              </p:nvSpPr>
              <p:spPr>
                <a:xfrm>
                  <a:off x="7708243" y="2461756"/>
                  <a:ext cx="1131009" cy="400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  <m:t>𝑳</m:t>
                        </m:r>
                        <m: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  <m:t>~ </m:t>
                        </m:r>
                        <m: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sz="2000" b="1" i="0" smtClean="0">
                            <a:latin typeface="Cambria Math" panose="02040503050406030204" pitchFamily="18" charset="0"/>
                          </a:rPr>
                          <m:t>𝐦</m:t>
                        </m:r>
                      </m:oMath>
                    </m:oMathPara>
                  </a14:m>
                  <a:endParaRPr lang="zh-CN" altLang="en-US" sz="2000" b="1" dirty="0"/>
                </a:p>
              </p:txBody>
            </p:sp>
          </mc:Choice>
          <mc:Fallback xmlns="">
            <p:sp>
              <p:nvSpPr>
                <p:cNvPr id="31" name="文本框 30">
                  <a:extLst>
                    <a:ext uri="{FF2B5EF4-FFF2-40B4-BE49-F238E27FC236}">
                      <a16:creationId xmlns:a16="http://schemas.microsoft.com/office/drawing/2014/main" id="{BC72A88C-BDB1-7EAF-81CF-8672E305E7A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08243" y="2461756"/>
                  <a:ext cx="1131009" cy="40011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" name="内容占位符 1">
            <a:extLst>
              <a:ext uri="{FF2B5EF4-FFF2-40B4-BE49-F238E27FC236}">
                <a16:creationId xmlns:a16="http://schemas.microsoft.com/office/drawing/2014/main" id="{7FBE7EBE-BD1F-0484-D87B-0E750DBEC9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80" y="575523"/>
            <a:ext cx="5958253" cy="681037"/>
          </a:xfrm>
        </p:spPr>
        <p:txBody>
          <a:bodyPr>
            <a:normAutofit/>
          </a:bodyPr>
          <a:lstStyle/>
          <a:p>
            <a:r>
              <a:rPr lang="en-US" altLang="zh-CN" dirty="0"/>
              <a:t>Magnetic field signal</a:t>
            </a:r>
            <a:endParaRPr lang="zh-CN" altLang="en-US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3CFF9F8B-79B7-AF14-EB5E-A7F716325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b="1" dirty="0"/>
              <a:t>Cavity Search</a:t>
            </a:r>
            <a:endParaRPr lang="zh-CN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C30B6C2D-DC8D-6729-8CA4-90385794935F}"/>
                  </a:ext>
                </a:extLst>
              </p:cNvPr>
              <p:cNvSpPr txBox="1"/>
              <p:nvPr/>
            </p:nvSpPr>
            <p:spPr>
              <a:xfrm>
                <a:off x="1694342" y="2235230"/>
                <a:ext cx="2245815" cy="4700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b="1" dirty="0"/>
                  <a:t>DM Radio</a:t>
                </a:r>
                <a14:m>
                  <m:oMath xmlns:m="http://schemas.openxmlformats.org/officeDocument/2006/math"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1" i="0" smtClean="0">
                            <a:latin typeface="Cambria Math" panose="02040503050406030204" pitchFamily="18" charset="0"/>
                          </a:rPr>
                          <m:t>𝐦</m:t>
                        </m:r>
                      </m:e>
                      <m:sup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zh-CN" altLang="en-US" sz="2400" b="1" dirty="0"/>
              </a:p>
            </p:txBody>
          </p:sp>
        </mc:Choice>
        <mc:Fallback xmlns="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C30B6C2D-DC8D-6729-8CA4-9038579493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4342" y="2235230"/>
                <a:ext cx="2245815" cy="470000"/>
              </a:xfrm>
              <a:prstGeom prst="rect">
                <a:avLst/>
              </a:prstGeom>
              <a:blipFill>
                <a:blip r:embed="rId5"/>
                <a:stretch>
                  <a:fillRect l="-4348" t="-7792" b="-298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文本框 41">
            <a:extLst>
              <a:ext uri="{FF2B5EF4-FFF2-40B4-BE49-F238E27FC236}">
                <a16:creationId xmlns:a16="http://schemas.microsoft.com/office/drawing/2014/main" id="{01436552-1D8B-7521-BE01-9B54E5BFC93F}"/>
              </a:ext>
            </a:extLst>
          </p:cNvPr>
          <p:cNvSpPr txBox="1"/>
          <p:nvPr/>
        </p:nvSpPr>
        <p:spPr>
          <a:xfrm>
            <a:off x="7496508" y="2178314"/>
            <a:ext cx="23382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/>
              <a:t>Earth Cavity</a:t>
            </a:r>
            <a:endParaRPr lang="zh-CN" alt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文本框 46">
                <a:extLst>
                  <a:ext uri="{FF2B5EF4-FFF2-40B4-BE49-F238E27FC236}">
                    <a16:creationId xmlns:a16="http://schemas.microsoft.com/office/drawing/2014/main" id="{47FB46BD-A46D-B8E2-0855-D02987B3650D}"/>
                  </a:ext>
                </a:extLst>
              </p:cNvPr>
              <p:cNvSpPr txBox="1"/>
              <p:nvPr/>
            </p:nvSpPr>
            <p:spPr>
              <a:xfrm>
                <a:off x="1387170" y="6134149"/>
                <a:ext cx="255096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00" b="1" dirty="0"/>
                  <a:t>Scales with </a:t>
                </a:r>
                <a14:m>
                  <m:oMath xmlns:m="http://schemas.openxmlformats.org/officeDocument/2006/math">
                    <m:r>
                      <a:rPr lang="en-US" altLang="zh-CN" sz="2000" b="1" i="1" dirty="0" smtClean="0">
                        <a:latin typeface="Cambria Math" panose="02040503050406030204" pitchFamily="18" charset="0"/>
                      </a:rPr>
                      <m:t>𝑳</m:t>
                    </m:r>
                    <m:r>
                      <a:rPr lang="en-US" altLang="zh-CN" sz="2000" b="1" i="1">
                        <a:latin typeface="Cambria Math" panose="02040503050406030204" pitchFamily="18" charset="0"/>
                      </a:rPr>
                      <m:t>~ </m:t>
                    </m:r>
                    <m:r>
                      <a:rPr lang="en-US" altLang="zh-CN" sz="2000" b="1" i="1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altLang="zh-CN" sz="2000" b="1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2000" b="1">
                        <a:latin typeface="Cambria Math" panose="02040503050406030204" pitchFamily="18" charset="0"/>
                      </a:rPr>
                      <m:t>𝐦</m:t>
                    </m:r>
                  </m:oMath>
                </a14:m>
                <a:endParaRPr lang="zh-CN" altLang="en-US" sz="2000" b="1" dirty="0"/>
              </a:p>
            </p:txBody>
          </p:sp>
        </mc:Choice>
        <mc:Fallback xmlns="">
          <p:sp>
            <p:nvSpPr>
              <p:cNvPr id="47" name="文本框 46">
                <a:extLst>
                  <a:ext uri="{FF2B5EF4-FFF2-40B4-BE49-F238E27FC236}">
                    <a16:creationId xmlns:a16="http://schemas.microsoft.com/office/drawing/2014/main" id="{47FB46BD-A46D-B8E2-0855-D02987B365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7170" y="6134149"/>
                <a:ext cx="2550967" cy="400110"/>
              </a:xfrm>
              <a:prstGeom prst="rect">
                <a:avLst/>
              </a:prstGeom>
              <a:blipFill>
                <a:blip r:embed="rId6"/>
                <a:stretch>
                  <a:fillRect l="-2632" t="-7576" b="-257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文本框 47">
                <a:extLst>
                  <a:ext uri="{FF2B5EF4-FFF2-40B4-BE49-F238E27FC236}">
                    <a16:creationId xmlns:a16="http://schemas.microsoft.com/office/drawing/2014/main" id="{3B7930B0-CEB2-F0BD-ADA6-D44478C76256}"/>
                  </a:ext>
                </a:extLst>
              </p:cNvPr>
              <p:cNvSpPr txBox="1"/>
              <p:nvPr/>
            </p:nvSpPr>
            <p:spPr>
              <a:xfrm>
                <a:off x="6414279" y="6219141"/>
                <a:ext cx="3778013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00" b="1" dirty="0">
                    <a:solidFill>
                      <a:srgbClr val="FF0000"/>
                    </a:solidFill>
                  </a:rPr>
                  <a:t>Scales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altLang="zh-CN" sz="20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sub>
                    </m:sSub>
                    <m:r>
                      <a:rPr lang="en-US" altLang="zh-CN" sz="20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altLang="zh-CN" sz="20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𝟔𝟒𝟎𝟎</m:t>
                    </m:r>
                    <m:r>
                      <a:rPr lang="en-US" altLang="zh-CN" sz="20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2000" b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𝐤𝐦</m:t>
                    </m:r>
                    <m:r>
                      <a:rPr lang="en-US" altLang="zh-CN" sz="20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≫</m:t>
                    </m:r>
                    <m:r>
                      <a:rPr lang="en-US" altLang="zh-CN" sz="20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𝒉</m:t>
                    </m:r>
                  </m:oMath>
                </a14:m>
                <a:endParaRPr lang="zh-CN" altLang="en-US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8" name="文本框 47">
                <a:extLst>
                  <a:ext uri="{FF2B5EF4-FFF2-40B4-BE49-F238E27FC236}">
                    <a16:creationId xmlns:a16="http://schemas.microsoft.com/office/drawing/2014/main" id="{3B7930B0-CEB2-F0BD-ADA6-D44478C762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4279" y="6219141"/>
                <a:ext cx="3778013" cy="400110"/>
              </a:xfrm>
              <a:prstGeom prst="rect">
                <a:avLst/>
              </a:prstGeom>
              <a:blipFill>
                <a:blip r:embed="rId7"/>
                <a:stretch>
                  <a:fillRect l="-1613" t="-7576" b="-257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组合 10">
            <a:extLst>
              <a:ext uri="{FF2B5EF4-FFF2-40B4-BE49-F238E27FC236}">
                <a16:creationId xmlns:a16="http://schemas.microsoft.com/office/drawing/2014/main" id="{CFDADDE2-37FD-6078-311B-9F43DDB85113}"/>
              </a:ext>
            </a:extLst>
          </p:cNvPr>
          <p:cNvGrpSpPr/>
          <p:nvPr/>
        </p:nvGrpSpPr>
        <p:grpSpPr>
          <a:xfrm>
            <a:off x="5750586" y="2732029"/>
            <a:ext cx="4773135" cy="3405369"/>
            <a:chOff x="5998233" y="2801023"/>
            <a:chExt cx="4773135" cy="3405369"/>
          </a:xfrm>
        </p:grpSpPr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B2880FDF-083F-1EA5-12C5-5D9C1FB7ED5D}"/>
                </a:ext>
              </a:extLst>
            </p:cNvPr>
            <p:cNvSpPr/>
            <p:nvPr/>
          </p:nvSpPr>
          <p:spPr>
            <a:xfrm>
              <a:off x="6310859" y="2801023"/>
              <a:ext cx="4460509" cy="3405369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9" name="椭圆 48">
              <a:extLst>
                <a:ext uri="{FF2B5EF4-FFF2-40B4-BE49-F238E27FC236}">
                  <a16:creationId xmlns:a16="http://schemas.microsoft.com/office/drawing/2014/main" id="{0D1C09A4-C950-DE1C-93B3-D416EE538F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01597" y="3282023"/>
              <a:ext cx="2362250" cy="236225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8" name="圆: 空心 7">
              <a:extLst>
                <a:ext uri="{FF2B5EF4-FFF2-40B4-BE49-F238E27FC236}">
                  <a16:creationId xmlns:a16="http://schemas.microsoft.com/office/drawing/2014/main" id="{E10E402B-A31A-1202-1E58-E9A651934B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27784" y="2980205"/>
              <a:ext cx="2939856" cy="2939856"/>
            </a:xfrm>
            <a:prstGeom prst="donut">
              <a:avLst>
                <a:gd name="adj" fmla="val 10730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cxnSp>
          <p:nvCxnSpPr>
            <p:cNvPr id="26" name="直接箭头连接符 25">
              <a:extLst>
                <a:ext uri="{FF2B5EF4-FFF2-40B4-BE49-F238E27FC236}">
                  <a16:creationId xmlns:a16="http://schemas.microsoft.com/office/drawing/2014/main" id="{A6A51E21-C87F-2DD8-A921-CFB192F59A5B}"/>
                </a:ext>
              </a:extLst>
            </p:cNvPr>
            <p:cNvCxnSpPr>
              <a:cxnSpLocks/>
            </p:cNvCxnSpPr>
            <p:nvPr/>
          </p:nvCxnSpPr>
          <p:spPr>
            <a:xfrm>
              <a:off x="7362933" y="4450860"/>
              <a:ext cx="1188000" cy="12288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文本框 29">
                  <a:extLst>
                    <a:ext uri="{FF2B5EF4-FFF2-40B4-BE49-F238E27FC236}">
                      <a16:creationId xmlns:a16="http://schemas.microsoft.com/office/drawing/2014/main" id="{D6EF8A8D-0A43-2332-E2B1-77EF53D1B674}"/>
                    </a:ext>
                  </a:extLst>
                </p:cNvPr>
                <p:cNvSpPr txBox="1"/>
                <p:nvPr/>
              </p:nvSpPr>
              <p:spPr>
                <a:xfrm>
                  <a:off x="7475046" y="4568457"/>
                  <a:ext cx="1674341" cy="400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  <m:r>
                          <a:rPr lang="en-US" altLang="zh-CN" sz="20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~</m:t>
                        </m:r>
                        <m:r>
                          <a:rPr lang="en-US" altLang="zh-CN" sz="20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𝟔𝟒𝟎𝟎</m:t>
                        </m:r>
                        <m:r>
                          <a:rPr lang="en-US" altLang="zh-CN" sz="20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sz="2000" b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𝐤𝐦</m:t>
                        </m:r>
                      </m:oMath>
                    </m:oMathPara>
                  </a14:m>
                  <a:endParaRPr lang="zh-CN" altLang="en-US" sz="20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0" name="文本框 29">
                  <a:extLst>
                    <a:ext uri="{FF2B5EF4-FFF2-40B4-BE49-F238E27FC236}">
                      <a16:creationId xmlns:a16="http://schemas.microsoft.com/office/drawing/2014/main" id="{D6EF8A8D-0A43-2332-E2B1-77EF53D1B67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75046" y="4568457"/>
                  <a:ext cx="1674341" cy="400110"/>
                </a:xfrm>
                <a:prstGeom prst="rect">
                  <a:avLst/>
                </a:prstGeom>
                <a:blipFill>
                  <a:blip r:embed="rId8"/>
                  <a:stretch>
                    <a:fillRect r="-146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文本框 34">
                  <a:extLst>
                    <a:ext uri="{FF2B5EF4-FFF2-40B4-BE49-F238E27FC236}">
                      <a16:creationId xmlns:a16="http://schemas.microsoft.com/office/drawing/2014/main" id="{E6BA4938-C8D4-7EFE-80D1-E40389B722B9}"/>
                    </a:ext>
                  </a:extLst>
                </p:cNvPr>
                <p:cNvSpPr txBox="1"/>
                <p:nvPr/>
              </p:nvSpPr>
              <p:spPr>
                <a:xfrm>
                  <a:off x="8394018" y="2931943"/>
                  <a:ext cx="1441383" cy="400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altLang="zh-CN" sz="20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altLang="zh-CN" sz="2000" b="1" i="0" smtClean="0"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US" altLang="zh-CN" sz="2000" b="1" i="0" smtClean="0">
                          <a:latin typeface="Cambria Math" panose="02040503050406030204" pitchFamily="18" charset="0"/>
                        </a:rPr>
                        <m:t>𝟏𝟎𝟎</m:t>
                      </m:r>
                    </m:oMath>
                  </a14:m>
                  <a:r>
                    <a:rPr lang="zh-CN" altLang="en-US" sz="2000" b="1" dirty="0"/>
                    <a:t> </a:t>
                  </a:r>
                  <a:r>
                    <a:rPr lang="en-US" altLang="zh-CN" sz="2000" b="1" dirty="0"/>
                    <a:t>km</a:t>
                  </a:r>
                  <a:endParaRPr lang="zh-CN" altLang="en-US" sz="2000" b="1" dirty="0"/>
                </a:p>
              </p:txBody>
            </p:sp>
          </mc:Choice>
          <mc:Fallback xmlns="">
            <p:sp>
              <p:nvSpPr>
                <p:cNvPr id="35" name="文本框 34">
                  <a:extLst>
                    <a:ext uri="{FF2B5EF4-FFF2-40B4-BE49-F238E27FC236}">
                      <a16:creationId xmlns:a16="http://schemas.microsoft.com/office/drawing/2014/main" id="{E6BA4938-C8D4-7EFE-80D1-E40389B722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94018" y="2931943"/>
                  <a:ext cx="1441383" cy="400110"/>
                </a:xfrm>
                <a:prstGeom prst="rect">
                  <a:avLst/>
                </a:prstGeom>
                <a:blipFill>
                  <a:blip r:embed="rId9"/>
                  <a:stretch>
                    <a:fillRect t="-9231" r="-1266" b="-27692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2" name="直接箭头连接符 31">
              <a:extLst>
                <a:ext uri="{FF2B5EF4-FFF2-40B4-BE49-F238E27FC236}">
                  <a16:creationId xmlns:a16="http://schemas.microsoft.com/office/drawing/2014/main" id="{82C40493-0102-0191-D8A3-FA6475F93172}"/>
                </a:ext>
              </a:extLst>
            </p:cNvPr>
            <p:cNvCxnSpPr>
              <a:cxnSpLocks/>
            </p:cNvCxnSpPr>
            <p:nvPr/>
          </p:nvCxnSpPr>
          <p:spPr>
            <a:xfrm>
              <a:off x="8402470" y="2988585"/>
              <a:ext cx="0" cy="322529"/>
            </a:xfrm>
            <a:prstGeom prst="straightConnector1">
              <a:avLst/>
            </a:prstGeom>
            <a:ln w="28575">
              <a:solidFill>
                <a:schemeClr val="tx1">
                  <a:lumMod val="65000"/>
                  <a:lumOff val="35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E66E3C73-A39B-A773-A2C6-587942C4E682}"/>
                </a:ext>
              </a:extLst>
            </p:cNvPr>
            <p:cNvSpPr txBox="1"/>
            <p:nvPr/>
          </p:nvSpPr>
          <p:spPr>
            <a:xfrm>
              <a:off x="8147450" y="3977895"/>
              <a:ext cx="1077581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000" dirty="0">
                  <a:solidFill>
                    <a:schemeClr val="accent1"/>
                  </a:solidFill>
                </a:rPr>
                <a:t>Earth</a:t>
              </a:r>
              <a:endParaRPr lang="zh-CN" altLang="en-US" sz="2000" dirty="0">
                <a:solidFill>
                  <a:schemeClr val="accent1"/>
                </a:solidFill>
              </a:endParaRPr>
            </a:p>
          </p:txBody>
        </p: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AF0D855B-2A33-276B-9288-712BA8941E21}"/>
                </a:ext>
              </a:extLst>
            </p:cNvPr>
            <p:cNvSpPr txBox="1"/>
            <p:nvPr/>
          </p:nvSpPr>
          <p:spPr>
            <a:xfrm>
              <a:off x="9225030" y="5737656"/>
              <a:ext cx="1546337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ionosphere</a:t>
              </a:r>
              <a:endPara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文本框 42">
                  <a:extLst>
                    <a:ext uri="{FF2B5EF4-FFF2-40B4-BE49-F238E27FC236}">
                      <a16:creationId xmlns:a16="http://schemas.microsoft.com/office/drawing/2014/main" id="{B48BEE0D-9610-0206-2B73-5E344CEEC523}"/>
                    </a:ext>
                  </a:extLst>
                </p:cNvPr>
                <p:cNvSpPr txBox="1"/>
                <p:nvPr/>
              </p:nvSpPr>
              <p:spPr>
                <a:xfrm>
                  <a:off x="5998233" y="5531830"/>
                  <a:ext cx="1884171" cy="41165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altLang="zh-CN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altLang="zh-CN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~</m:t>
                        </m:r>
                        <m:sSup>
                          <m:sSupPr>
                            <m:ctrlPr>
                              <a:rPr lang="en-US" altLang="zh-CN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n-US" altLang="zh-CN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CN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</m:sup>
                        </m:sSup>
                        <m:r>
                          <a:rPr lang="en-US" altLang="zh-CN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sz="20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𝐓</m:t>
                        </m:r>
                      </m:oMath>
                    </m:oMathPara>
                  </a14:m>
                  <a:endParaRPr lang="zh-CN" altLang="en-US" sz="20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3" name="文本框 42">
                  <a:extLst>
                    <a:ext uri="{FF2B5EF4-FFF2-40B4-BE49-F238E27FC236}">
                      <a16:creationId xmlns:a16="http://schemas.microsoft.com/office/drawing/2014/main" id="{B48BEE0D-9610-0206-2B73-5E344CEEC52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98233" y="5531830"/>
                  <a:ext cx="1884171" cy="411651"/>
                </a:xfrm>
                <a:prstGeom prst="rect">
                  <a:avLst/>
                </a:prstGeom>
                <a:blipFill>
                  <a:blip r:embed="rId10"/>
                  <a:stretch>
                    <a:fillRect b="-1471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9C19B9C9-4AA9-5BDD-9431-CED408E35ED6}"/>
              </a:ext>
            </a:extLst>
          </p:cNvPr>
          <p:cNvGrpSpPr/>
          <p:nvPr/>
        </p:nvGrpSpPr>
        <p:grpSpPr>
          <a:xfrm>
            <a:off x="2375445" y="1236654"/>
            <a:ext cx="6866708" cy="694724"/>
            <a:chOff x="2979829" y="1093497"/>
            <a:chExt cx="6866708" cy="69472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双波形 18">
                  <a:extLst>
                    <a:ext uri="{FF2B5EF4-FFF2-40B4-BE49-F238E27FC236}">
                      <a16:creationId xmlns:a16="http://schemas.microsoft.com/office/drawing/2014/main" id="{4D768124-E6CB-001A-8F4A-555D2674E462}"/>
                    </a:ext>
                  </a:extLst>
                </p:cNvPr>
                <p:cNvSpPr/>
                <p:nvPr/>
              </p:nvSpPr>
              <p:spPr>
                <a:xfrm>
                  <a:off x="2979829" y="1093497"/>
                  <a:ext cx="6684017" cy="694724"/>
                </a:xfrm>
                <a:prstGeom prst="doubleWave">
                  <a:avLst>
                    <a:gd name="adj1" fmla="val 0"/>
                    <a:gd name="adj2" fmla="val -93"/>
                  </a:avLst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altLang="zh-CN" sz="2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  <m:r>
                          <a:rPr lang="en-US" altLang="zh-CN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∝</m:t>
                        </m:r>
                        <m:sSub>
                          <m:sSubPr>
                            <m:ctrlPr>
                              <a:rPr lang="en-US" altLang="zh-CN" sz="2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altLang="zh-CN" sz="2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altLang="zh-CN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sSub>
                          <m:sSubPr>
                            <m:ctrlPr>
                              <a:rPr lang="en-US" altLang="zh-CN" sz="2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altLang="zh-CN" sz="2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  <m:r>
                          <a:rPr lang="en-US" altLang="zh-CN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m:rPr>
                            <m:sty m:val="p"/>
                          </m:rPr>
                          <a:rPr lang="en-US" altLang="zh-CN" sz="28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Re</m:t>
                        </m:r>
                        <m: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altLang="zh-CN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CN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  <m:sSub>
                              <m:sSubPr>
                                <m:ctrlPr>
                                  <a:rPr lang="en-US" altLang="zh-CN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altLang="zh-CN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sub>
                            </m:sSub>
                            <m:r>
                              <a:rPr lang="en-US" altLang="zh-CN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</m:sSup>
                        <m: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sz="2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双波形 18">
                  <a:extLst>
                    <a:ext uri="{FF2B5EF4-FFF2-40B4-BE49-F238E27FC236}">
                      <a16:creationId xmlns:a16="http://schemas.microsoft.com/office/drawing/2014/main" id="{4D768124-E6CB-001A-8F4A-555D2674E46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79829" y="1093497"/>
                  <a:ext cx="6684017" cy="694724"/>
                </a:xfrm>
                <a:prstGeom prst="doubleWave">
                  <a:avLst>
                    <a:gd name="adj1" fmla="val 0"/>
                    <a:gd name="adj2" fmla="val -93"/>
                  </a:avLst>
                </a:prstGeom>
                <a:blipFill>
                  <a:blip r:embed="rId11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967BCB0C-2574-EACA-D7A0-6E0913BE77D0}"/>
                    </a:ext>
                  </a:extLst>
                </p:cNvPr>
                <p:cNvSpPr txBox="1"/>
                <p:nvPr/>
              </p:nvSpPr>
              <p:spPr>
                <a:xfrm>
                  <a:off x="6629063" y="1212976"/>
                  <a:ext cx="3217474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2400" b="1" dirty="0"/>
                    <a:t>@ frequency </a:t>
                  </a:r>
                  <a14:m>
                    <m:oMath xmlns:m="http://schemas.openxmlformats.org/officeDocument/2006/math"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𝝎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en-US" altLang="zh-CN" sz="24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</m:sSub>
                    </m:oMath>
                  </a14:m>
                  <a:endParaRPr lang="zh-CN" altLang="en-US" sz="2400" dirty="0"/>
                </a:p>
              </p:txBody>
            </p:sp>
          </mc:Choice>
          <mc:Fallback xmlns=""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967BCB0C-2574-EACA-D7A0-6E0913BE77D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29063" y="1212976"/>
                  <a:ext cx="3217474" cy="461665"/>
                </a:xfrm>
                <a:prstGeom prst="rect">
                  <a:avLst/>
                </a:prstGeom>
                <a:blipFill>
                  <a:blip r:embed="rId12"/>
                  <a:stretch>
                    <a:fillRect l="-2841" t="-10526" b="-2894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1" name="图形 20" descr="返回">
            <a:extLst>
              <a:ext uri="{FF2B5EF4-FFF2-40B4-BE49-F238E27FC236}">
                <a16:creationId xmlns:a16="http://schemas.microsoft.com/office/drawing/2014/main" id="{60A9A6F7-A568-B288-70D7-A8BADE5377E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flipH="1">
            <a:off x="4696330" y="3564899"/>
            <a:ext cx="847882" cy="914400"/>
          </a:xfrm>
          <a:prstGeom prst="rect">
            <a:avLst/>
          </a:prstGeom>
        </p:spPr>
      </p:pic>
      <p:grpSp>
        <p:nvGrpSpPr>
          <p:cNvPr id="4" name="组合 3">
            <a:extLst>
              <a:ext uri="{FF2B5EF4-FFF2-40B4-BE49-F238E27FC236}">
                <a16:creationId xmlns:a16="http://schemas.microsoft.com/office/drawing/2014/main" id="{527A31F6-E84C-13A2-8E34-46145E7A8449}"/>
              </a:ext>
            </a:extLst>
          </p:cNvPr>
          <p:cNvGrpSpPr/>
          <p:nvPr/>
        </p:nvGrpSpPr>
        <p:grpSpPr>
          <a:xfrm>
            <a:off x="585477" y="2568031"/>
            <a:ext cx="10407053" cy="1380953"/>
            <a:chOff x="776038" y="2701656"/>
            <a:chExt cx="9461347" cy="958856"/>
          </a:xfrm>
        </p:grpSpPr>
        <p:sp>
          <p:nvSpPr>
            <p:cNvPr id="5" name="任意多边形: 形状 4">
              <a:extLst>
                <a:ext uri="{FF2B5EF4-FFF2-40B4-BE49-F238E27FC236}">
                  <a16:creationId xmlns:a16="http://schemas.microsoft.com/office/drawing/2014/main" id="{82A55FEE-AC39-8097-3196-48F7E22A66F2}"/>
                </a:ext>
              </a:extLst>
            </p:cNvPr>
            <p:cNvSpPr/>
            <p:nvPr/>
          </p:nvSpPr>
          <p:spPr>
            <a:xfrm>
              <a:off x="776038" y="2701656"/>
              <a:ext cx="9425353" cy="634919"/>
            </a:xfrm>
            <a:custGeom>
              <a:avLst/>
              <a:gdLst>
                <a:gd name="connsiteX0" fmla="*/ 0 w 5882053"/>
                <a:gd name="connsiteY0" fmla="*/ 2690446 h 2690446"/>
                <a:gd name="connsiteX1" fmla="*/ 1855177 w 5882053"/>
                <a:gd name="connsiteY1" fmla="*/ 0 h 2690446"/>
                <a:gd name="connsiteX2" fmla="*/ 4097215 w 5882053"/>
                <a:gd name="connsiteY2" fmla="*/ 2681654 h 2690446"/>
                <a:gd name="connsiteX3" fmla="*/ 5882053 w 5882053"/>
                <a:gd name="connsiteY3" fmla="*/ 96715 h 2690446"/>
                <a:gd name="connsiteX4" fmla="*/ 5882053 w 5882053"/>
                <a:gd name="connsiteY4" fmla="*/ 96715 h 2690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82053" h="2690446">
                  <a:moveTo>
                    <a:pt x="0" y="2690446"/>
                  </a:moveTo>
                  <a:cubicBezTo>
                    <a:pt x="586154" y="1345955"/>
                    <a:pt x="1172308" y="1465"/>
                    <a:pt x="1855177" y="0"/>
                  </a:cubicBezTo>
                  <a:cubicBezTo>
                    <a:pt x="2538046" y="-1465"/>
                    <a:pt x="3426069" y="2665535"/>
                    <a:pt x="4097215" y="2681654"/>
                  </a:cubicBezTo>
                  <a:cubicBezTo>
                    <a:pt x="4768361" y="2697773"/>
                    <a:pt x="5882053" y="96715"/>
                    <a:pt x="5882053" y="96715"/>
                  </a:cubicBezTo>
                  <a:lnTo>
                    <a:pt x="5882053" y="96715"/>
                  </a:lnTo>
                </a:path>
              </a:pathLst>
            </a:custGeom>
            <a:noFill/>
            <a:ln w="19050">
              <a:gradFill flip="none" rotWithShape="1">
                <a:gsLst>
                  <a:gs pos="78000">
                    <a:srgbClr val="7481EF"/>
                  </a:gs>
                  <a:gs pos="4000">
                    <a:schemeClr val="accent1">
                      <a:lumMod val="40000"/>
                      <a:lumOff val="60000"/>
                    </a:schemeClr>
                  </a:gs>
                  <a:gs pos="100000">
                    <a:srgbClr val="0000FF"/>
                  </a:gs>
                </a:gsLst>
                <a:lin ang="0" scaled="1"/>
                <a:tileRect/>
              </a:gra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6" name="任意多边形: 形状 5">
              <a:extLst>
                <a:ext uri="{FF2B5EF4-FFF2-40B4-BE49-F238E27FC236}">
                  <a16:creationId xmlns:a16="http://schemas.microsoft.com/office/drawing/2014/main" id="{7B01E9F3-4278-1838-5900-53D66EE04F5C}"/>
                </a:ext>
              </a:extLst>
            </p:cNvPr>
            <p:cNvSpPr/>
            <p:nvPr/>
          </p:nvSpPr>
          <p:spPr>
            <a:xfrm>
              <a:off x="783722" y="2854056"/>
              <a:ext cx="9425353" cy="634919"/>
            </a:xfrm>
            <a:custGeom>
              <a:avLst/>
              <a:gdLst>
                <a:gd name="connsiteX0" fmla="*/ 0 w 5882053"/>
                <a:gd name="connsiteY0" fmla="*/ 2690446 h 2690446"/>
                <a:gd name="connsiteX1" fmla="*/ 1855177 w 5882053"/>
                <a:gd name="connsiteY1" fmla="*/ 0 h 2690446"/>
                <a:gd name="connsiteX2" fmla="*/ 4097215 w 5882053"/>
                <a:gd name="connsiteY2" fmla="*/ 2681654 h 2690446"/>
                <a:gd name="connsiteX3" fmla="*/ 5882053 w 5882053"/>
                <a:gd name="connsiteY3" fmla="*/ 96715 h 2690446"/>
                <a:gd name="connsiteX4" fmla="*/ 5882053 w 5882053"/>
                <a:gd name="connsiteY4" fmla="*/ 96715 h 2690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82053" h="2690446">
                  <a:moveTo>
                    <a:pt x="0" y="2690446"/>
                  </a:moveTo>
                  <a:cubicBezTo>
                    <a:pt x="586154" y="1345955"/>
                    <a:pt x="1172308" y="1465"/>
                    <a:pt x="1855177" y="0"/>
                  </a:cubicBezTo>
                  <a:cubicBezTo>
                    <a:pt x="2538046" y="-1465"/>
                    <a:pt x="3426069" y="2665535"/>
                    <a:pt x="4097215" y="2681654"/>
                  </a:cubicBezTo>
                  <a:cubicBezTo>
                    <a:pt x="4768361" y="2697773"/>
                    <a:pt x="5882053" y="96715"/>
                    <a:pt x="5882053" y="96715"/>
                  </a:cubicBezTo>
                  <a:lnTo>
                    <a:pt x="5882053" y="96715"/>
                  </a:lnTo>
                </a:path>
              </a:pathLst>
            </a:custGeom>
            <a:noFill/>
            <a:ln w="19050">
              <a:gradFill flip="none" rotWithShape="1">
                <a:gsLst>
                  <a:gs pos="78000">
                    <a:srgbClr val="7481EF"/>
                  </a:gs>
                  <a:gs pos="4000">
                    <a:schemeClr val="accent1">
                      <a:lumMod val="40000"/>
                      <a:lumOff val="60000"/>
                    </a:schemeClr>
                  </a:gs>
                  <a:gs pos="100000">
                    <a:srgbClr val="0000FF"/>
                  </a:gs>
                </a:gsLst>
                <a:lin ang="0" scaled="1"/>
                <a:tileRect/>
              </a:gra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9" name="任意多边形: 形状 8">
              <a:extLst>
                <a:ext uri="{FF2B5EF4-FFF2-40B4-BE49-F238E27FC236}">
                  <a16:creationId xmlns:a16="http://schemas.microsoft.com/office/drawing/2014/main" id="{C59DB274-956A-C2E1-0F3F-120FCC1306BE}"/>
                </a:ext>
              </a:extLst>
            </p:cNvPr>
            <p:cNvSpPr/>
            <p:nvPr/>
          </p:nvSpPr>
          <p:spPr>
            <a:xfrm>
              <a:off x="812032" y="3025593"/>
              <a:ext cx="9425353" cy="634919"/>
            </a:xfrm>
            <a:custGeom>
              <a:avLst/>
              <a:gdLst>
                <a:gd name="connsiteX0" fmla="*/ 0 w 5882053"/>
                <a:gd name="connsiteY0" fmla="*/ 2690446 h 2690446"/>
                <a:gd name="connsiteX1" fmla="*/ 1855177 w 5882053"/>
                <a:gd name="connsiteY1" fmla="*/ 0 h 2690446"/>
                <a:gd name="connsiteX2" fmla="*/ 4097215 w 5882053"/>
                <a:gd name="connsiteY2" fmla="*/ 2681654 h 2690446"/>
                <a:gd name="connsiteX3" fmla="*/ 5882053 w 5882053"/>
                <a:gd name="connsiteY3" fmla="*/ 96715 h 2690446"/>
                <a:gd name="connsiteX4" fmla="*/ 5882053 w 5882053"/>
                <a:gd name="connsiteY4" fmla="*/ 96715 h 2690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82053" h="2690446">
                  <a:moveTo>
                    <a:pt x="0" y="2690446"/>
                  </a:moveTo>
                  <a:cubicBezTo>
                    <a:pt x="586154" y="1345955"/>
                    <a:pt x="1172308" y="1465"/>
                    <a:pt x="1855177" y="0"/>
                  </a:cubicBezTo>
                  <a:cubicBezTo>
                    <a:pt x="2538046" y="-1465"/>
                    <a:pt x="3426069" y="2665535"/>
                    <a:pt x="4097215" y="2681654"/>
                  </a:cubicBezTo>
                  <a:cubicBezTo>
                    <a:pt x="4768361" y="2697773"/>
                    <a:pt x="5882053" y="96715"/>
                    <a:pt x="5882053" y="96715"/>
                  </a:cubicBezTo>
                  <a:lnTo>
                    <a:pt x="5882053" y="96715"/>
                  </a:lnTo>
                </a:path>
              </a:pathLst>
            </a:custGeom>
            <a:noFill/>
            <a:ln w="19050">
              <a:gradFill flip="none" rotWithShape="1">
                <a:gsLst>
                  <a:gs pos="78000">
                    <a:srgbClr val="7481EF"/>
                  </a:gs>
                  <a:gs pos="4000">
                    <a:schemeClr val="accent1">
                      <a:lumMod val="40000"/>
                      <a:lumOff val="60000"/>
                    </a:schemeClr>
                  </a:gs>
                  <a:gs pos="100000">
                    <a:srgbClr val="0000FF"/>
                  </a:gs>
                </a:gsLst>
                <a:lin ang="0" scaled="1"/>
                <a:tileRect/>
              </a:gra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7F75058C-8A21-1DCF-19B0-7499498BDDAF}"/>
                  </a:ext>
                </a:extLst>
              </p:cNvPr>
              <p:cNvSpPr txBox="1"/>
              <p:nvPr/>
            </p:nvSpPr>
            <p:spPr>
              <a:xfrm>
                <a:off x="10088642" y="1818280"/>
                <a:ext cx="1728592" cy="7601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𝝀</m:t>
                      </m:r>
                      <m:r>
                        <a:rPr lang="en-US" altLang="zh-CN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US" altLang="zh-CN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sz="20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altLang="zh-CN" sz="20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𝝓</m:t>
                              </m:r>
                            </m:sub>
                          </m:sSub>
                        </m:den>
                      </m:f>
                      <m:r>
                        <a:rPr lang="en-US" altLang="zh-CN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≫</m:t>
                      </m:r>
                      <m:sSub>
                        <m:sSubPr>
                          <m:ctrlPr>
                            <a:rPr lang="en-US" altLang="zh-CN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altLang="zh-CN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sub>
                      </m:sSub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7F75058C-8A21-1DCF-19B0-7499498BDD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8642" y="1818280"/>
                <a:ext cx="1728592" cy="76014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文本框 26">
            <a:extLst>
              <a:ext uri="{FF2B5EF4-FFF2-40B4-BE49-F238E27FC236}">
                <a16:creationId xmlns:a16="http://schemas.microsoft.com/office/drawing/2014/main" id="{B806112D-266E-346F-DE34-E6F63209D642}"/>
              </a:ext>
            </a:extLst>
          </p:cNvPr>
          <p:cNvSpPr txBox="1"/>
          <p:nvPr/>
        </p:nvSpPr>
        <p:spPr>
          <a:xfrm>
            <a:off x="9231900" y="555578"/>
            <a:ext cx="2901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Fedderke </a:t>
            </a:r>
            <a:r>
              <a:rPr lang="en-US" altLang="zh-CN" dirty="0"/>
              <a:t>et al, 2106.00022</a:t>
            </a:r>
            <a:endParaRPr lang="zh-CN" altLang="en-US" dirty="0"/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A4DB3530-F947-7620-6D40-AD79C607A170}"/>
              </a:ext>
            </a:extLst>
          </p:cNvPr>
          <p:cNvSpPr txBox="1"/>
          <p:nvPr/>
        </p:nvSpPr>
        <p:spPr>
          <a:xfrm>
            <a:off x="9231900" y="904802"/>
            <a:ext cx="2901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Ariel Arza </a:t>
            </a:r>
            <a:r>
              <a:rPr lang="en-US" altLang="zh-CN" dirty="0"/>
              <a:t>et al, 2112.09620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0910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8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A63C15-9A20-7F2A-309F-351BCE8F3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C541EA0B-8351-5055-92E8-7950425198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230"/>
            <a:ext cx="12192000" cy="6837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5177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01202-B804-76D9-9F39-DECF8AAE4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B6B96BE6-D9B8-0A20-7582-15130A8EB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66507"/>
            <a:ext cx="5958253" cy="681037"/>
          </a:xfrm>
        </p:spPr>
        <p:txBody>
          <a:bodyPr/>
          <a:lstStyle/>
          <a:p>
            <a:r>
              <a:rPr lang="en-US" altLang="zh-CN" dirty="0"/>
              <a:t>Magnetic field signal</a:t>
            </a:r>
            <a:endParaRPr lang="zh-CN" altLang="en-US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46336A48-0328-C8B7-F01B-89F3E8E63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41945"/>
            <a:ext cx="10515600" cy="581891"/>
          </a:xfrm>
        </p:spPr>
        <p:txBody>
          <a:bodyPr/>
          <a:lstStyle/>
          <a:p>
            <a:r>
              <a:rPr lang="en-US" altLang="zh-CN" sz="3200" b="1" dirty="0" err="1"/>
              <a:t>Geomagntic</a:t>
            </a:r>
            <a:r>
              <a:rPr lang="en-US" altLang="zh-CN" sz="3200" b="1" dirty="0"/>
              <a:t> Signal</a:t>
            </a:r>
            <a:endParaRPr lang="zh-CN" altLang="en-US" sz="3200" b="1" dirty="0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C633100-E954-2868-095D-D63D7713920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62057" y="1335217"/>
            <a:ext cx="5958253" cy="681037"/>
          </a:xfrm>
        </p:spPr>
        <p:txBody>
          <a:bodyPr/>
          <a:lstStyle/>
          <a:p>
            <a:r>
              <a:rPr lang="en-US" altLang="zh-CN" dirty="0"/>
              <a:t>Axion</a:t>
            </a:r>
            <a:endParaRPr lang="zh-CN" altLang="en-US" dirty="0"/>
          </a:p>
        </p:txBody>
      </p:sp>
      <p:sp>
        <p:nvSpPr>
          <p:cNvPr id="6" name="内容占位符 3">
            <a:extLst>
              <a:ext uri="{FF2B5EF4-FFF2-40B4-BE49-F238E27FC236}">
                <a16:creationId xmlns:a16="http://schemas.microsoft.com/office/drawing/2014/main" id="{72BEE5AF-BEB3-73C9-3A0A-679B8C1485B0}"/>
              </a:ext>
            </a:extLst>
          </p:cNvPr>
          <p:cNvSpPr txBox="1">
            <a:spLocks/>
          </p:cNvSpPr>
          <p:nvPr/>
        </p:nvSpPr>
        <p:spPr>
          <a:xfrm>
            <a:off x="562056" y="2520768"/>
            <a:ext cx="5958253" cy="681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Dark Photon</a:t>
            </a:r>
            <a:endParaRPr lang="zh-CN" altLang="en-US" dirty="0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1C6AE08C-0D4D-227D-3C94-86FE82093B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3319" y="2925092"/>
            <a:ext cx="5221009" cy="89503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4BC45199-799D-C408-2EBB-B824AD9EF1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5032" y="1700917"/>
            <a:ext cx="5509514" cy="751297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9635CF23-73B7-88D6-D07A-9B4AE243DD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9897" y="2286687"/>
            <a:ext cx="2440224" cy="2692873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6FF40567-1EC2-5D07-4423-0C8E96131984}"/>
              </a:ext>
            </a:extLst>
          </p:cNvPr>
          <p:cNvSpPr txBox="1"/>
          <p:nvPr/>
        </p:nvSpPr>
        <p:spPr>
          <a:xfrm>
            <a:off x="562056" y="3830814"/>
            <a:ext cx="6121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/>
              <a:t>Signal Properties</a:t>
            </a:r>
            <a:endParaRPr lang="zh-CN" alt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9B76FEEC-93D7-E0D2-93DF-71812C24D459}"/>
                  </a:ext>
                </a:extLst>
              </p:cNvPr>
              <p:cNvSpPr txBox="1"/>
              <p:nvPr/>
            </p:nvSpPr>
            <p:spPr>
              <a:xfrm>
                <a:off x="1653794" y="5034330"/>
                <a:ext cx="6190795" cy="400110"/>
              </a:xfrm>
              <a:prstGeom prst="rect">
                <a:avLst/>
              </a:prstGeom>
              <a:solidFill>
                <a:srgbClr val="EBFFFF"/>
              </a:solidFill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Wingdings" panose="05000000000000000000" pitchFamily="2" charset="2"/>
                  <a:buChar char="ü"/>
                </a:pPr>
                <a:r>
                  <a:rPr lang="en-US" altLang="zh-CN" sz="2000" b="1" dirty="0">
                    <a:solidFill>
                      <a:srgbClr val="0000FF"/>
                    </a:solidFill>
                  </a:rPr>
                  <a:t>oscillating frequency </a:t>
                </a:r>
                <a14:m>
                  <m:oMath xmlns:m="http://schemas.openxmlformats.org/officeDocument/2006/math">
                    <m:r>
                      <a:rPr lang="en-US" altLang="zh-CN" sz="2000" b="1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𝝎</m:t>
                    </m:r>
                    <m:r>
                      <a:rPr lang="en-US" altLang="zh-CN" sz="2000" b="1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2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en-US" altLang="zh-CN" sz="2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sub>
                    </m:sSub>
                    <m:r>
                      <a:rPr lang="en-US" altLang="zh-CN" sz="2000" b="1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Sup>
                      <m:sSubSupPr>
                        <m:ctrlPr>
                          <a:rPr lang="en-US" altLang="zh-CN" sz="2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en-US" altLang="zh-CN" sz="2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  <m:r>
                          <a:rPr lang="en-US" altLang="zh-CN" sz="2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  <m:sup>
                        <m:r>
                          <a:rPr lang="en-US" altLang="zh-CN" sz="2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</m:sSubSup>
                  </m:oMath>
                </a14:m>
                <a:r>
                  <a:rPr lang="en-US" altLang="zh-CN" sz="2000" b="1" dirty="0">
                    <a:solidFill>
                      <a:srgbClr val="0000FF"/>
                    </a:solidFill>
                  </a:rPr>
                  <a:t> </a:t>
                </a:r>
                <a:endParaRPr lang="zh-CN" altLang="en-US" sz="20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9B76FEEC-93D7-E0D2-93DF-71812C24D4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3794" y="5034330"/>
                <a:ext cx="6190795" cy="400110"/>
              </a:xfrm>
              <a:prstGeom prst="rect">
                <a:avLst/>
              </a:prstGeom>
              <a:blipFill>
                <a:blip r:embed="rId5"/>
                <a:stretch>
                  <a:fillRect l="-886" t="-9231" b="-2769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5349ADEC-CFF1-9518-9BE4-E0ADCC2D251B}"/>
                  </a:ext>
                </a:extLst>
              </p:cNvPr>
              <p:cNvSpPr/>
              <p:nvPr/>
            </p:nvSpPr>
            <p:spPr>
              <a:xfrm>
                <a:off x="1653794" y="5639969"/>
                <a:ext cx="6190795" cy="410369"/>
              </a:xfrm>
              <a:prstGeom prst="rect">
                <a:avLst/>
              </a:prstGeom>
              <a:solidFill>
                <a:srgbClr val="EBFFFF"/>
              </a:solidFill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ü"/>
                </a:pPr>
                <a:r>
                  <a:rPr lang="en-US" altLang="zh-CN" b="1" dirty="0">
                    <a:solidFill>
                      <a:schemeClr val="accent2"/>
                    </a:solidFill>
                  </a:rPr>
                  <a:t>Spatially coherent: Global Signal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n-US" altLang="zh-CN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b="1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𝚽</m:t>
                            </m:r>
                          </m:e>
                        </m:acc>
                      </m:e>
                      <m:sub>
                        <m:r>
                          <a:rPr lang="en-US" altLang="zh-CN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𝒍𝒎</m:t>
                        </m:r>
                      </m:sub>
                    </m:sSub>
                    <m:r>
                      <a:rPr lang="en-US" altLang="zh-CN" b="1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b="1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𝜽</m:t>
                    </m:r>
                    <m:r>
                      <a:rPr lang="en-US" altLang="zh-CN" b="1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b="1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𝝓</m:t>
                    </m:r>
                    <m:r>
                      <a:rPr lang="en-US" altLang="zh-CN" b="1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b="1" dirty="0">
                    <a:solidFill>
                      <a:schemeClr val="accent2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5349ADEC-CFF1-9518-9BE4-E0ADCC2D25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3794" y="5639969"/>
                <a:ext cx="6190795" cy="410369"/>
              </a:xfrm>
              <a:prstGeom prst="rect">
                <a:avLst/>
              </a:prstGeom>
              <a:blipFill>
                <a:blip r:embed="rId6"/>
                <a:stretch>
                  <a:fillRect l="-591" b="-2058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889A212D-B75A-8897-6AB6-EA7FE587D9A1}"/>
                  </a:ext>
                </a:extLst>
              </p:cNvPr>
              <p:cNvSpPr txBox="1"/>
              <p:nvPr/>
            </p:nvSpPr>
            <p:spPr>
              <a:xfrm>
                <a:off x="1653794" y="4426245"/>
                <a:ext cx="6190795" cy="427361"/>
              </a:xfrm>
              <a:prstGeom prst="rect">
                <a:avLst/>
              </a:prstGeom>
              <a:solidFill>
                <a:srgbClr val="EBFFFF"/>
              </a:solidFill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Wingdings" panose="05000000000000000000" pitchFamily="2" charset="2"/>
                  <a:buChar char="ü"/>
                </a:pPr>
                <a:r>
                  <a:rPr lang="en-US" altLang="zh-CN" sz="2000" b="1" dirty="0">
                    <a:solidFill>
                      <a:srgbClr val="FF0000"/>
                    </a:solidFill>
                  </a:rPr>
                  <a:t>enhanced by Earth Radius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en-US" altLang="zh-CN" sz="20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altLang="zh-CN" sz="20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sSup>
                          <m:sSupPr>
                            <m:ctrlPr>
                              <a:rPr lang="en-US" altLang="zh-CN" sz="20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  <m:sup>
                            <m:r>
                              <a:rPr lang="en-US" altLang="zh-CN" sz="20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  <m:r>
                      <a:rPr lang="en-US" altLang="zh-CN" sz="20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𝑹</m:t>
                    </m:r>
                    <m:r>
                      <a:rPr lang="en-US" altLang="zh-CN" sz="20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sz="2000" b="1" dirty="0">
                    <a:solidFill>
                      <a:srgbClr val="FF0000"/>
                    </a:solidFill>
                  </a:rPr>
                  <a:t>not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en-US" altLang="zh-CN" sz="20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altLang="zh-CN" sz="20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sSup>
                          <m:sSupPr>
                            <m:ctrlPr>
                              <a:rPr lang="en-US" altLang="zh-CN" sz="2000" b="1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b="1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  <m:sup>
                            <m:r>
                              <a:rPr lang="en-US" altLang="zh-CN" sz="2000" b="1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  <m:r>
                      <a:rPr lang="en-US" altLang="zh-CN" sz="20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𝒉</m:t>
                    </m:r>
                  </m:oMath>
                </a14:m>
                <a:endParaRPr lang="zh-CN" altLang="en-US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889A212D-B75A-8897-6AB6-EA7FE587D9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3794" y="4426245"/>
                <a:ext cx="6190795" cy="427361"/>
              </a:xfrm>
              <a:prstGeom prst="rect">
                <a:avLst/>
              </a:prstGeom>
              <a:blipFill>
                <a:blip r:embed="rId7"/>
                <a:stretch>
                  <a:fillRect l="-886" t="-7143" b="-1857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矩形 7">
            <a:extLst>
              <a:ext uri="{FF2B5EF4-FFF2-40B4-BE49-F238E27FC236}">
                <a16:creationId xmlns:a16="http://schemas.microsoft.com/office/drawing/2014/main" id="{7B4494F2-CA08-67CE-3B5D-1A779F042028}"/>
              </a:ext>
            </a:extLst>
          </p:cNvPr>
          <p:cNvSpPr/>
          <p:nvPr/>
        </p:nvSpPr>
        <p:spPr>
          <a:xfrm>
            <a:off x="3578659" y="1666707"/>
            <a:ext cx="648328" cy="74393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A26E4FB3-38EA-3E74-1EEE-61364AAED483}"/>
              </a:ext>
            </a:extLst>
          </p:cNvPr>
          <p:cNvSpPr/>
          <p:nvPr/>
        </p:nvSpPr>
        <p:spPr>
          <a:xfrm>
            <a:off x="3847720" y="2944420"/>
            <a:ext cx="817207" cy="4753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186D9EE4-1D91-4E36-F4B5-33AC247AD67B}"/>
              </a:ext>
            </a:extLst>
          </p:cNvPr>
          <p:cNvSpPr/>
          <p:nvPr/>
        </p:nvSpPr>
        <p:spPr>
          <a:xfrm>
            <a:off x="6837628" y="1734031"/>
            <a:ext cx="817207" cy="552656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1CF73D4C-2E41-B033-5CEB-3A8331227CC8}"/>
              </a:ext>
            </a:extLst>
          </p:cNvPr>
          <p:cNvSpPr/>
          <p:nvPr/>
        </p:nvSpPr>
        <p:spPr>
          <a:xfrm>
            <a:off x="6420054" y="3096279"/>
            <a:ext cx="817207" cy="552656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任意多边形: 形状 21">
            <a:extLst>
              <a:ext uri="{FF2B5EF4-FFF2-40B4-BE49-F238E27FC236}">
                <a16:creationId xmlns:a16="http://schemas.microsoft.com/office/drawing/2014/main" id="{188239B6-1AD1-BB3E-4840-E1EACAA5F6A7}"/>
              </a:ext>
            </a:extLst>
          </p:cNvPr>
          <p:cNvSpPr/>
          <p:nvPr/>
        </p:nvSpPr>
        <p:spPr>
          <a:xfrm>
            <a:off x="6680388" y="2261881"/>
            <a:ext cx="2086576" cy="670560"/>
          </a:xfrm>
          <a:custGeom>
            <a:avLst/>
            <a:gdLst>
              <a:gd name="connsiteX0" fmla="*/ 0 w 1959429"/>
              <a:gd name="connsiteY0" fmla="*/ 0 h 670560"/>
              <a:gd name="connsiteX1" fmla="*/ 740229 w 1959429"/>
              <a:gd name="connsiteY1" fmla="*/ 505097 h 670560"/>
              <a:gd name="connsiteX2" fmla="*/ 1959429 w 1959429"/>
              <a:gd name="connsiteY2" fmla="*/ 670560 h 670560"/>
              <a:gd name="connsiteX3" fmla="*/ 1959429 w 1959429"/>
              <a:gd name="connsiteY3" fmla="*/ 670560 h 670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59429" h="670560">
                <a:moveTo>
                  <a:pt x="0" y="0"/>
                </a:moveTo>
                <a:cubicBezTo>
                  <a:pt x="206829" y="196668"/>
                  <a:pt x="413658" y="393337"/>
                  <a:pt x="740229" y="505097"/>
                </a:cubicBezTo>
                <a:cubicBezTo>
                  <a:pt x="1066800" y="616857"/>
                  <a:pt x="1959429" y="670560"/>
                  <a:pt x="1959429" y="670560"/>
                </a:cubicBezTo>
                <a:lnTo>
                  <a:pt x="1959429" y="670560"/>
                </a:lnTo>
              </a:path>
            </a:pathLst>
          </a:custGeom>
          <a:noFill/>
          <a:ln w="28575">
            <a:solidFill>
              <a:schemeClr val="accent2"/>
            </a:solidFill>
            <a:headEnd type="none"/>
            <a:tailEnd type="stealth" w="lg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任意多边形: 形状 23">
            <a:extLst>
              <a:ext uri="{FF2B5EF4-FFF2-40B4-BE49-F238E27FC236}">
                <a16:creationId xmlns:a16="http://schemas.microsoft.com/office/drawing/2014/main" id="{5617985A-B789-F085-21A4-10EF286F1455}"/>
              </a:ext>
            </a:extLst>
          </p:cNvPr>
          <p:cNvSpPr/>
          <p:nvPr/>
        </p:nvSpPr>
        <p:spPr>
          <a:xfrm>
            <a:off x="6222598" y="3576934"/>
            <a:ext cx="2544366" cy="670560"/>
          </a:xfrm>
          <a:custGeom>
            <a:avLst/>
            <a:gdLst>
              <a:gd name="connsiteX0" fmla="*/ 0 w 1959429"/>
              <a:gd name="connsiteY0" fmla="*/ 0 h 670560"/>
              <a:gd name="connsiteX1" fmla="*/ 740229 w 1959429"/>
              <a:gd name="connsiteY1" fmla="*/ 505097 h 670560"/>
              <a:gd name="connsiteX2" fmla="*/ 1959429 w 1959429"/>
              <a:gd name="connsiteY2" fmla="*/ 670560 h 670560"/>
              <a:gd name="connsiteX3" fmla="*/ 1959429 w 1959429"/>
              <a:gd name="connsiteY3" fmla="*/ 670560 h 670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59429" h="670560">
                <a:moveTo>
                  <a:pt x="0" y="0"/>
                </a:moveTo>
                <a:cubicBezTo>
                  <a:pt x="206829" y="196668"/>
                  <a:pt x="413658" y="393337"/>
                  <a:pt x="740229" y="505097"/>
                </a:cubicBezTo>
                <a:cubicBezTo>
                  <a:pt x="1066800" y="616857"/>
                  <a:pt x="1959429" y="670560"/>
                  <a:pt x="1959429" y="670560"/>
                </a:cubicBezTo>
                <a:lnTo>
                  <a:pt x="1959429" y="670560"/>
                </a:lnTo>
              </a:path>
            </a:pathLst>
          </a:custGeom>
          <a:noFill/>
          <a:ln w="28575">
            <a:solidFill>
              <a:schemeClr val="accent2"/>
            </a:solidFill>
            <a:headEnd type="none"/>
            <a:tailEnd type="stealth" w="lg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933C814F-9CAD-13B0-A9CA-213A9C1FF118}"/>
              </a:ext>
            </a:extLst>
          </p:cNvPr>
          <p:cNvSpPr txBox="1"/>
          <p:nvPr/>
        </p:nvSpPr>
        <p:spPr>
          <a:xfrm>
            <a:off x="9272162" y="657006"/>
            <a:ext cx="25492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Sulai et al, </a:t>
            </a:r>
            <a:r>
              <a:rPr lang="zh-CN" altLang="en-US" dirty="0"/>
              <a:t>2306.11575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1ED4AC42-8781-B5B6-C0E8-91B2459FFD06}"/>
                  </a:ext>
                </a:extLst>
              </p:cNvPr>
              <p:cNvSpPr txBox="1"/>
              <p:nvPr/>
            </p:nvSpPr>
            <p:spPr>
              <a:xfrm>
                <a:off x="6253697" y="1200233"/>
                <a:ext cx="349654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𝑙</m:t>
                        </m:r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from </a:t>
                </a:r>
                <a:r>
                  <a:rPr lang="zh-CN" altLang="en-US" dirty="0"/>
                  <a:t>IGRF</a:t>
                </a:r>
                <a:r>
                  <a:rPr lang="en-US" altLang="zh-CN" dirty="0"/>
                  <a:t>-13</a:t>
                </a:r>
                <a:r>
                  <a:rPr lang="zh-CN" altLang="en-US" dirty="0"/>
                  <a:t> </a:t>
                </a:r>
                <a:r>
                  <a:rPr lang="en-US" altLang="zh-CN" dirty="0"/>
                  <a:t>model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1ED4AC42-8781-B5B6-C0E8-91B2459FFD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3697" y="1200233"/>
                <a:ext cx="3496545" cy="369332"/>
              </a:xfrm>
              <a:prstGeom prst="rect">
                <a:avLst/>
              </a:prstGeom>
              <a:blipFill>
                <a:blip r:embed="rId8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任意多边形: 形状 15">
            <a:extLst>
              <a:ext uri="{FF2B5EF4-FFF2-40B4-BE49-F238E27FC236}">
                <a16:creationId xmlns:a16="http://schemas.microsoft.com/office/drawing/2014/main" id="{B5A0CDC2-63D2-A3EA-14B3-24D68F3A7373}"/>
              </a:ext>
            </a:extLst>
          </p:cNvPr>
          <p:cNvSpPr/>
          <p:nvPr/>
        </p:nvSpPr>
        <p:spPr>
          <a:xfrm flipV="1">
            <a:off x="5809758" y="1380957"/>
            <a:ext cx="443939" cy="278472"/>
          </a:xfrm>
          <a:custGeom>
            <a:avLst/>
            <a:gdLst>
              <a:gd name="connsiteX0" fmla="*/ 0 w 1959429"/>
              <a:gd name="connsiteY0" fmla="*/ 0 h 670560"/>
              <a:gd name="connsiteX1" fmla="*/ 740229 w 1959429"/>
              <a:gd name="connsiteY1" fmla="*/ 505097 h 670560"/>
              <a:gd name="connsiteX2" fmla="*/ 1959429 w 1959429"/>
              <a:gd name="connsiteY2" fmla="*/ 670560 h 670560"/>
              <a:gd name="connsiteX3" fmla="*/ 1959429 w 1959429"/>
              <a:gd name="connsiteY3" fmla="*/ 670560 h 670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59429" h="670560">
                <a:moveTo>
                  <a:pt x="0" y="0"/>
                </a:moveTo>
                <a:cubicBezTo>
                  <a:pt x="206829" y="196668"/>
                  <a:pt x="413658" y="393337"/>
                  <a:pt x="740229" y="505097"/>
                </a:cubicBezTo>
                <a:cubicBezTo>
                  <a:pt x="1066800" y="616857"/>
                  <a:pt x="1959429" y="670560"/>
                  <a:pt x="1959429" y="670560"/>
                </a:cubicBezTo>
                <a:lnTo>
                  <a:pt x="1959429" y="670560"/>
                </a:lnTo>
              </a:path>
            </a:pathLst>
          </a:custGeom>
          <a:noFill/>
          <a:ln w="28575">
            <a:solidFill>
              <a:schemeClr val="tx1"/>
            </a:solidFill>
            <a:headEnd type="none"/>
            <a:tailEnd type="stealth" w="lg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2784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8" grpId="0" animBg="1"/>
      <p:bldP spid="10" grpId="0" animBg="1"/>
      <p:bldP spid="20" grpId="0" animBg="1"/>
      <p:bldP spid="21" grpId="0" animBg="1"/>
      <p:bldP spid="22" grpId="0" animBg="1"/>
      <p:bldP spid="2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3">
      <a:majorFont>
        <a:latin typeface="Times New Roman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12334</TotalTime>
  <Words>1970</Words>
  <Application>Microsoft Office PowerPoint</Application>
  <PresentationFormat>宽屏</PresentationFormat>
  <Paragraphs>380</Paragraphs>
  <Slides>37</Slides>
  <Notes>19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37</vt:i4>
      </vt:variant>
    </vt:vector>
  </HeadingPairs>
  <TitlesOfParts>
    <vt:vector size="51" baseType="lpstr">
      <vt:lpstr>-apple-system</vt:lpstr>
      <vt:lpstr>Lucida Grande</vt:lpstr>
      <vt:lpstr>等线</vt:lpstr>
      <vt:lpstr>等线 Light</vt:lpstr>
      <vt:lpstr>华文行楷</vt:lpstr>
      <vt:lpstr>微软雅黑</vt:lpstr>
      <vt:lpstr>微软雅黑</vt:lpstr>
      <vt:lpstr>Arial</vt:lpstr>
      <vt:lpstr>Cambria Math</vt:lpstr>
      <vt:lpstr>Kigelia</vt:lpstr>
      <vt:lpstr>Source Sans Pro</vt:lpstr>
      <vt:lpstr>Times New Roman</vt:lpstr>
      <vt:lpstr>Wingdings</vt:lpstr>
      <vt:lpstr>Office 主题​​</vt:lpstr>
      <vt:lpstr>Search for Ultralight Dark Matter with  Quantum Magnetometer in the Earth’s Cavity</vt:lpstr>
      <vt:lpstr>PowerPoint 演示文稿</vt:lpstr>
      <vt:lpstr>Introduction</vt:lpstr>
      <vt:lpstr>Introduction</vt:lpstr>
      <vt:lpstr>Introduction</vt:lpstr>
      <vt:lpstr>Cavity Search</vt:lpstr>
      <vt:lpstr>Cavity Search</vt:lpstr>
      <vt:lpstr>PowerPoint 演示文稿</vt:lpstr>
      <vt:lpstr>Geomagntic Signal</vt:lpstr>
      <vt:lpstr>Geomagnetic Probe for EXotic Physics</vt:lpstr>
      <vt:lpstr>Experiment Details</vt:lpstr>
      <vt:lpstr>Experiment Details</vt:lpstr>
      <vt:lpstr>Data Analysis</vt:lpstr>
      <vt:lpstr>Data Analysis</vt:lpstr>
      <vt:lpstr>Data Analysis</vt:lpstr>
      <vt:lpstr>Data Analysis</vt:lpstr>
      <vt:lpstr>Result</vt:lpstr>
      <vt:lpstr>Result</vt:lpstr>
      <vt:lpstr>Thanks for your attention!</vt:lpstr>
      <vt:lpstr>Backup</vt:lpstr>
      <vt:lpstr>Introduction</vt:lpstr>
      <vt:lpstr>Introduction</vt:lpstr>
      <vt:lpstr>Introduction</vt:lpstr>
      <vt:lpstr>Introduction</vt:lpstr>
      <vt:lpstr>Ultra-light Dark Matter</vt:lpstr>
      <vt:lpstr>Particle-like vs Wave-like DM</vt:lpstr>
      <vt:lpstr>Cavity Search</vt:lpstr>
      <vt:lpstr>PowerPoint 演示文稿</vt:lpstr>
      <vt:lpstr>PowerPoint 演示文稿</vt:lpstr>
      <vt:lpstr>Geomagnetic Signal</vt:lpstr>
      <vt:lpstr>Geomagntic Signal</vt:lpstr>
      <vt:lpstr>Geomagntic Signal</vt:lpstr>
      <vt:lpstr>Geomagntic Signal</vt:lpstr>
      <vt:lpstr>Data Analysis</vt:lpstr>
      <vt:lpstr>GPEX</vt:lpstr>
      <vt:lpstr>SuperMAG Dataset</vt:lpstr>
      <vt:lpstr>SNIPE Hunt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Geomagnetic Field Signal</dc:title>
  <dc:creator>tangjie</dc:creator>
  <cp:lastModifiedBy>yuanlin gong</cp:lastModifiedBy>
  <cp:revision>432</cp:revision>
  <dcterms:created xsi:type="dcterms:W3CDTF">2023-12-05T02:10:05Z</dcterms:created>
  <dcterms:modified xsi:type="dcterms:W3CDTF">2026-07-29T13:50:04Z</dcterms:modified>
</cp:coreProperties>
</file>