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2"/>
  </p:notesMasterIdLst>
  <p:handoutMasterIdLst>
    <p:handoutMasterId r:id="rId53"/>
  </p:handoutMasterIdLst>
  <p:sldIdLst>
    <p:sldId id="904" r:id="rId2"/>
    <p:sldId id="910" r:id="rId3"/>
    <p:sldId id="905" r:id="rId4"/>
    <p:sldId id="476" r:id="rId5"/>
    <p:sldId id="477" r:id="rId6"/>
    <p:sldId id="814" r:id="rId7"/>
    <p:sldId id="864" r:id="rId8"/>
    <p:sldId id="863" r:id="rId9"/>
    <p:sldId id="906" r:id="rId10"/>
    <p:sldId id="865" r:id="rId11"/>
    <p:sldId id="868" r:id="rId12"/>
    <p:sldId id="867" r:id="rId13"/>
    <p:sldId id="873" r:id="rId14"/>
    <p:sldId id="874" r:id="rId15"/>
    <p:sldId id="869" r:id="rId16"/>
    <p:sldId id="870" r:id="rId17"/>
    <p:sldId id="871" r:id="rId18"/>
    <p:sldId id="875" r:id="rId19"/>
    <p:sldId id="880" r:id="rId20"/>
    <p:sldId id="881" r:id="rId21"/>
    <p:sldId id="882" r:id="rId22"/>
    <p:sldId id="891" r:id="rId23"/>
    <p:sldId id="890" r:id="rId24"/>
    <p:sldId id="878" r:id="rId25"/>
    <p:sldId id="877" r:id="rId26"/>
    <p:sldId id="883" r:id="rId27"/>
    <p:sldId id="909" r:id="rId28"/>
    <p:sldId id="886" r:id="rId29"/>
    <p:sldId id="884" r:id="rId30"/>
    <p:sldId id="885" r:id="rId31"/>
    <p:sldId id="887" r:id="rId32"/>
    <p:sldId id="888" r:id="rId33"/>
    <p:sldId id="889" r:id="rId34"/>
    <p:sldId id="892" r:id="rId35"/>
    <p:sldId id="893" r:id="rId36"/>
    <p:sldId id="914" r:id="rId37"/>
    <p:sldId id="898" r:id="rId38"/>
    <p:sldId id="899" r:id="rId39"/>
    <p:sldId id="894" r:id="rId40"/>
    <p:sldId id="901" r:id="rId41"/>
    <p:sldId id="911" r:id="rId42"/>
    <p:sldId id="895" r:id="rId43"/>
    <p:sldId id="897" r:id="rId44"/>
    <p:sldId id="896" r:id="rId45"/>
    <p:sldId id="902" r:id="rId46"/>
    <p:sldId id="913" r:id="rId47"/>
    <p:sldId id="903" r:id="rId48"/>
    <p:sldId id="907" r:id="rId49"/>
    <p:sldId id="912" r:id="rId50"/>
    <p:sldId id="908" r:id="rId51"/>
  </p:sldIdLst>
  <p:sldSz cx="9144000" cy="6858000" type="screen4x3"/>
  <p:notesSz cx="6797675" cy="9928225"/>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23" initials="1"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7ED28B"/>
    <a:srgbClr val="FF0000"/>
    <a:srgbClr val="1A1915"/>
    <a:srgbClr val="271117"/>
    <a:srgbClr val="00FFFF"/>
    <a:srgbClr val="E3FFFF"/>
    <a:srgbClr val="B2D4EC"/>
    <a:srgbClr val="DEF1CA"/>
    <a:srgbClr val="00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80" autoAdjust="0"/>
    <p:restoredTop sz="94656" autoAdjust="0"/>
  </p:normalViewPr>
  <p:slideViewPr>
    <p:cSldViewPr showGuides="1">
      <p:cViewPr varScale="1">
        <p:scale>
          <a:sx n="113" d="100"/>
          <a:sy n="113" d="100"/>
        </p:scale>
        <p:origin x="197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66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zh-CN" altLang="en-US"/>
          </a:p>
        </p:txBody>
      </p:sp>
      <p:sp>
        <p:nvSpPr>
          <p:cNvPr id="3" name="日期占位符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AA5BC266-6270-4A7F-926C-C2580D0218FC}" type="datetimeFigureOut">
              <a:rPr lang="zh-CN" altLang="en-US"/>
              <a:t>2026/7/19</a:t>
            </a:fld>
            <a:endParaRPr lang="zh-CN" altLang="en-US"/>
          </a:p>
        </p:txBody>
      </p:sp>
      <p:sp>
        <p:nvSpPr>
          <p:cNvPr id="4" name="页脚占位符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zh-CN" altLang="en-US"/>
          </a:p>
        </p:txBody>
      </p:sp>
      <p:sp>
        <p:nvSpPr>
          <p:cNvPr id="5" name="灯片编号占位符 4"/>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lstStyle>
            <a:lvl1pPr algn="r">
              <a:defRPr sz="1200"/>
            </a:lvl1pPr>
          </a:lstStyle>
          <a:p>
            <a:pPr>
              <a:defRPr/>
            </a:pPr>
            <a:fld id="{C9F059AF-807D-4C46-B56A-A499808B576F}" type="slidenum">
              <a:rPr lang="zh-CN" altLang="en-US"/>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0" y="0"/>
            <a:ext cx="2946400" cy="496888"/>
          </a:xfrm>
          <a:prstGeom prst="rect">
            <a:avLst/>
          </a:prstGeom>
          <a:noFill/>
          <a:ln w="9525">
            <a:noFill/>
            <a:miter lim="800000"/>
          </a:ln>
          <a:effectLst/>
        </p:spPr>
        <p:txBody>
          <a:bodyPr vert="horz" wrap="square" lIns="91440" tIns="45720" rIns="91440" bIns="45720" numCol="1" anchor="t" anchorCtr="0" compatLnSpc="1"/>
          <a:lstStyle>
            <a:lvl1pPr eaLnBrk="1" hangingPunct="1">
              <a:defRPr kumimoji="1" sz="1200" b="1">
                <a:latin typeface="Times New Roman" panose="02020603050405020304" pitchFamily="18" charset="0"/>
              </a:defRPr>
            </a:lvl1pPr>
          </a:lstStyle>
          <a:p>
            <a:pPr>
              <a:defRPr/>
            </a:pPr>
            <a:endParaRPr lang="en-US" altLang="zh-CN"/>
          </a:p>
        </p:txBody>
      </p:sp>
      <p:sp>
        <p:nvSpPr>
          <p:cNvPr id="21507" name="Rectangle 3"/>
          <p:cNvSpPr>
            <a:spLocks noGrp="1" noChangeArrowheads="1"/>
          </p:cNvSpPr>
          <p:nvPr>
            <p:ph type="dt" idx="1"/>
          </p:nvPr>
        </p:nvSpPr>
        <p:spPr bwMode="auto">
          <a:xfrm>
            <a:off x="3851275" y="0"/>
            <a:ext cx="2946400" cy="496888"/>
          </a:xfrm>
          <a:prstGeom prst="rect">
            <a:avLst/>
          </a:prstGeom>
          <a:noFill/>
          <a:ln w="9525">
            <a:noFill/>
            <a:miter lim="800000"/>
          </a:ln>
          <a:effectLst/>
        </p:spPr>
        <p:txBody>
          <a:bodyPr vert="horz" wrap="square" lIns="91440" tIns="45720" rIns="91440" bIns="45720" numCol="1" anchor="t" anchorCtr="0" compatLnSpc="1"/>
          <a:lstStyle>
            <a:lvl1pPr algn="r" eaLnBrk="1" hangingPunct="1">
              <a:defRPr kumimoji="1" sz="1200" b="1">
                <a:latin typeface="Times New Roman" panose="02020603050405020304" pitchFamily="18" charset="0"/>
              </a:defRPr>
            </a:lvl1pPr>
          </a:lstStyle>
          <a:p>
            <a:pPr>
              <a:defRPr/>
            </a:pPr>
            <a:endParaRPr lang="en-US" altLang="zh-CN"/>
          </a:p>
        </p:txBody>
      </p:sp>
      <p:sp>
        <p:nvSpPr>
          <p:cNvPr id="2052"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ln>
          <a:extLst>
            <a:ext uri="{909E8E84-426E-40DD-AFC4-6F175D3DCCD1}">
              <a14:hiddenFill xmlns:a14="http://schemas.microsoft.com/office/drawing/2010/main">
                <a:solidFill>
                  <a:srgbClr val="FFFFFF"/>
                </a:solidFill>
              </a14:hiddenFill>
            </a:ext>
          </a:extLst>
        </p:spPr>
      </p:sp>
      <p:sp>
        <p:nvSpPr>
          <p:cNvPr id="21509" name="Rectangle 5"/>
          <p:cNvSpPr>
            <a:spLocks noGrp="1" noChangeArrowheads="1"/>
          </p:cNvSpPr>
          <p:nvPr>
            <p:ph type="body" sz="quarter" idx="3"/>
          </p:nvPr>
        </p:nvSpPr>
        <p:spPr bwMode="auto">
          <a:xfrm>
            <a:off x="906463" y="4716463"/>
            <a:ext cx="4984750" cy="4467225"/>
          </a:xfrm>
          <a:prstGeom prst="rect">
            <a:avLst/>
          </a:prstGeom>
          <a:noFill/>
          <a:ln w="9525">
            <a:noFill/>
            <a:miter lim="800000"/>
          </a:ln>
          <a:effectLst/>
        </p:spPr>
        <p:txBody>
          <a:bodyPr vert="horz" wrap="square" lIns="91440" tIns="45720" rIns="91440" bIns="45720" numCol="1" anchor="t" anchorCtr="0" compatLnSpc="1"/>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21510" name="Rectangle 6"/>
          <p:cNvSpPr>
            <a:spLocks noGrp="1" noChangeArrowheads="1"/>
          </p:cNvSpPr>
          <p:nvPr>
            <p:ph type="ftr" sz="quarter" idx="4"/>
          </p:nvPr>
        </p:nvSpPr>
        <p:spPr bwMode="auto">
          <a:xfrm>
            <a:off x="0" y="9431338"/>
            <a:ext cx="2946400" cy="496887"/>
          </a:xfrm>
          <a:prstGeom prst="rect">
            <a:avLst/>
          </a:prstGeom>
          <a:noFill/>
          <a:ln w="9525">
            <a:noFill/>
            <a:miter lim="800000"/>
          </a:ln>
          <a:effectLst/>
        </p:spPr>
        <p:txBody>
          <a:bodyPr vert="horz" wrap="square" lIns="91440" tIns="45720" rIns="91440" bIns="45720" numCol="1" anchor="b" anchorCtr="0" compatLnSpc="1"/>
          <a:lstStyle>
            <a:lvl1pPr eaLnBrk="1" hangingPunct="1">
              <a:defRPr kumimoji="1" sz="1200" b="1">
                <a:latin typeface="Times New Roman" panose="02020603050405020304" pitchFamily="18" charset="0"/>
              </a:defRPr>
            </a:lvl1pPr>
          </a:lstStyle>
          <a:p>
            <a:pPr>
              <a:defRPr/>
            </a:pPr>
            <a:endParaRPr lang="en-US" altLang="zh-CN"/>
          </a:p>
        </p:txBody>
      </p:sp>
      <p:sp>
        <p:nvSpPr>
          <p:cNvPr id="21511" name="Rectangle 7"/>
          <p:cNvSpPr>
            <a:spLocks noGrp="1" noChangeArrowheads="1"/>
          </p:cNvSpPr>
          <p:nvPr>
            <p:ph type="sldNum" sz="quarter" idx="5"/>
          </p:nvPr>
        </p:nvSpPr>
        <p:spPr bwMode="auto">
          <a:xfrm>
            <a:off x="3851275" y="9431338"/>
            <a:ext cx="2946400" cy="496887"/>
          </a:xfrm>
          <a:prstGeom prst="rect">
            <a:avLst/>
          </a:prstGeom>
          <a:noFill/>
          <a:ln w="9525">
            <a:noFill/>
            <a:miter lim="800000"/>
          </a:ln>
          <a:effectLst/>
        </p:spPr>
        <p:txBody>
          <a:bodyPr vert="horz" wrap="square" lIns="91440" tIns="45720" rIns="91440" bIns="45720" numCol="1" anchor="b" anchorCtr="0" compatLnSpc="1"/>
          <a:lstStyle>
            <a:lvl1pPr algn="r" eaLnBrk="1" hangingPunct="1">
              <a:defRPr kumimoji="1" sz="1200" b="1">
                <a:latin typeface="Times New Roman" panose="02020603050405020304" pitchFamily="18" charset="0"/>
              </a:defRPr>
            </a:lvl1pPr>
          </a:lstStyle>
          <a:p>
            <a:pPr>
              <a:defRPr/>
            </a:pPr>
            <a:fld id="{A66FABBF-C436-4486-A9EB-FE5A7065C284}" type="slidenum">
              <a:rPr lang="en-US" altLang="zh-CN"/>
              <a:t>‹#›</a:t>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Times New Roman" panose="02020603050405020304" pitchFamily="18"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CN" altLang="en-US"/>
              <a:t>单击此处编辑母版副标题样式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D0F34861-4910-4DC0-B7D7-CFDA2FD33FC1}" type="slidenum">
              <a:rPr lang="en-US" altLang="zh-CN"/>
              <a:t>‹#›</a:t>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45DC4C5D-165F-4168-9EC6-E85AFC9ACE19}" type="slidenum">
              <a:rPr lang="en-US" altLang="zh-CN"/>
              <a:t>‹#›</a:t>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15100" y="609600"/>
            <a:ext cx="1943100" cy="5486400"/>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85800" y="609600"/>
            <a:ext cx="5676900" cy="5486400"/>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6BD0971E-77F8-4B77-97F6-B3C98BAF8D1F}" type="slidenum">
              <a:rPr lang="en-US" altLang="zh-CN"/>
              <a:t>‹#›</a:t>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3946C7A3-D8C1-4378-812F-C73EE704A0B1}" type="slidenum">
              <a:rPr lang="en-US" altLang="zh-CN"/>
              <a:t>‹#›</a:t>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fld id="{52A5D494-26B8-4D6C-9B58-7663935DC3A8}" type="slidenum">
              <a:rPr lang="en-US" altLang="zh-CN"/>
              <a:t>‹#›</a:t>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2EFE49A5-18C9-42D2-B46B-1B84016DCC13}" type="slidenum">
              <a:rPr lang="en-US" altLang="zh-CN"/>
              <a:t>‹#›</a:t>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18B602D3-A482-4151-B53D-0182961CCE94}" type="slidenum">
              <a:rPr lang="en-US" altLang="zh-CN"/>
              <a:t>‹#›</a:t>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Rectangle 4"/>
          <p:cNvSpPr>
            <a:spLocks noGrp="1" noChangeArrowheads="1"/>
          </p:cNvSpPr>
          <p:nvPr>
            <p:ph type="dt" sz="half" idx="10"/>
          </p:nvPr>
        </p:nvSpPr>
        <p:spPr/>
        <p:txBody>
          <a:bodyPr/>
          <a:lstStyle>
            <a:lvl1pPr>
              <a:defRPr/>
            </a:lvl1pPr>
          </a:lstStyle>
          <a:p>
            <a:pPr>
              <a:defRPr/>
            </a:pPr>
            <a:endParaRPr lang="en-US" altLang="zh-CN"/>
          </a:p>
        </p:txBody>
      </p:sp>
      <p:sp>
        <p:nvSpPr>
          <p:cNvPr id="4" name="Rectangle 5"/>
          <p:cNvSpPr>
            <a:spLocks noGrp="1" noChangeArrowheads="1"/>
          </p:cNvSpPr>
          <p:nvPr>
            <p:ph type="ftr" sz="quarter" idx="11"/>
          </p:nvPr>
        </p:nvSpPr>
        <p:spPr/>
        <p:txBody>
          <a:bodyPr/>
          <a:lstStyle>
            <a:lvl1pPr>
              <a:defRPr/>
            </a:lvl1pPr>
          </a:lstStyle>
          <a:p>
            <a:pPr>
              <a:defRPr/>
            </a:pPr>
            <a:endParaRPr lang="en-US" altLang="zh-CN"/>
          </a:p>
        </p:txBody>
      </p:sp>
      <p:sp>
        <p:nvSpPr>
          <p:cNvPr id="5" name="Rectangle 6"/>
          <p:cNvSpPr>
            <a:spLocks noGrp="1" noChangeArrowheads="1"/>
          </p:cNvSpPr>
          <p:nvPr>
            <p:ph type="sldNum" sz="quarter" idx="12"/>
          </p:nvPr>
        </p:nvSpPr>
        <p:spPr/>
        <p:txBody>
          <a:bodyPr/>
          <a:lstStyle>
            <a:lvl1pPr>
              <a:defRPr/>
            </a:lvl1pPr>
          </a:lstStyle>
          <a:p>
            <a:pPr>
              <a:defRPr/>
            </a:pPr>
            <a:fld id="{A795D243-DE97-4DA3-91AD-1F054512769F}" type="slidenum">
              <a:rPr lang="en-US" altLang="zh-CN"/>
              <a:t>‹#›</a:t>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ltLang="zh-CN"/>
          </a:p>
        </p:txBody>
      </p:sp>
      <p:sp>
        <p:nvSpPr>
          <p:cNvPr id="3" name="Rectangle 5"/>
          <p:cNvSpPr>
            <a:spLocks noGrp="1" noChangeArrowheads="1"/>
          </p:cNvSpPr>
          <p:nvPr>
            <p:ph type="ftr" sz="quarter" idx="11"/>
          </p:nvPr>
        </p:nvSpPr>
        <p:spPr/>
        <p:txBody>
          <a:bodyPr/>
          <a:lstStyle>
            <a:lvl1pPr>
              <a:defRPr/>
            </a:lvl1pPr>
          </a:lstStyle>
          <a:p>
            <a:pPr>
              <a:defRPr/>
            </a:pPr>
            <a:endParaRPr lang="en-US" altLang="zh-CN"/>
          </a:p>
        </p:txBody>
      </p:sp>
      <p:sp>
        <p:nvSpPr>
          <p:cNvPr id="4" name="Rectangle 6"/>
          <p:cNvSpPr>
            <a:spLocks noGrp="1" noChangeArrowheads="1"/>
          </p:cNvSpPr>
          <p:nvPr>
            <p:ph type="sldNum" sz="quarter" idx="12"/>
          </p:nvPr>
        </p:nvSpPr>
        <p:spPr/>
        <p:txBody>
          <a:bodyPr/>
          <a:lstStyle>
            <a:lvl1pPr>
              <a:defRPr/>
            </a:lvl1pPr>
          </a:lstStyle>
          <a:p>
            <a:pPr>
              <a:defRPr/>
            </a:pPr>
            <a:fld id="{A1CBD2B1-823C-4679-8E7F-333176A710EA}" type="slidenum">
              <a:rPr lang="en-US" altLang="zh-CN"/>
              <a:t>‹#›</a:t>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2436AA25-31E1-4A34-959B-8DBC7E7A71B2}" type="slidenum">
              <a:rPr lang="en-US" altLang="zh-CN"/>
              <a:t>‹#›</a:t>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Rectangle 4"/>
          <p:cNvSpPr>
            <a:spLocks noGrp="1" noChangeArrowheads="1"/>
          </p:cNvSpPr>
          <p:nvPr>
            <p:ph type="dt" sz="half" idx="10"/>
          </p:nvPr>
        </p:nvSpPr>
        <p:spPr/>
        <p:txBody>
          <a:bodyPr/>
          <a:lstStyle>
            <a:lvl1pPr>
              <a:defRPr/>
            </a:lvl1pPr>
          </a:lstStyle>
          <a:p>
            <a:pPr>
              <a:defRPr/>
            </a:pPr>
            <a:endParaRPr lang="en-US" altLang="zh-CN"/>
          </a:p>
        </p:txBody>
      </p:sp>
      <p:sp>
        <p:nvSpPr>
          <p:cNvPr id="6" name="Rectangle 5"/>
          <p:cNvSpPr>
            <a:spLocks noGrp="1" noChangeArrowheads="1"/>
          </p:cNvSpPr>
          <p:nvPr>
            <p:ph type="ftr" sz="quarter" idx="11"/>
          </p:nvPr>
        </p:nvSpPr>
        <p:spPr/>
        <p:txBody>
          <a:bodyPr/>
          <a:lstStyle>
            <a:lvl1pPr>
              <a:defRPr/>
            </a:lvl1pPr>
          </a:lstStyle>
          <a:p>
            <a:pPr>
              <a:defRPr/>
            </a:pPr>
            <a:endParaRPr lang="en-US" altLang="zh-CN"/>
          </a:p>
        </p:txBody>
      </p:sp>
      <p:sp>
        <p:nvSpPr>
          <p:cNvPr id="7" name="Rectangle 6"/>
          <p:cNvSpPr>
            <a:spLocks noGrp="1" noChangeArrowheads="1"/>
          </p:cNvSpPr>
          <p:nvPr>
            <p:ph type="sldNum" sz="quarter" idx="12"/>
          </p:nvPr>
        </p:nvSpPr>
        <p:spPr/>
        <p:txBody>
          <a:bodyPr/>
          <a:lstStyle>
            <a:lvl1pPr>
              <a:defRPr/>
            </a:lvl1pPr>
          </a:lstStyle>
          <a:p>
            <a:pPr>
              <a:defRPr/>
            </a:pPr>
            <a:fld id="{C0A1BB60-C4B9-49F7-8AE9-C10DD006B31D}" type="slidenum">
              <a:rPr lang="en-US" altLang="zh-CN"/>
              <a:t>‹#›</a:t>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shadeToTitle="1">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p>
        </p:txBody>
      </p:sp>
      <p:sp>
        <p:nvSpPr>
          <p:cNvPr id="1027" name="Rectangle 3"/>
          <p:cNvSpPr>
            <a:spLocks noGrp="1" noChangeArrowheads="1"/>
          </p:cNvSpPr>
          <p:nvPr>
            <p:ph type="body" idx="1"/>
          </p:nvPr>
        </p:nvSpPr>
        <p:spPr bwMode="auto">
          <a:xfrm>
            <a:off x="685800" y="1981200"/>
            <a:ext cx="7772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112644" name="Rectangle 4"/>
          <p:cNvSpPr>
            <a:spLocks noGrp="1" noChangeArrowheads="1"/>
          </p:cNvSpPr>
          <p:nvPr>
            <p:ph type="dt" sz="half" idx="2"/>
          </p:nvPr>
        </p:nvSpPr>
        <p:spPr bwMode="auto">
          <a:xfrm>
            <a:off x="685800" y="6248400"/>
            <a:ext cx="1905000" cy="457200"/>
          </a:xfrm>
          <a:prstGeom prst="rect">
            <a:avLst/>
          </a:prstGeom>
          <a:noFill/>
          <a:ln w="9525">
            <a:noFill/>
            <a:miter lim="800000"/>
          </a:ln>
          <a:effectLst/>
        </p:spPr>
        <p:txBody>
          <a:bodyPr vert="horz" wrap="square" lIns="91440" tIns="45720" rIns="91440" bIns="45720" numCol="1" anchor="t" anchorCtr="0" compatLnSpc="1"/>
          <a:lstStyle>
            <a:lvl1pPr eaLnBrk="1" hangingPunct="1">
              <a:defRPr kumimoji="1" sz="1400">
                <a:latin typeface="+mn-lt"/>
              </a:defRPr>
            </a:lvl1pPr>
          </a:lstStyle>
          <a:p>
            <a:pPr>
              <a:defRPr/>
            </a:pPr>
            <a:endParaRPr lang="en-US" altLang="zh-CN"/>
          </a:p>
        </p:txBody>
      </p:sp>
      <p:sp>
        <p:nvSpPr>
          <p:cNvPr id="112645" name="Rectangle 5"/>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1440" tIns="45720" rIns="91440" bIns="45720" numCol="1" anchor="t" anchorCtr="0" compatLnSpc="1"/>
          <a:lstStyle>
            <a:lvl1pPr algn="ctr" eaLnBrk="1" hangingPunct="1">
              <a:defRPr kumimoji="1" sz="1400">
                <a:latin typeface="+mn-lt"/>
              </a:defRPr>
            </a:lvl1pPr>
          </a:lstStyle>
          <a:p>
            <a:pPr>
              <a:defRPr/>
            </a:pPr>
            <a:endParaRPr lang="en-US" altLang="zh-CN"/>
          </a:p>
        </p:txBody>
      </p:sp>
      <p:sp>
        <p:nvSpPr>
          <p:cNvPr id="112646" name="Rectangle 6"/>
          <p:cNvSpPr>
            <a:spLocks noGrp="1" noChangeArrowheads="1"/>
          </p:cNvSpPr>
          <p:nvPr>
            <p:ph type="sldNum" sz="quarter" idx="4"/>
          </p:nvPr>
        </p:nvSpPr>
        <p:spPr bwMode="auto">
          <a:xfrm>
            <a:off x="6553200" y="6248400"/>
            <a:ext cx="1905000" cy="457200"/>
          </a:xfrm>
          <a:prstGeom prst="rect">
            <a:avLst/>
          </a:prstGeom>
          <a:noFill/>
          <a:ln w="9525">
            <a:noFill/>
            <a:miter lim="800000"/>
          </a:ln>
          <a:effectLst/>
        </p:spPr>
        <p:txBody>
          <a:bodyPr vert="horz" wrap="square" lIns="91440" tIns="45720" rIns="91440" bIns="45720" numCol="1" anchor="t" anchorCtr="0" compatLnSpc="1"/>
          <a:lstStyle>
            <a:lvl1pPr algn="r" eaLnBrk="1" hangingPunct="1">
              <a:defRPr kumimoji="1" sz="1400">
                <a:latin typeface="Times New Roman" panose="02020603050405020304" pitchFamily="18" charset="0"/>
              </a:defRPr>
            </a:lvl1pPr>
          </a:lstStyle>
          <a:p>
            <a:pPr>
              <a:defRPr/>
            </a:pPr>
            <a:fld id="{E097651C-47D6-47B8-BD4A-55FE6FD63AFE}" type="slidenum">
              <a:rPr lang="en-US" altLang="zh-CN"/>
              <a:t>‹#›</a:t>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xml"/><Relationship Id="rId6" Type="http://schemas.openxmlformats.org/officeDocument/2006/relationships/image" Target="../media/image12.emf"/><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emf"/><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xml"/><Relationship Id="rId4" Type="http://schemas.openxmlformats.org/officeDocument/2006/relationships/image" Target="../media/image24.emf"/></Relationships>
</file>

<file path=ppt/slides/_rels/slide16.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image" Target="../media/image41.emf"/><Relationship Id="rId1" Type="http://schemas.openxmlformats.org/officeDocument/2006/relationships/slideLayout" Target="../slideLayouts/slideLayout7.xml"/><Relationship Id="rId4" Type="http://schemas.openxmlformats.org/officeDocument/2006/relationships/image" Target="../media/image4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emf"/><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7.xml"/><Relationship Id="rId6" Type="http://schemas.openxmlformats.org/officeDocument/2006/relationships/image" Target="../media/image51.emf"/><Relationship Id="rId5" Type="http://schemas.openxmlformats.org/officeDocument/2006/relationships/image" Target="../media/image50.emf"/><Relationship Id="rId4" Type="http://schemas.openxmlformats.org/officeDocument/2006/relationships/image" Target="../media/image49.emf"/></Relationships>
</file>

<file path=ppt/slides/_rels/slide32.xml.rels><?xml version="1.0" encoding="UTF-8" standalone="yes"?>
<Relationships xmlns="http://schemas.openxmlformats.org/package/2006/relationships"><Relationship Id="rId3" Type="http://schemas.openxmlformats.org/officeDocument/2006/relationships/image" Target="../media/image53.emf"/><Relationship Id="rId2" Type="http://schemas.openxmlformats.org/officeDocument/2006/relationships/image" Target="../media/image52.emf"/><Relationship Id="rId1" Type="http://schemas.openxmlformats.org/officeDocument/2006/relationships/slideLayout" Target="../slideLayouts/slideLayout7.xml"/><Relationship Id="rId5" Type="http://schemas.openxmlformats.org/officeDocument/2006/relationships/image" Target="../media/image55.emf"/><Relationship Id="rId4" Type="http://schemas.openxmlformats.org/officeDocument/2006/relationships/image" Target="../media/image54.emf"/></Relationships>
</file>

<file path=ppt/slides/_rels/slide33.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57.emf"/></Relationships>
</file>

<file path=ppt/slides/_rels/slide34.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image" Target="../media/image58.emf"/><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60.png"/></Relationships>
</file>

<file path=ppt/slides/_rels/slide35.xml.rels><?xml version="1.0" encoding="UTF-8" standalone="yes"?>
<Relationships xmlns="http://schemas.openxmlformats.org/package/2006/relationships"><Relationship Id="rId3" Type="http://schemas.openxmlformats.org/officeDocument/2006/relationships/image" Target="../media/image63.emf"/><Relationship Id="rId2" Type="http://schemas.openxmlformats.org/officeDocument/2006/relationships/image" Target="../media/image62.emf"/><Relationship Id="rId1" Type="http://schemas.openxmlformats.org/officeDocument/2006/relationships/slideLayout" Target="../slideLayouts/slideLayout7.xml"/><Relationship Id="rId5" Type="http://schemas.openxmlformats.org/officeDocument/2006/relationships/image" Target="../media/image65.png"/><Relationship Id="rId4"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41.em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image" Target="../media/image71.emf"/><Relationship Id="rId1" Type="http://schemas.openxmlformats.org/officeDocument/2006/relationships/slideLayout" Target="../slideLayouts/slideLayout7.xml"/><Relationship Id="rId5" Type="http://schemas.openxmlformats.org/officeDocument/2006/relationships/image" Target="../media/image74.png"/><Relationship Id="rId4" Type="http://schemas.openxmlformats.org/officeDocument/2006/relationships/image" Target="../media/image73.emf"/></Relationships>
</file>

<file path=ppt/slides/_rels/slide43.xml.rels><?xml version="1.0" encoding="UTF-8" standalone="yes"?>
<Relationships xmlns="http://schemas.openxmlformats.org/package/2006/relationships"><Relationship Id="rId3" Type="http://schemas.openxmlformats.org/officeDocument/2006/relationships/image" Target="../media/image75.emf"/><Relationship Id="rId7" Type="http://schemas.openxmlformats.org/officeDocument/2006/relationships/image" Target="../media/image79.emf"/><Relationship Id="rId2" Type="http://schemas.openxmlformats.org/officeDocument/2006/relationships/image" Target="../media/image72.emf"/><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png"/><Relationship Id="rId4" Type="http://schemas.openxmlformats.org/officeDocument/2006/relationships/image" Target="../media/image76.png"/></Relationships>
</file>

<file path=ppt/slides/_rels/slide44.xml.rels><?xml version="1.0" encoding="UTF-8" standalone="yes"?>
<Relationships xmlns="http://schemas.openxmlformats.org/package/2006/relationships"><Relationship Id="rId8" Type="http://schemas.openxmlformats.org/officeDocument/2006/relationships/image" Target="../media/image86.png"/><Relationship Id="rId3" Type="http://schemas.openxmlformats.org/officeDocument/2006/relationships/image" Target="../media/image81.png"/><Relationship Id="rId7" Type="http://schemas.openxmlformats.org/officeDocument/2006/relationships/image" Target="../media/image85.emf"/><Relationship Id="rId2" Type="http://schemas.openxmlformats.org/officeDocument/2006/relationships/image" Target="../media/image80.emf"/><Relationship Id="rId1" Type="http://schemas.openxmlformats.org/officeDocument/2006/relationships/slideLayout" Target="../slideLayouts/slideLayout7.xml"/><Relationship Id="rId6" Type="http://schemas.openxmlformats.org/officeDocument/2006/relationships/image" Target="../media/image84.png"/><Relationship Id="rId5" Type="http://schemas.openxmlformats.org/officeDocument/2006/relationships/image" Target="../media/image83.emf"/><Relationship Id="rId4" Type="http://schemas.openxmlformats.org/officeDocument/2006/relationships/image" Target="../media/image82.png"/></Relationships>
</file>

<file path=ppt/slides/_rels/slide45.xml.rels><?xml version="1.0" encoding="UTF-8" standalone="yes"?>
<Relationships xmlns="http://schemas.openxmlformats.org/package/2006/relationships"><Relationship Id="rId3" Type="http://schemas.openxmlformats.org/officeDocument/2006/relationships/image" Target="../media/image88.emf"/><Relationship Id="rId2" Type="http://schemas.openxmlformats.org/officeDocument/2006/relationships/image" Target="../media/image87.emf"/><Relationship Id="rId1" Type="http://schemas.openxmlformats.org/officeDocument/2006/relationships/slideLayout" Target="../slideLayouts/slideLayout7.xml"/><Relationship Id="rId6" Type="http://schemas.openxmlformats.org/officeDocument/2006/relationships/image" Target="../media/image91.emf"/><Relationship Id="rId5" Type="http://schemas.openxmlformats.org/officeDocument/2006/relationships/image" Target="../media/image90.emf"/><Relationship Id="rId4" Type="http://schemas.openxmlformats.org/officeDocument/2006/relationships/image" Target="../media/image89.emf"/></Relationships>
</file>

<file path=ppt/slides/_rels/slide46.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fld id="{F79D047D-492E-46B5-AF16-3C3690159381}" type="slidenum">
              <a:rPr lang="en-US" altLang="zh-CN" sz="1400"/>
              <a:t>1</a:t>
            </a:fld>
            <a:endParaRPr lang="en-US" altLang="zh-CN" sz="1400"/>
          </a:p>
        </p:txBody>
      </p:sp>
      <p:sp>
        <p:nvSpPr>
          <p:cNvPr id="4" name="标题 74"/>
          <p:cNvSpPr txBox="1"/>
          <p:nvPr/>
        </p:nvSpPr>
        <p:spPr>
          <a:xfrm>
            <a:off x="179512" y="1196754"/>
            <a:ext cx="8712646" cy="1470025"/>
          </a:xfrm>
          <a:prstGeom prst="rect">
            <a:avLst/>
          </a:prstGeom>
        </p:spPr>
        <p:txBody>
          <a:bodyPr/>
          <a:lstStyle>
            <a:lvl1pPr algn="ctr" rtl="0" eaLnBrk="0" fontAlgn="base" hangingPunct="0">
              <a:spcBef>
                <a:spcPct val="0"/>
              </a:spcBef>
              <a:spcAft>
                <a:spcPct val="0"/>
              </a:spcAft>
              <a:defRPr kumimoji="1" sz="44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2pPr>
            <a:lvl3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3pPr>
            <a:lvl4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4pPr>
            <a:lvl5pPr algn="ctr" rtl="0" eaLnBrk="0" fontAlgn="base" hangingPunct="0">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5pPr>
            <a:lvl6pPr marL="4572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6pPr>
            <a:lvl7pPr marL="9144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7pPr>
            <a:lvl8pPr marL="13716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8pPr>
            <a:lvl9pPr marL="1828800" algn="ctr" rtl="0" fontAlgn="base">
              <a:spcBef>
                <a:spcPct val="0"/>
              </a:spcBef>
              <a:spcAft>
                <a:spcPct val="0"/>
              </a:spcAft>
              <a:defRPr kumimoji="1" sz="4400">
                <a:solidFill>
                  <a:schemeClr val="tx2"/>
                </a:solidFill>
                <a:latin typeface="Times New Roman" panose="02020603050405020304" pitchFamily="18" charset="0"/>
                <a:ea typeface="宋体" panose="02010600030101010101" pitchFamily="2" charset="-122"/>
              </a:defRPr>
            </a:lvl9pPr>
          </a:lstStyle>
          <a:p>
            <a:pPr>
              <a:lnSpc>
                <a:spcPct val="150000"/>
              </a:lnSpc>
              <a:defRPr/>
            </a:pPr>
            <a:r>
              <a:rPr lang="en-US" altLang="zh-CN" sz="3600" b="1" kern="0" dirty="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Probing detection of dark photon oscillation in a waveguide</a:t>
            </a:r>
          </a:p>
        </p:txBody>
      </p:sp>
      <p:sp>
        <p:nvSpPr>
          <p:cNvPr id="5" name="副标题 75"/>
          <p:cNvSpPr txBox="1"/>
          <p:nvPr/>
        </p:nvSpPr>
        <p:spPr>
          <a:xfrm>
            <a:off x="1238250" y="3800004"/>
            <a:ext cx="6400800" cy="2448396"/>
          </a:xfrm>
          <a:prstGeom prst="rect">
            <a:avLst/>
          </a:prstGeom>
        </p:spPr>
        <p:txBody>
          <a:bodyPr/>
          <a:lst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a:lstStyle>
          <a:p>
            <a:pPr marL="0" indent="0" algn="ctr">
              <a:buNone/>
              <a:defRPr/>
            </a:pPr>
            <a:r>
              <a:rPr lang="en-US" altLang="zh-CN" b="1" kern="0" dirty="0" err="1">
                <a:effectLst>
                  <a:outerShdw blurRad="38100" dist="38100" dir="2700000" algn="tl">
                    <a:srgbClr val="000000">
                      <a:alpha val="43137"/>
                    </a:srgbClr>
                  </a:outerShdw>
                </a:effectLst>
              </a:rPr>
              <a:t>Wenyu</a:t>
            </a:r>
            <a:r>
              <a:rPr lang="en-US" altLang="zh-CN" b="1" kern="0" dirty="0">
                <a:effectLst>
                  <a:outerShdw blurRad="38100" dist="38100" dir="2700000" algn="tl">
                    <a:srgbClr val="000000">
                      <a:alpha val="43137"/>
                    </a:srgbClr>
                  </a:outerShdw>
                </a:effectLst>
              </a:rPr>
              <a:t> Wang</a:t>
            </a:r>
          </a:p>
          <a:p>
            <a:pPr marL="0" indent="0" algn="ctr">
              <a:buNone/>
              <a:defRPr/>
            </a:pPr>
            <a:r>
              <a:rPr lang="en-US" altLang="zh-CN" sz="2400" b="1" kern="0" dirty="0">
                <a:effectLst>
                  <a:outerShdw blurRad="38100" dist="38100" dir="2700000" algn="tl">
                    <a:srgbClr val="000000">
                      <a:alpha val="43137"/>
                    </a:srgbClr>
                  </a:outerShdw>
                </a:effectLst>
              </a:rPr>
              <a:t>Beijing University of Technology</a:t>
            </a:r>
          </a:p>
          <a:p>
            <a:pPr marL="0" indent="0" algn="ctr">
              <a:buNone/>
              <a:defRPr/>
            </a:pPr>
            <a:r>
              <a:rPr lang="en-US" altLang="zh-CN" sz="2400" b="1" kern="0" dirty="0">
                <a:solidFill>
                  <a:schemeClr val="tx2">
                    <a:lumMod val="50000"/>
                    <a:lumOff val="50000"/>
                  </a:schemeClr>
                </a:solidFill>
                <a:effectLst>
                  <a:outerShdw blurRad="38100" dist="38100" dir="2700000" algn="tl">
                    <a:srgbClr val="000000">
                      <a:alpha val="43137"/>
                    </a:srgbClr>
                  </a:outerShdw>
                </a:effectLst>
              </a:rPr>
              <a:t>2026.07 @Wulumuqi</a:t>
            </a:r>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7944" y="5445224"/>
            <a:ext cx="618778" cy="62221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nvPr>
        </p:nvSpPr>
        <p:spPr>
          <a:xfrm>
            <a:off x="611560" y="116632"/>
            <a:ext cx="7772400" cy="1470025"/>
          </a:xfrm>
        </p:spPr>
        <p:txBody>
          <a:bodyPr/>
          <a:lstStyle/>
          <a:p>
            <a:r>
              <a:rPr lang="en-US" altLang="zh-CN" dirty="0"/>
              <a:t>Electromagnetic Theory</a:t>
            </a:r>
            <a:endParaRPr lang="zh-CN" altLang="en-US" dirty="0"/>
          </a:p>
        </p:txBody>
      </p:sp>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10</a:t>
            </a:fld>
            <a:endParaRPr lang="en-US" altLang="zh-CN"/>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1415802"/>
            <a:ext cx="4514850" cy="3162300"/>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2040" y="1586657"/>
            <a:ext cx="3815977" cy="1296144"/>
          </a:xfrm>
          <a:prstGeom prst="rect">
            <a:avLst/>
          </a:prstGeom>
        </p:spPr>
      </p:pic>
      <p:pic>
        <p:nvPicPr>
          <p:cNvPr id="8" name="图片 7"/>
          <p:cNvPicPr>
            <a:picLocks noChangeAspect="1"/>
          </p:cNvPicPr>
          <p:nvPr/>
        </p:nvPicPr>
        <p:blipFill>
          <a:blip r:embed="rId4"/>
          <a:stretch>
            <a:fillRect/>
          </a:stretch>
        </p:blipFill>
        <p:spPr>
          <a:xfrm>
            <a:off x="4823073" y="3429000"/>
            <a:ext cx="3924944" cy="685308"/>
          </a:xfrm>
          <a:prstGeom prst="rect">
            <a:avLst/>
          </a:prstGeom>
        </p:spPr>
      </p:pic>
      <p:pic>
        <p:nvPicPr>
          <p:cNvPr id="10" name="图片 9"/>
          <p:cNvPicPr>
            <a:picLocks noChangeAspect="1"/>
          </p:cNvPicPr>
          <p:nvPr/>
        </p:nvPicPr>
        <p:blipFill>
          <a:blip r:embed="rId5"/>
          <a:stretch>
            <a:fillRect/>
          </a:stretch>
        </p:blipFill>
        <p:spPr>
          <a:xfrm>
            <a:off x="3635896" y="4704374"/>
            <a:ext cx="3359217" cy="858978"/>
          </a:xfrm>
          <a:prstGeom prst="rect">
            <a:avLst/>
          </a:prstGeom>
        </p:spPr>
      </p:pic>
      <p:pic>
        <p:nvPicPr>
          <p:cNvPr id="11" name="图片 10"/>
          <p:cNvPicPr>
            <a:picLocks noChangeAspect="1"/>
          </p:cNvPicPr>
          <p:nvPr/>
        </p:nvPicPr>
        <p:blipFill>
          <a:blip r:embed="rId6"/>
          <a:stretch>
            <a:fillRect/>
          </a:stretch>
        </p:blipFill>
        <p:spPr>
          <a:xfrm>
            <a:off x="3834786" y="5702201"/>
            <a:ext cx="5436828" cy="596634"/>
          </a:xfrm>
          <a:prstGeom prst="rect">
            <a:avLst/>
          </a:prstGeom>
        </p:spPr>
      </p:pic>
      <p:sp>
        <p:nvSpPr>
          <p:cNvPr id="12" name="文本框 11"/>
          <p:cNvSpPr txBox="1"/>
          <p:nvPr/>
        </p:nvSpPr>
        <p:spPr>
          <a:xfrm>
            <a:off x="1619672" y="5048554"/>
            <a:ext cx="2376264" cy="369332"/>
          </a:xfrm>
          <a:prstGeom prst="rect">
            <a:avLst/>
          </a:prstGeom>
          <a:noFill/>
        </p:spPr>
        <p:txBody>
          <a:bodyPr wrap="square" rtlCol="0">
            <a:spAutoFit/>
          </a:bodyPr>
          <a:lstStyle/>
          <a:p>
            <a:r>
              <a:rPr lang="en-US" altLang="zh-CN" dirty="0">
                <a:latin typeface="微软雅黑" panose="020B0503020204020204" pitchFamily="34" charset="-122"/>
                <a:ea typeface="微软雅黑" panose="020B0503020204020204" pitchFamily="34" charset="-122"/>
              </a:rPr>
              <a:t>Motion Equation</a:t>
            </a:r>
            <a:r>
              <a:rPr lang="zh-CN" altLang="en-US" dirty="0">
                <a:latin typeface="微软雅黑" panose="020B0503020204020204" pitchFamily="34" charset="-122"/>
                <a:ea typeface="微软雅黑" panose="020B0503020204020204" pitchFamily="34" charset="-122"/>
              </a:rPr>
              <a:t>：</a:t>
            </a:r>
          </a:p>
        </p:txBody>
      </p:sp>
      <p:sp>
        <p:nvSpPr>
          <p:cNvPr id="13" name="文本框 12"/>
          <p:cNvSpPr txBox="1"/>
          <p:nvPr/>
        </p:nvSpPr>
        <p:spPr>
          <a:xfrm>
            <a:off x="1619672" y="5805264"/>
            <a:ext cx="2376264" cy="369332"/>
          </a:xfrm>
          <a:prstGeom prst="rect">
            <a:avLst/>
          </a:prstGeom>
          <a:noFill/>
        </p:spPr>
        <p:txBody>
          <a:bodyPr wrap="square" rtlCol="0">
            <a:spAutoFit/>
          </a:bodyPr>
          <a:lstStyle/>
          <a:p>
            <a:r>
              <a:rPr lang="en-US" altLang="zh-CN" dirty="0">
                <a:latin typeface="微软雅黑" panose="020B0503020204020204" pitchFamily="34" charset="-122"/>
                <a:ea typeface="微软雅黑" panose="020B0503020204020204" pitchFamily="34" charset="-122"/>
              </a:rPr>
              <a:t>Bianchi identity </a:t>
            </a:r>
            <a:r>
              <a:rPr lang="zh-CN" altLang="en-US" dirty="0">
                <a:latin typeface="微软雅黑" panose="020B0503020204020204" pitchFamily="34" charset="-122"/>
                <a:ea typeface="微软雅黑" panose="020B0503020204020204" pitchFamily="34" charset="-122"/>
              </a:rPr>
              <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ctrTitle"/>
          </p:nvPr>
        </p:nvSpPr>
        <p:spPr>
          <a:xfrm>
            <a:off x="685800" y="202108"/>
            <a:ext cx="7772400" cy="1234038"/>
          </a:xfrm>
        </p:spPr>
        <p:txBody>
          <a:bodyPr/>
          <a:lstStyle/>
          <a:p>
            <a:r>
              <a:rPr lang="en-US" altLang="zh-CN" dirty="0" err="1"/>
              <a:t>Axion</a:t>
            </a:r>
            <a:endParaRPr lang="zh-CN" altLang="en-US" dirty="0"/>
          </a:p>
        </p:txBody>
      </p:sp>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11</a:t>
            </a:fld>
            <a:endParaRPr lang="en-US" altLang="zh-CN"/>
          </a:p>
        </p:txBody>
      </p:sp>
      <p:pic>
        <p:nvPicPr>
          <p:cNvPr id="4" name="图片 3"/>
          <p:cNvPicPr>
            <a:picLocks noChangeAspect="1"/>
          </p:cNvPicPr>
          <p:nvPr/>
        </p:nvPicPr>
        <p:blipFill>
          <a:blip r:embed="rId2"/>
          <a:stretch>
            <a:fillRect/>
          </a:stretch>
        </p:blipFill>
        <p:spPr>
          <a:xfrm>
            <a:off x="2000250" y="4675952"/>
            <a:ext cx="5336897" cy="1934393"/>
          </a:xfrm>
          <a:prstGeom prst="rect">
            <a:avLst/>
          </a:prstGeom>
        </p:spPr>
      </p:pic>
      <p:pic>
        <p:nvPicPr>
          <p:cNvPr id="7" name="图片 6"/>
          <p:cNvPicPr>
            <a:picLocks noChangeAspect="1"/>
          </p:cNvPicPr>
          <p:nvPr/>
        </p:nvPicPr>
        <p:blipFill>
          <a:blip r:embed="rId3"/>
          <a:stretch>
            <a:fillRect/>
          </a:stretch>
        </p:blipFill>
        <p:spPr>
          <a:xfrm>
            <a:off x="1763688" y="1628800"/>
            <a:ext cx="4271238" cy="821871"/>
          </a:xfrm>
          <a:prstGeom prst="rect">
            <a:avLst/>
          </a:prstGeom>
        </p:spPr>
      </p:pic>
      <p:pic>
        <p:nvPicPr>
          <p:cNvPr id="9" name="图片 8"/>
          <p:cNvPicPr>
            <a:picLocks noChangeAspect="1"/>
          </p:cNvPicPr>
          <p:nvPr/>
        </p:nvPicPr>
        <p:blipFill>
          <a:blip r:embed="rId4"/>
          <a:stretch>
            <a:fillRect/>
          </a:stretch>
        </p:blipFill>
        <p:spPr>
          <a:xfrm>
            <a:off x="2051720" y="2446821"/>
            <a:ext cx="5162550" cy="847725"/>
          </a:xfrm>
          <a:prstGeom prst="rect">
            <a:avLst/>
          </a:prstGeom>
        </p:spPr>
      </p:pic>
      <p:sp>
        <p:nvSpPr>
          <p:cNvPr id="14" name="矩形标注 13"/>
          <p:cNvSpPr/>
          <p:nvPr/>
        </p:nvSpPr>
        <p:spPr bwMode="auto">
          <a:xfrm>
            <a:off x="6274613" y="1262949"/>
            <a:ext cx="1249715" cy="452356"/>
          </a:xfrm>
          <a:prstGeom prst="wedgeRectCallout">
            <a:avLst>
              <a:gd name="adj1" fmla="val -74853"/>
              <a:gd name="adj2" fmla="val 106725"/>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en-US" altLang="zh-CN" sz="1800" b="0" i="0" u="none" strike="noStrike" cap="none" normalizeH="0" baseline="0" dirty="0">
                <a:ln>
                  <a:noFill/>
                </a:ln>
                <a:solidFill>
                  <a:srgbClr val="FF0000"/>
                </a:solidFill>
                <a:effectLst/>
                <a:latin typeface="Arial" panose="020B0604020202020204" pitchFamily="34" charset="0"/>
                <a:ea typeface="宋体" panose="02010600030101010101" pitchFamily="2" charset="-122"/>
              </a:rPr>
              <a:t>CP ODD</a:t>
            </a:r>
            <a:endParaRPr kumimoji="0" lang="zh-CN" altLang="en-US" sz="1800" b="0" i="0" u="none" strike="noStrike" cap="none" normalizeH="0" baseline="0" dirty="0">
              <a:ln>
                <a:noFill/>
              </a:ln>
              <a:solidFill>
                <a:srgbClr val="FF0000"/>
              </a:solidFill>
              <a:effectLst/>
              <a:latin typeface="Arial" panose="020B0604020202020204" pitchFamily="34" charset="0"/>
              <a:ea typeface="宋体" panose="02010600030101010101" pitchFamily="2" charset="-122"/>
            </a:endParaRPr>
          </a:p>
        </p:txBody>
      </p:sp>
      <p:sp>
        <p:nvSpPr>
          <p:cNvPr id="15" name="矩形标注 14"/>
          <p:cNvSpPr/>
          <p:nvPr/>
        </p:nvSpPr>
        <p:spPr bwMode="auto">
          <a:xfrm>
            <a:off x="4127966" y="1180061"/>
            <a:ext cx="1236122" cy="452356"/>
          </a:xfrm>
          <a:prstGeom prst="wedgeRectCallout">
            <a:avLst>
              <a:gd name="adj1" fmla="val -74853"/>
              <a:gd name="adj2" fmla="val 106725"/>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en-US" altLang="zh-CN" sz="1800" b="0" i="0" u="none" strike="noStrike" cap="none" normalizeH="0" baseline="0" dirty="0">
                <a:ln>
                  <a:noFill/>
                </a:ln>
                <a:solidFill>
                  <a:srgbClr val="FF0000"/>
                </a:solidFill>
                <a:effectLst/>
                <a:latin typeface="Arial" panose="020B0604020202020204" pitchFamily="34" charset="0"/>
                <a:ea typeface="宋体" panose="02010600030101010101" pitchFamily="2" charset="-122"/>
              </a:rPr>
              <a:t>CP ODD</a:t>
            </a:r>
            <a:endParaRPr kumimoji="0" lang="zh-CN" altLang="en-US" sz="1800" b="0" i="0" u="none" strike="noStrike" cap="none" normalizeH="0" baseline="0" dirty="0">
              <a:ln>
                <a:noFill/>
              </a:ln>
              <a:solidFill>
                <a:srgbClr val="FF0000"/>
              </a:solidFill>
              <a:effectLst/>
              <a:latin typeface="Arial" panose="020B0604020202020204" pitchFamily="34" charset="0"/>
              <a:ea typeface="宋体" panose="02010600030101010101" pitchFamily="2" charset="-122"/>
            </a:endParaRPr>
          </a:p>
        </p:txBody>
      </p:sp>
      <p:pic>
        <p:nvPicPr>
          <p:cNvPr id="16" name="图片 15"/>
          <p:cNvPicPr>
            <a:picLocks noChangeAspect="1"/>
          </p:cNvPicPr>
          <p:nvPr/>
        </p:nvPicPr>
        <p:blipFill>
          <a:blip r:embed="rId5"/>
          <a:stretch>
            <a:fillRect/>
          </a:stretch>
        </p:blipFill>
        <p:spPr>
          <a:xfrm>
            <a:off x="2000250" y="3347074"/>
            <a:ext cx="5143500" cy="1276350"/>
          </a:xfrm>
          <a:prstGeom prst="rect">
            <a:avLst/>
          </a:prstGeom>
        </p:spPr>
      </p:pic>
      <p:sp>
        <p:nvSpPr>
          <p:cNvPr id="17" name="矩形标注 16"/>
          <p:cNvSpPr/>
          <p:nvPr/>
        </p:nvSpPr>
        <p:spPr bwMode="auto">
          <a:xfrm>
            <a:off x="7090335" y="3480700"/>
            <a:ext cx="1010057" cy="452356"/>
          </a:xfrm>
          <a:prstGeom prst="wedgeRectCallout">
            <a:avLst>
              <a:gd name="adj1" fmla="val -74853"/>
              <a:gd name="adj2" fmla="val 106725"/>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lang="zh-CN" altLang="en-US" dirty="0">
                <a:solidFill>
                  <a:srgbClr val="FF0000"/>
                </a:solidFill>
                <a:latin typeface="Arial" panose="020B0604020202020204" pitchFamily="34" charset="0"/>
              </a:rPr>
              <a:t>几何项</a:t>
            </a:r>
            <a:endParaRPr kumimoji="0" lang="zh-CN" altLang="en-US" sz="1800" b="0" i="0" u="none" strike="noStrike" cap="none" normalizeH="0" baseline="0" dirty="0">
              <a:ln>
                <a:noFill/>
              </a:ln>
              <a:solidFill>
                <a:srgbClr val="FF0000"/>
              </a:solidFill>
              <a:effectLst/>
              <a:latin typeface="Arial" panose="020B060402020202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12</a:t>
            </a:fld>
            <a:endParaRPr lang="en-US" altLang="zh-CN"/>
          </a:p>
        </p:txBody>
      </p:sp>
      <p:pic>
        <p:nvPicPr>
          <p:cNvPr id="6" name="图片 5"/>
          <p:cNvPicPr>
            <a:picLocks noChangeAspect="1"/>
          </p:cNvPicPr>
          <p:nvPr/>
        </p:nvPicPr>
        <p:blipFill>
          <a:blip r:embed="rId2"/>
          <a:stretch>
            <a:fillRect/>
          </a:stretch>
        </p:blipFill>
        <p:spPr>
          <a:xfrm>
            <a:off x="1697296" y="908720"/>
            <a:ext cx="4741295" cy="2232248"/>
          </a:xfrm>
          <a:prstGeom prst="rect">
            <a:avLst/>
          </a:prstGeom>
        </p:spPr>
      </p:pic>
      <p:sp>
        <p:nvSpPr>
          <p:cNvPr id="7" name="文本框 6"/>
          <p:cNvSpPr txBox="1"/>
          <p:nvPr/>
        </p:nvSpPr>
        <p:spPr>
          <a:xfrm>
            <a:off x="899592" y="188640"/>
            <a:ext cx="3168352" cy="369332"/>
          </a:xfrm>
          <a:prstGeom prst="rect">
            <a:avLst/>
          </a:prstGeom>
          <a:noFill/>
        </p:spPr>
        <p:txBody>
          <a:bodyPr wrap="square" rtlCol="0">
            <a:spAutoFit/>
          </a:bodyPr>
          <a:lstStyle/>
          <a:p>
            <a:r>
              <a:rPr lang="en-US" altLang="zh-CN" dirty="0"/>
              <a:t>Modified Maxwell equations</a:t>
            </a:r>
            <a:endParaRPr lang="zh-CN" altLang="en-US" dirty="0"/>
          </a:p>
        </p:txBody>
      </p:sp>
      <p:pic>
        <p:nvPicPr>
          <p:cNvPr id="8" name="图片 7"/>
          <p:cNvPicPr>
            <a:picLocks noChangeAspect="1"/>
          </p:cNvPicPr>
          <p:nvPr/>
        </p:nvPicPr>
        <p:blipFill>
          <a:blip r:embed="rId3"/>
          <a:stretch>
            <a:fillRect/>
          </a:stretch>
        </p:blipFill>
        <p:spPr>
          <a:xfrm>
            <a:off x="1697296" y="3491716"/>
            <a:ext cx="5054400" cy="1296000"/>
          </a:xfrm>
          <a:prstGeom prst="rect">
            <a:avLst/>
          </a:prstGeom>
        </p:spPr>
      </p:pic>
      <p:pic>
        <p:nvPicPr>
          <p:cNvPr id="9" name="图片 8"/>
          <p:cNvPicPr>
            <a:picLocks noChangeAspect="1"/>
          </p:cNvPicPr>
          <p:nvPr/>
        </p:nvPicPr>
        <p:blipFill>
          <a:blip r:embed="rId4"/>
          <a:stretch>
            <a:fillRect/>
          </a:stretch>
        </p:blipFill>
        <p:spPr>
          <a:xfrm>
            <a:off x="1475656" y="5301208"/>
            <a:ext cx="5803323" cy="84536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13</a:t>
            </a:fld>
            <a:endParaRPr lang="en-US" altLang="zh-CN"/>
          </a:p>
        </p:txBody>
      </p:sp>
      <p:sp>
        <p:nvSpPr>
          <p:cNvPr id="5" name="文本框 4"/>
          <p:cNvSpPr txBox="1"/>
          <p:nvPr/>
        </p:nvSpPr>
        <p:spPr>
          <a:xfrm>
            <a:off x="1979712" y="458075"/>
            <a:ext cx="5616624" cy="461665"/>
          </a:xfrm>
          <a:prstGeom prst="rect">
            <a:avLst/>
          </a:prstGeom>
          <a:noFill/>
        </p:spPr>
        <p:txBody>
          <a:bodyPr wrap="square" rtlCol="0">
            <a:spAutoFit/>
          </a:bodyPr>
          <a:lstStyle/>
          <a:p>
            <a:pPr algn="ctr"/>
            <a:r>
              <a:rPr lang="en-US" altLang="zh-CN" sz="2400" dirty="0">
                <a:latin typeface="微软雅黑" panose="020B0503020204020204" pitchFamily="34" charset="-122"/>
                <a:ea typeface="微软雅黑" panose="020B0503020204020204" pitchFamily="34" charset="-122"/>
              </a:rPr>
              <a:t>Dark electromagnetic interaction</a:t>
            </a:r>
            <a:endParaRPr lang="zh-CN" altLang="en-US" sz="2400"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220315" y="1268760"/>
            <a:ext cx="8631361" cy="4281600"/>
          </a:xfrm>
          <a:prstGeom prst="rect">
            <a:avLst/>
          </a:prstGeom>
        </p:spPr>
      </p:pic>
      <p:sp>
        <p:nvSpPr>
          <p:cNvPr id="7" name="矩形 6"/>
          <p:cNvSpPr/>
          <p:nvPr/>
        </p:nvSpPr>
        <p:spPr bwMode="auto">
          <a:xfrm>
            <a:off x="899592" y="1556792"/>
            <a:ext cx="1656184" cy="864096"/>
          </a:xfrm>
          <a:prstGeom prst="rect">
            <a:avLst/>
          </a:prstGeom>
          <a:noFill/>
          <a:ln w="381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8" name="矩形 7"/>
          <p:cNvSpPr/>
          <p:nvPr/>
        </p:nvSpPr>
        <p:spPr bwMode="auto">
          <a:xfrm>
            <a:off x="7537276" y="1671404"/>
            <a:ext cx="1242764" cy="737106"/>
          </a:xfrm>
          <a:prstGeom prst="rect">
            <a:avLst/>
          </a:prstGeom>
          <a:noFill/>
          <a:ln w="38100" cap="flat" cmpd="sng" algn="ctr">
            <a:solidFill>
              <a:schemeClr val="accent2"/>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 name="矩形 8"/>
          <p:cNvSpPr/>
          <p:nvPr/>
        </p:nvSpPr>
        <p:spPr bwMode="auto">
          <a:xfrm>
            <a:off x="4067944" y="1671404"/>
            <a:ext cx="3240360" cy="749484"/>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0" name="椭圆 9"/>
          <p:cNvSpPr/>
          <p:nvPr/>
        </p:nvSpPr>
        <p:spPr bwMode="auto">
          <a:xfrm>
            <a:off x="2699792" y="1556792"/>
            <a:ext cx="1224136" cy="1008112"/>
          </a:xfrm>
          <a:prstGeom prst="ellipse">
            <a:avLst/>
          </a:prstGeom>
          <a:noFill/>
          <a:ln w="38100" cap="flat" cmpd="sng" algn="ctr">
            <a:solidFill>
              <a:srgbClr val="C0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14</a:t>
            </a:fld>
            <a:endParaRPr lang="en-US" altLang="zh-CN"/>
          </a:p>
        </p:txBody>
      </p:sp>
      <p:pic>
        <p:nvPicPr>
          <p:cNvPr id="5" name="图片 4"/>
          <p:cNvPicPr>
            <a:picLocks noChangeAspect="1"/>
          </p:cNvPicPr>
          <p:nvPr/>
        </p:nvPicPr>
        <p:blipFill>
          <a:blip r:embed="rId2"/>
          <a:stretch>
            <a:fillRect/>
          </a:stretch>
        </p:blipFill>
        <p:spPr>
          <a:xfrm>
            <a:off x="47625" y="504825"/>
            <a:ext cx="9048750" cy="58483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15</a:t>
            </a:fld>
            <a:endParaRPr lang="en-US" altLang="zh-CN"/>
          </a:p>
        </p:txBody>
      </p:sp>
      <p:pic>
        <p:nvPicPr>
          <p:cNvPr id="6" name="图片 5"/>
          <p:cNvPicPr>
            <a:picLocks noChangeAspect="1"/>
          </p:cNvPicPr>
          <p:nvPr/>
        </p:nvPicPr>
        <p:blipFill>
          <a:blip r:embed="rId2"/>
          <a:stretch>
            <a:fillRect/>
          </a:stretch>
        </p:blipFill>
        <p:spPr>
          <a:xfrm>
            <a:off x="1763688" y="3501008"/>
            <a:ext cx="5362575" cy="1790700"/>
          </a:xfrm>
          <a:prstGeom prst="rect">
            <a:avLst/>
          </a:prstGeom>
        </p:spPr>
      </p:pic>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1640" y="260648"/>
            <a:ext cx="6454732" cy="3219772"/>
          </a:xfrm>
          <a:prstGeom prst="rect">
            <a:avLst/>
          </a:prstGeom>
        </p:spPr>
      </p:pic>
      <p:pic>
        <p:nvPicPr>
          <p:cNvPr id="10" name="图片 9"/>
          <p:cNvPicPr>
            <a:picLocks noChangeAspect="1"/>
          </p:cNvPicPr>
          <p:nvPr/>
        </p:nvPicPr>
        <p:blipFill>
          <a:blip r:embed="rId4"/>
          <a:stretch>
            <a:fillRect/>
          </a:stretch>
        </p:blipFill>
        <p:spPr>
          <a:xfrm>
            <a:off x="1763688" y="5280881"/>
            <a:ext cx="6264696" cy="142471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16</a:t>
            </a:fld>
            <a:endParaRPr lang="en-US" altLang="zh-CN"/>
          </a:p>
        </p:txBody>
      </p:sp>
      <p:sp>
        <p:nvSpPr>
          <p:cNvPr id="5" name="文本框 4"/>
          <p:cNvSpPr txBox="1"/>
          <p:nvPr/>
        </p:nvSpPr>
        <p:spPr>
          <a:xfrm>
            <a:off x="2123728" y="476672"/>
            <a:ext cx="4824536" cy="461665"/>
          </a:xfrm>
          <a:prstGeom prst="rect">
            <a:avLst/>
          </a:prstGeom>
          <a:noFill/>
        </p:spPr>
        <p:txBody>
          <a:bodyPr wrap="square" rtlCol="0">
            <a:spAutoFit/>
          </a:bodyPr>
          <a:lstStyle/>
          <a:p>
            <a:pPr algn="ctr"/>
            <a:r>
              <a:rPr lang="en-US" altLang="zh-CN" sz="2400" dirty="0">
                <a:latin typeface="微软雅黑" panose="020B0503020204020204" pitchFamily="34" charset="-122"/>
                <a:ea typeface="微软雅黑" panose="020B0503020204020204" pitchFamily="34" charset="-122"/>
              </a:rPr>
              <a:t>Other Detections</a:t>
            </a:r>
            <a:endParaRPr lang="zh-CN" altLang="en-US" sz="2400"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1727684" y="1113383"/>
            <a:ext cx="5616624" cy="2092613"/>
          </a:xfrm>
          <a:prstGeom prst="rect">
            <a:avLst/>
          </a:prstGeom>
        </p:spPr>
      </p:pic>
      <p:pic>
        <p:nvPicPr>
          <p:cNvPr id="7" name="图片 6"/>
          <p:cNvPicPr>
            <a:picLocks noChangeAspect="1"/>
          </p:cNvPicPr>
          <p:nvPr/>
        </p:nvPicPr>
        <p:blipFill>
          <a:blip r:embed="rId3"/>
          <a:stretch>
            <a:fillRect/>
          </a:stretch>
        </p:blipFill>
        <p:spPr>
          <a:xfrm>
            <a:off x="1403648" y="3717032"/>
            <a:ext cx="6156684" cy="2251390"/>
          </a:xfrm>
          <a:prstGeom prst="rect">
            <a:avLst/>
          </a:prstGeom>
        </p:spPr>
      </p:pic>
      <p:sp>
        <p:nvSpPr>
          <p:cNvPr id="2" name="文本框 1"/>
          <p:cNvSpPr txBox="1"/>
          <p:nvPr/>
        </p:nvSpPr>
        <p:spPr>
          <a:xfrm>
            <a:off x="2339752" y="3161319"/>
            <a:ext cx="4392488" cy="369332"/>
          </a:xfrm>
          <a:prstGeom prst="rect">
            <a:avLst/>
          </a:prstGeom>
          <a:noFill/>
        </p:spPr>
        <p:txBody>
          <a:bodyPr wrap="square" rtlCol="0">
            <a:spAutoFit/>
          </a:bodyPr>
          <a:lstStyle/>
          <a:p>
            <a:r>
              <a:rPr lang="en-US" altLang="zh-CN" dirty="0"/>
              <a:t>Wire array detector of dark matter </a:t>
            </a:r>
            <a:r>
              <a:rPr lang="en-US" altLang="zh-CN" dirty="0" err="1"/>
              <a:t>axions</a:t>
            </a:r>
            <a:endParaRPr lang="zh-CN" altLang="en-US" dirty="0"/>
          </a:p>
        </p:txBody>
      </p:sp>
      <p:sp>
        <p:nvSpPr>
          <p:cNvPr id="3" name="文本框 2"/>
          <p:cNvSpPr txBox="1"/>
          <p:nvPr/>
        </p:nvSpPr>
        <p:spPr>
          <a:xfrm>
            <a:off x="1979712" y="6154803"/>
            <a:ext cx="5112568" cy="369332"/>
          </a:xfrm>
          <a:prstGeom prst="rect">
            <a:avLst/>
          </a:prstGeom>
          <a:noFill/>
        </p:spPr>
        <p:txBody>
          <a:bodyPr wrap="square" rtlCol="0">
            <a:spAutoFit/>
          </a:bodyPr>
          <a:lstStyle/>
          <a:p>
            <a:r>
              <a:rPr lang="en-US" altLang="zh-CN" dirty="0"/>
              <a:t>Dielectric plate detector of dark matter </a:t>
            </a:r>
            <a:r>
              <a:rPr lang="en-US" altLang="zh-CN" dirty="0" err="1"/>
              <a:t>axions</a:t>
            </a:r>
            <a:endParaRPr lang="zh-CN" alt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17</a:t>
            </a:fld>
            <a:endParaRPr lang="en-US" altLang="zh-CN"/>
          </a:p>
        </p:txBody>
      </p:sp>
      <p:pic>
        <p:nvPicPr>
          <p:cNvPr id="2" name="图片 1"/>
          <p:cNvPicPr>
            <a:picLocks noChangeAspect="1"/>
          </p:cNvPicPr>
          <p:nvPr/>
        </p:nvPicPr>
        <p:blipFill>
          <a:blip r:embed="rId2"/>
          <a:stretch>
            <a:fillRect/>
          </a:stretch>
        </p:blipFill>
        <p:spPr>
          <a:xfrm>
            <a:off x="1403648" y="1296324"/>
            <a:ext cx="6376321" cy="5203200"/>
          </a:xfrm>
          <a:prstGeom prst="rect">
            <a:avLst/>
          </a:prstGeom>
        </p:spPr>
      </p:pic>
      <p:sp>
        <p:nvSpPr>
          <p:cNvPr id="6" name="文本框 5"/>
          <p:cNvSpPr txBox="1"/>
          <p:nvPr/>
        </p:nvSpPr>
        <p:spPr>
          <a:xfrm>
            <a:off x="2051720" y="476672"/>
            <a:ext cx="4824536" cy="461665"/>
          </a:xfrm>
          <a:prstGeom prst="rect">
            <a:avLst/>
          </a:prstGeom>
          <a:noFill/>
        </p:spPr>
        <p:txBody>
          <a:bodyPr wrap="square" rtlCol="0">
            <a:spAutoFit/>
          </a:bodyPr>
          <a:lstStyle/>
          <a:p>
            <a:pPr algn="ctr"/>
            <a:r>
              <a:rPr lang="en-US" altLang="zh-CN" sz="2400" dirty="0">
                <a:latin typeface="微软雅黑" panose="020B0503020204020204" pitchFamily="34" charset="-122"/>
                <a:ea typeface="微软雅黑" panose="020B0503020204020204" pitchFamily="34" charset="-122"/>
              </a:rPr>
              <a:t>Other Detections</a:t>
            </a:r>
            <a:endParaRPr lang="zh-CN" altLang="en-US" sz="2400" dirty="0">
              <a:latin typeface="微软雅黑" panose="020B0503020204020204" pitchFamily="34" charset="-122"/>
              <a:ea typeface="微软雅黑" panose="020B0503020204020204" pitchFamily="34" charset="-122"/>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18</a:t>
            </a:fld>
            <a:endParaRPr lang="en-US" altLang="zh-CN"/>
          </a:p>
        </p:txBody>
      </p:sp>
      <p:pic>
        <p:nvPicPr>
          <p:cNvPr id="2" name="图片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1945" y="3007307"/>
            <a:ext cx="8172400" cy="3681707"/>
          </a:xfrm>
          <a:prstGeom prst="rect">
            <a:avLst/>
          </a:prstGeom>
        </p:spPr>
      </p:pic>
      <p:pic>
        <p:nvPicPr>
          <p:cNvPr id="6" name="图片 5"/>
          <p:cNvPicPr>
            <a:picLocks noChangeAspect="1"/>
          </p:cNvPicPr>
          <p:nvPr/>
        </p:nvPicPr>
        <p:blipFill rotWithShape="1">
          <a:blip r:embed="rId3"/>
          <a:srcRect l="2832" t="9091" b="9091"/>
          <a:stretch>
            <a:fillRect/>
          </a:stretch>
        </p:blipFill>
        <p:spPr>
          <a:xfrm>
            <a:off x="683568" y="1695526"/>
            <a:ext cx="7411115" cy="765968"/>
          </a:xfrm>
          <a:prstGeom prst="rect">
            <a:avLst/>
          </a:prstGeom>
        </p:spPr>
      </p:pic>
      <p:sp>
        <p:nvSpPr>
          <p:cNvPr id="3" name="文本框 2"/>
          <p:cNvSpPr txBox="1"/>
          <p:nvPr/>
        </p:nvSpPr>
        <p:spPr>
          <a:xfrm>
            <a:off x="755576" y="509598"/>
            <a:ext cx="7764753" cy="584775"/>
          </a:xfrm>
          <a:prstGeom prst="rect">
            <a:avLst/>
          </a:prstGeom>
          <a:noFill/>
        </p:spPr>
        <p:txBody>
          <a:bodyPr wrap="square" rtlCol="0">
            <a:spAutoFit/>
          </a:bodyPr>
          <a:lstStyle/>
          <a:p>
            <a:r>
              <a:rPr lang="en-US" altLang="zh-CN" sz="3200" dirty="0"/>
              <a:t>OSCILLIATION  WHILE  PROPAGATION</a:t>
            </a:r>
            <a:r>
              <a:rPr lang="en-US" altLang="zh-CN" dirty="0"/>
              <a:t> </a:t>
            </a:r>
            <a:endParaRPr lang="zh-CN" alt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19</a:t>
            </a:fld>
            <a:endParaRPr lang="en-US" altLang="zh-CN"/>
          </a:p>
        </p:txBody>
      </p:sp>
      <p:pic>
        <p:nvPicPr>
          <p:cNvPr id="5" name="图片 4"/>
          <p:cNvPicPr>
            <a:picLocks noChangeAspect="1"/>
          </p:cNvPicPr>
          <p:nvPr/>
        </p:nvPicPr>
        <p:blipFill>
          <a:blip r:embed="rId2"/>
          <a:stretch>
            <a:fillRect/>
          </a:stretch>
        </p:blipFill>
        <p:spPr>
          <a:xfrm>
            <a:off x="-54721" y="251399"/>
            <a:ext cx="9253441" cy="635520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2</a:t>
            </a:fld>
            <a:endParaRPr lang="en-US" altLang="zh-CN"/>
          </a:p>
        </p:txBody>
      </p:sp>
      <p:pic>
        <p:nvPicPr>
          <p:cNvPr id="3" name="图片 2"/>
          <p:cNvPicPr>
            <a:picLocks noChangeAspect="1"/>
          </p:cNvPicPr>
          <p:nvPr/>
        </p:nvPicPr>
        <p:blipFill rotWithShape="1">
          <a:blip r:embed="rId2" cstate="print">
            <a:extLst>
              <a:ext uri="{28A0092B-C50C-407E-A947-70E740481C1C}">
                <a14:useLocalDpi xmlns:a14="http://schemas.microsoft.com/office/drawing/2010/main" val="0"/>
              </a:ext>
            </a:extLst>
          </a:blip>
          <a:srcRect l="14428" t="11150" r="8736" b="17451"/>
          <a:stretch>
            <a:fillRect/>
          </a:stretch>
        </p:blipFill>
        <p:spPr>
          <a:xfrm>
            <a:off x="-1488" y="18514"/>
            <a:ext cx="5437584" cy="6847328"/>
          </a:xfrm>
          <a:prstGeom prst="rect">
            <a:avLst/>
          </a:prstGeom>
        </p:spPr>
      </p:pic>
      <p:sp>
        <p:nvSpPr>
          <p:cNvPr id="4" name="文本框 3"/>
          <p:cNvSpPr txBox="1"/>
          <p:nvPr/>
        </p:nvSpPr>
        <p:spPr>
          <a:xfrm>
            <a:off x="5473080" y="487523"/>
            <a:ext cx="3168352" cy="590931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zh-CN" altLang="en-US" dirty="0">
                <a:solidFill>
                  <a:srgbClr val="FF0000"/>
                </a:solidFill>
                <a:latin typeface="华文细黑" panose="02010600040101010101" pitchFamily="2" charset="-122"/>
                <a:ea typeface="华文细黑" panose="02010600040101010101" pitchFamily="2" charset="-122"/>
              </a:rPr>
              <a:t>超对称场论基础</a:t>
            </a:r>
            <a:endParaRPr lang="en-US" altLang="zh-CN" dirty="0">
              <a:solidFill>
                <a:srgbClr val="FF0000"/>
              </a:solidFill>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超对称背景</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超对称代数</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超场</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超对称拉氏量</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超对称破缺</a:t>
            </a:r>
            <a:endParaRPr lang="en-US" altLang="zh-CN" dirty="0">
              <a:latin typeface="华文细黑" panose="02010600040101010101" pitchFamily="2" charset="-122"/>
              <a:ea typeface="华文细黑" panose="02010600040101010101" pitchFamily="2" charset="-122"/>
            </a:endParaRPr>
          </a:p>
          <a:p>
            <a:pPr marL="285750" indent="-285750">
              <a:lnSpc>
                <a:spcPct val="150000"/>
              </a:lnSpc>
              <a:buFont typeface="Arial" panose="020B0604020202020204" pitchFamily="34" charset="0"/>
              <a:buChar char="•"/>
            </a:pPr>
            <a:r>
              <a:rPr lang="zh-CN" altLang="en-US" dirty="0">
                <a:solidFill>
                  <a:srgbClr val="FF0000"/>
                </a:solidFill>
                <a:latin typeface="华文细黑" panose="02010600040101010101" pitchFamily="2" charset="-122"/>
                <a:ea typeface="华文细黑" panose="02010600040101010101" pitchFamily="2" charset="-122"/>
              </a:rPr>
              <a:t>超对称粒子物理唯象</a:t>
            </a:r>
            <a:endParaRPr lang="en-US" altLang="zh-CN" dirty="0">
              <a:solidFill>
                <a:srgbClr val="FF0000"/>
              </a:solidFill>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最小超对称标准模型</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超对称破缺机制</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重整化群和质量谱</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超对称希格斯粒子唯象</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超对称对撞机唯象</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超对称暗物质</a:t>
            </a:r>
            <a:endParaRPr lang="en-US" altLang="zh-CN" dirty="0">
              <a:latin typeface="华文细黑" panose="02010600040101010101" pitchFamily="2" charset="-122"/>
              <a:ea typeface="华文细黑" panose="02010600040101010101" pitchFamily="2" charset="-122"/>
            </a:endParaRPr>
          </a:p>
          <a:p>
            <a:pPr marL="342900" indent="-342900">
              <a:lnSpc>
                <a:spcPct val="150000"/>
              </a:lnSpc>
              <a:buFont typeface="+mj-lt"/>
              <a:buAutoNum type="arabicPeriod"/>
            </a:pPr>
            <a:r>
              <a:rPr lang="zh-CN" altLang="en-US" dirty="0">
                <a:latin typeface="华文细黑" panose="02010600040101010101" pitchFamily="2" charset="-122"/>
                <a:ea typeface="华文细黑" panose="02010600040101010101" pitchFamily="2" charset="-122"/>
              </a:rPr>
              <a:t>超出最小超对称标准模型</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20</a:t>
            </a:fld>
            <a:endParaRPr lang="en-US" altLang="zh-CN"/>
          </a:p>
        </p:txBody>
      </p:sp>
      <p:pic>
        <p:nvPicPr>
          <p:cNvPr id="3" name="图片 2"/>
          <p:cNvPicPr>
            <a:picLocks noChangeAspect="1"/>
          </p:cNvPicPr>
          <p:nvPr/>
        </p:nvPicPr>
        <p:blipFill>
          <a:blip r:embed="rId2"/>
          <a:stretch>
            <a:fillRect/>
          </a:stretch>
        </p:blipFill>
        <p:spPr>
          <a:xfrm>
            <a:off x="61919" y="640200"/>
            <a:ext cx="9020161" cy="5577600"/>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21</a:t>
            </a:fld>
            <a:endParaRPr lang="en-US" altLang="zh-CN"/>
          </a:p>
        </p:txBody>
      </p:sp>
      <p:pic>
        <p:nvPicPr>
          <p:cNvPr id="3" name="图片 2"/>
          <p:cNvPicPr>
            <a:picLocks noChangeAspect="1"/>
          </p:cNvPicPr>
          <p:nvPr/>
        </p:nvPicPr>
        <p:blipFill>
          <a:blip r:embed="rId2"/>
          <a:stretch>
            <a:fillRect/>
          </a:stretch>
        </p:blipFill>
        <p:spPr>
          <a:xfrm>
            <a:off x="-268561" y="16199"/>
            <a:ext cx="9681121" cy="6825601"/>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22</a:t>
            </a:fld>
            <a:endParaRPr lang="en-US" altLang="zh-CN"/>
          </a:p>
        </p:txBody>
      </p:sp>
      <p:pic>
        <p:nvPicPr>
          <p:cNvPr id="3" name="图片 2"/>
          <p:cNvPicPr>
            <a:picLocks noChangeAspect="1"/>
          </p:cNvPicPr>
          <p:nvPr/>
        </p:nvPicPr>
        <p:blipFill>
          <a:blip r:embed="rId2"/>
          <a:stretch>
            <a:fillRect/>
          </a:stretch>
        </p:blipFill>
        <p:spPr>
          <a:xfrm>
            <a:off x="67620" y="1556792"/>
            <a:ext cx="9076380" cy="403244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23</a:t>
            </a:fld>
            <a:endParaRPr lang="en-US" altLang="zh-CN"/>
          </a:p>
        </p:txBody>
      </p:sp>
      <p:pic>
        <p:nvPicPr>
          <p:cNvPr id="5" name="图片 4"/>
          <p:cNvPicPr>
            <a:picLocks noChangeAspect="1"/>
          </p:cNvPicPr>
          <p:nvPr/>
        </p:nvPicPr>
        <p:blipFill>
          <a:blip r:embed="rId2"/>
          <a:stretch>
            <a:fillRect/>
          </a:stretch>
        </p:blipFill>
        <p:spPr>
          <a:xfrm>
            <a:off x="111295" y="476672"/>
            <a:ext cx="9032705" cy="614912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24</a:t>
            </a:fld>
            <a:endParaRPr lang="en-US" altLang="zh-CN"/>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3601560"/>
            <a:ext cx="8087193" cy="3039949"/>
          </a:xfrm>
          <a:prstGeom prst="rect">
            <a:avLst/>
          </a:prstGeom>
        </p:spPr>
      </p:pic>
      <p:pic>
        <p:nvPicPr>
          <p:cNvPr id="6" name="图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2476"/>
            <a:ext cx="5976664" cy="2854372"/>
          </a:xfrm>
          <a:prstGeom prst="rect">
            <a:avLst/>
          </a:prstGeom>
        </p:spPr>
      </p:pic>
      <p:sp>
        <p:nvSpPr>
          <p:cNvPr id="7" name="文本框 6"/>
          <p:cNvSpPr txBox="1"/>
          <p:nvPr/>
        </p:nvSpPr>
        <p:spPr>
          <a:xfrm>
            <a:off x="0" y="1255361"/>
            <a:ext cx="4607814" cy="584775"/>
          </a:xfrm>
          <a:prstGeom prst="rect">
            <a:avLst/>
          </a:prstGeom>
          <a:noFill/>
        </p:spPr>
        <p:txBody>
          <a:bodyPr wrap="square" rtlCol="0">
            <a:spAutoFit/>
          </a:bodyPr>
          <a:lstStyle/>
          <a:p>
            <a:r>
              <a:rPr lang="en-US" altLang="zh-CN" sz="3200" b="1" dirty="0"/>
              <a:t>Neutrino Oscillation </a:t>
            </a:r>
            <a:endParaRPr lang="zh-CN" altLang="en-US" sz="3200" b="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pPr>
              <a:defRPr/>
            </a:pPr>
            <a:fld id="{3946C7A3-D8C1-4378-812F-C73EE704A0B1}" type="slidenum">
              <a:rPr lang="en-US" altLang="zh-CN" smtClean="0"/>
              <a:t>25</a:t>
            </a:fld>
            <a:endParaRPr lang="en-US" altLang="zh-CN"/>
          </a:p>
        </p:txBody>
      </p:sp>
      <p:pic>
        <p:nvPicPr>
          <p:cNvPr id="5" name="图片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33995"/>
            <a:ext cx="8640960" cy="6471605"/>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26</a:t>
            </a:fld>
            <a:endParaRPr lang="en-US" altLang="zh-CN"/>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97" y="2493761"/>
            <a:ext cx="5727015" cy="3552199"/>
          </a:xfrm>
          <a:prstGeom prst="rect">
            <a:avLst/>
          </a:prstGeom>
        </p:spPr>
      </p:pic>
      <p:sp>
        <p:nvSpPr>
          <p:cNvPr id="4" name="文本框 3"/>
          <p:cNvSpPr txBox="1"/>
          <p:nvPr/>
        </p:nvSpPr>
        <p:spPr>
          <a:xfrm>
            <a:off x="251520" y="476672"/>
            <a:ext cx="9036496" cy="1200329"/>
          </a:xfrm>
          <a:prstGeom prst="rect">
            <a:avLst/>
          </a:prstGeom>
          <a:noFill/>
        </p:spPr>
        <p:txBody>
          <a:bodyPr wrap="square" rtlCol="0">
            <a:spAutoFit/>
          </a:bodyPr>
          <a:lstStyle/>
          <a:p>
            <a:r>
              <a:rPr lang="en-US" altLang="zh-CN" sz="3600" dirty="0">
                <a:solidFill>
                  <a:srgbClr val="FF0000"/>
                </a:solidFill>
                <a:latin typeface="微软雅黑" panose="020B0503020204020204" pitchFamily="34" charset="-122"/>
                <a:ea typeface="微软雅黑" panose="020B0503020204020204" pitchFamily="34" charset="-122"/>
              </a:rPr>
              <a:t>Can we use wave guide or optical fiber to detect the oscillation of dark photon?</a:t>
            </a:r>
            <a:endParaRPr lang="zh-CN" altLang="en-US" sz="3600" dirty="0">
              <a:solidFill>
                <a:srgbClr val="FF0000"/>
              </a:solidFill>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rotWithShape="1">
          <a:blip r:embed="rId3" cstate="print">
            <a:extLst>
              <a:ext uri="{28A0092B-C50C-407E-A947-70E740481C1C}">
                <a14:useLocalDpi xmlns:a14="http://schemas.microsoft.com/office/drawing/2010/main" val="0"/>
              </a:ext>
            </a:extLst>
          </a:blip>
          <a:srcRect b="9502"/>
          <a:stretch>
            <a:fillRect/>
          </a:stretch>
        </p:blipFill>
        <p:spPr>
          <a:xfrm>
            <a:off x="5868144" y="2780928"/>
            <a:ext cx="3024336" cy="275749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683568" y="2887609"/>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hangingPunct="0">
              <a:spcBef>
                <a:spcPct val="20000"/>
              </a:spcBef>
              <a:defRPr/>
            </a:pPr>
            <a:r>
              <a:rPr kumimoji="1" lang="en-US" altLang="zh-CN" sz="3200" b="1" kern="0" dirty="0">
                <a:solidFill>
                  <a:schemeClr val="accent2">
                    <a:lumMod val="50000"/>
                  </a:schemeClr>
                </a:solidFill>
                <a:effectLst>
                  <a:outerShdw blurRad="38100" dist="38100" dir="2700000" algn="tl">
                    <a:srgbClr val="000000">
                      <a:alpha val="43137"/>
                    </a:srgbClr>
                  </a:outerShdw>
                </a:effectLst>
                <a:latin typeface="+mn-lt"/>
                <a:ea typeface="+mn-ea"/>
                <a:cs typeface="+mn-cs"/>
              </a:rPr>
              <a:t>Detection of Oscillation by OTDR</a:t>
            </a:r>
            <a:endParaRPr kumimoji="1" lang="zh-CN" altLang="en-US" sz="3200" b="1" kern="0" dirty="0">
              <a:solidFill>
                <a:schemeClr val="accent2">
                  <a:lumMod val="50000"/>
                </a:schemeClr>
              </a:solidFill>
              <a:effectLst>
                <a:outerShdw blurRad="38100" dist="38100" dir="2700000" algn="tl">
                  <a:srgbClr val="000000">
                    <a:alpha val="43137"/>
                  </a:srgbClr>
                </a:outerShdw>
              </a:effectLst>
              <a:latin typeface="+mn-lt"/>
              <a:ea typeface="+mn-ea"/>
              <a:cs typeface="+mn-cs"/>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28</a:t>
            </a:fld>
            <a:endParaRPr lang="en-US" altLang="zh-CN"/>
          </a:p>
        </p:txBody>
      </p:sp>
      <p:pic>
        <p:nvPicPr>
          <p:cNvPr id="3" name="图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1619" y="75423"/>
            <a:ext cx="6696744" cy="4153677"/>
          </a:xfrm>
          <a:prstGeom prst="rect">
            <a:avLst/>
          </a:prstGeom>
        </p:spPr>
      </p:pic>
      <p:pic>
        <p:nvPicPr>
          <p:cNvPr id="4" name="图片 3"/>
          <p:cNvPicPr>
            <a:picLocks noChangeAspect="1"/>
          </p:cNvPicPr>
          <p:nvPr/>
        </p:nvPicPr>
        <p:blipFill>
          <a:blip r:embed="rId3"/>
          <a:stretch>
            <a:fillRect/>
          </a:stretch>
        </p:blipFill>
        <p:spPr>
          <a:xfrm>
            <a:off x="332804" y="4229100"/>
            <a:ext cx="8334375" cy="2628900"/>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29</a:t>
            </a:fld>
            <a:endParaRPr lang="en-US" altLang="zh-CN"/>
          </a:p>
        </p:txBody>
      </p:sp>
      <p:sp>
        <p:nvSpPr>
          <p:cNvPr id="4" name="文本框 3"/>
          <p:cNvSpPr txBox="1"/>
          <p:nvPr/>
        </p:nvSpPr>
        <p:spPr>
          <a:xfrm>
            <a:off x="873689" y="285639"/>
            <a:ext cx="7704856" cy="584775"/>
          </a:xfrm>
          <a:prstGeom prst="rect">
            <a:avLst/>
          </a:prstGeom>
          <a:noFill/>
        </p:spPr>
        <p:txBody>
          <a:bodyPr wrap="square" rtlCol="0">
            <a:spAutoFit/>
          </a:bodyPr>
          <a:lstStyle/>
          <a:p>
            <a:r>
              <a:rPr lang="en-US" altLang="zh-CN" sz="3200" dirty="0">
                <a:latin typeface="微软雅黑" panose="020B0503020204020204" pitchFamily="34" charset="-122"/>
                <a:ea typeface="微软雅黑" panose="020B0503020204020204" pitchFamily="34" charset="-122"/>
              </a:rPr>
              <a:t>Electromagnetic field in a waveguide</a:t>
            </a:r>
            <a:endParaRPr lang="zh-CN" altLang="en-US" sz="3200" dirty="0">
              <a:latin typeface="微软雅黑" panose="020B0503020204020204" pitchFamily="34" charset="-122"/>
              <a:ea typeface="微软雅黑" panose="020B0503020204020204" pitchFamily="34" charset="-122"/>
            </a:endParaRPr>
          </a:p>
        </p:txBody>
      </p:sp>
      <p:pic>
        <p:nvPicPr>
          <p:cNvPr id="5" name="图片 4"/>
          <p:cNvPicPr>
            <a:picLocks noChangeAspect="1"/>
          </p:cNvPicPr>
          <p:nvPr/>
        </p:nvPicPr>
        <p:blipFill>
          <a:blip r:embed="rId2"/>
          <a:stretch>
            <a:fillRect/>
          </a:stretch>
        </p:blipFill>
        <p:spPr>
          <a:xfrm>
            <a:off x="2493869" y="941354"/>
            <a:ext cx="4813068" cy="1351527"/>
          </a:xfrm>
          <a:prstGeom prst="rect">
            <a:avLst/>
          </a:prstGeom>
        </p:spPr>
      </p:pic>
      <p:pic>
        <p:nvPicPr>
          <p:cNvPr id="6" name="图片 5"/>
          <p:cNvPicPr>
            <a:picLocks noChangeAspect="1"/>
          </p:cNvPicPr>
          <p:nvPr/>
        </p:nvPicPr>
        <p:blipFill>
          <a:blip r:embed="rId3"/>
          <a:stretch>
            <a:fillRect/>
          </a:stretch>
        </p:blipFill>
        <p:spPr>
          <a:xfrm>
            <a:off x="2493869" y="2656208"/>
            <a:ext cx="5015520" cy="844800"/>
          </a:xfrm>
          <a:prstGeom prst="rect">
            <a:avLst/>
          </a:prstGeom>
        </p:spPr>
      </p:pic>
      <p:pic>
        <p:nvPicPr>
          <p:cNvPr id="8" name="图片 7"/>
          <p:cNvPicPr>
            <a:picLocks noChangeAspect="1"/>
          </p:cNvPicPr>
          <p:nvPr/>
        </p:nvPicPr>
        <p:blipFill>
          <a:blip r:embed="rId4"/>
          <a:stretch>
            <a:fillRect/>
          </a:stretch>
        </p:blipFill>
        <p:spPr>
          <a:xfrm>
            <a:off x="2493869" y="3558345"/>
            <a:ext cx="4464496" cy="290868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39552" y="44624"/>
            <a:ext cx="7772400" cy="1143000"/>
          </a:xfrm>
        </p:spPr>
        <p:txBody>
          <a:bodyPr/>
          <a:lstStyle/>
          <a:p>
            <a:r>
              <a:rPr lang="en-US" altLang="zh-CN" b="1" dirty="0">
                <a:solidFill>
                  <a:schemeClr val="tx1"/>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rPr>
              <a:t>CONTENT</a:t>
            </a:r>
            <a:endParaRPr lang="zh-CN" altLang="en-US" b="1" dirty="0">
              <a:solidFill>
                <a:schemeClr val="tx1"/>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endParaRPr>
          </a:p>
        </p:txBody>
      </p:sp>
      <p:sp>
        <p:nvSpPr>
          <p:cNvPr id="3" name="内容占位符 2"/>
          <p:cNvSpPr>
            <a:spLocks noGrp="1"/>
          </p:cNvSpPr>
          <p:nvPr>
            <p:ph idx="1"/>
          </p:nvPr>
        </p:nvSpPr>
        <p:spPr>
          <a:xfrm>
            <a:off x="540874" y="1459642"/>
            <a:ext cx="8280920" cy="4540281"/>
          </a:xfrm>
        </p:spPr>
        <p:txBody>
          <a:bodyPr>
            <a:normAutofit/>
          </a:bodyPr>
          <a:lstStyle/>
          <a:p>
            <a:pPr>
              <a:lnSpc>
                <a:spcPct val="150000"/>
              </a:lnSpc>
            </a:pPr>
            <a:r>
              <a:rPr lang="en-US" altLang="zh-CN" sz="2400" b="1" dirty="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j-cs"/>
              </a:rPr>
              <a:t>Introduction to dark matter</a:t>
            </a:r>
          </a:p>
          <a:p>
            <a:pPr>
              <a:lnSpc>
                <a:spcPct val="150000"/>
              </a:lnSpc>
            </a:pPr>
            <a:r>
              <a:rPr lang="en-US" altLang="zh-CN" sz="2400" b="1" dirty="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j-cs"/>
              </a:rPr>
              <a:t>Dark U(1) Theory and oscillation of the photon in a wave guide</a:t>
            </a:r>
          </a:p>
          <a:p>
            <a:pPr>
              <a:lnSpc>
                <a:spcPct val="150000"/>
              </a:lnSpc>
            </a:pPr>
            <a:r>
              <a:rPr lang="en-US" altLang="zh-CN" sz="2400" b="1" dirty="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j-cs"/>
              </a:rPr>
              <a:t>Detection of oscillation by OTDR</a:t>
            </a:r>
          </a:p>
          <a:p>
            <a:pPr>
              <a:lnSpc>
                <a:spcPct val="150000"/>
              </a:lnSpc>
            </a:pPr>
            <a:r>
              <a:rPr lang="en-US" altLang="zh-CN" sz="2400" b="1" dirty="0">
                <a:solidFill>
                  <a:srgbClr val="C00000"/>
                </a:solidFill>
                <a:effectLst>
                  <a:outerShdw blurRad="38100" dist="38100" dir="2700000" algn="tl">
                    <a:srgbClr val="000000">
                      <a:alpha val="43137"/>
                    </a:srgbClr>
                  </a:outerShdw>
                </a:effectLst>
                <a:latin typeface="华文中宋" panose="02010600040101010101" pitchFamily="2" charset="-122"/>
                <a:ea typeface="华文中宋" panose="02010600040101010101" pitchFamily="2" charset="-122"/>
                <a:cs typeface="+mj-cs"/>
              </a:rPr>
              <a:t>Conclusion</a:t>
            </a:r>
          </a:p>
          <a:p>
            <a:endParaRPr lang="en-US" altLang="zh-CN" dirty="0">
              <a:solidFill>
                <a:schemeClr val="accent1">
                  <a:lumMod val="60000"/>
                  <a:lumOff val="40000"/>
                </a:schemeClr>
              </a:solidFill>
            </a:endParaRPr>
          </a:p>
        </p:txBody>
      </p:sp>
      <p:sp>
        <p:nvSpPr>
          <p:cNvPr id="4098" name="灯片编号占位符 1"/>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3200">
                <a:solidFill>
                  <a:schemeClr val="tx1"/>
                </a:solidFill>
                <a:latin typeface="Times New Roman" panose="02020603050405020304" pitchFamily="18" charset="0"/>
                <a:ea typeface="宋体" panose="02010600030101010101" pitchFamily="2" charset="-122"/>
              </a:defRPr>
            </a:lvl1pPr>
            <a:lvl2pPr marL="742950" indent="-285750">
              <a:spcBef>
                <a:spcPct val="20000"/>
              </a:spcBef>
              <a:buChar char="–"/>
              <a:defRPr kumimoji="1" sz="2800">
                <a:solidFill>
                  <a:schemeClr val="tx1"/>
                </a:solidFill>
                <a:latin typeface="Times New Roman" panose="02020603050405020304" pitchFamily="18" charset="0"/>
                <a:ea typeface="宋体" panose="02010600030101010101" pitchFamily="2" charset="-122"/>
              </a:defRPr>
            </a:lvl2pPr>
            <a:lvl3pPr marL="1143000" indent="-228600">
              <a:spcBef>
                <a:spcPct val="20000"/>
              </a:spcBef>
              <a:buChar char="•"/>
              <a:defRPr kumimoji="1" sz="2400">
                <a:solidFill>
                  <a:schemeClr val="tx1"/>
                </a:solidFill>
                <a:latin typeface="Times New Roman" panose="02020603050405020304" pitchFamily="18" charset="0"/>
                <a:ea typeface="宋体" panose="02010600030101010101" pitchFamily="2" charset="-122"/>
              </a:defRPr>
            </a:lvl3pPr>
            <a:lvl4pPr marL="16002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4pPr>
            <a:lvl5pPr marL="2057400" indent="-228600">
              <a:spcBef>
                <a:spcPct val="20000"/>
              </a:spcBef>
              <a:buChar char="»"/>
              <a:defRPr kumimoji="1" sz="20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宋体" panose="02010600030101010101" pitchFamily="2" charset="-122"/>
              </a:defRPr>
            </a:lvl9pPr>
          </a:lstStyle>
          <a:p>
            <a:pPr>
              <a:spcBef>
                <a:spcPct val="0"/>
              </a:spcBef>
              <a:buFontTx/>
              <a:buNone/>
            </a:pPr>
            <a:fld id="{F79D047D-492E-46B5-AF16-3C3690159381}" type="slidenum">
              <a:rPr lang="en-US" altLang="zh-CN" sz="1400" smtClean="0"/>
              <a:t>3</a:t>
            </a:fld>
            <a:endParaRPr lang="en-US" altLang="zh-CN" sz="1400"/>
          </a:p>
        </p:txBody>
      </p:sp>
      <p:sp>
        <p:nvSpPr>
          <p:cNvPr id="4" name="文本框 3"/>
          <p:cNvSpPr txBox="1"/>
          <p:nvPr/>
        </p:nvSpPr>
        <p:spPr>
          <a:xfrm>
            <a:off x="971600" y="5085184"/>
            <a:ext cx="7988424" cy="553998"/>
          </a:xfrm>
          <a:prstGeom prst="rect">
            <a:avLst/>
          </a:prstGeom>
          <a:noFill/>
        </p:spPr>
        <p:txBody>
          <a:bodyPr wrap="square" rtlCol="0">
            <a:spAutoFit/>
          </a:bodyPr>
          <a:lstStyle/>
          <a:p>
            <a:pPr>
              <a:lnSpc>
                <a:spcPct val="150000"/>
              </a:lnSpc>
            </a:pPr>
            <a:r>
              <a:rPr lang="en-US" altLang="zh-CN" sz="2000" dirty="0">
                <a:solidFill>
                  <a:srgbClr val="3333CC"/>
                </a:solidFill>
              </a:rPr>
              <a:t>Collaboration with  Yu-Xin Tian, Wen-Na Yang and Bin Zhu</a:t>
            </a:r>
            <a:endParaRPr lang="zh-CN" altLang="en-US" sz="2000" dirty="0">
              <a:solidFill>
                <a:srgbClr val="3333CC"/>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30</a:t>
            </a:fld>
            <a:endParaRPr lang="en-US" altLang="zh-CN"/>
          </a:p>
        </p:txBody>
      </p:sp>
      <p:pic>
        <p:nvPicPr>
          <p:cNvPr id="3" name="图片 2"/>
          <p:cNvPicPr>
            <a:picLocks noChangeAspect="1"/>
          </p:cNvPicPr>
          <p:nvPr/>
        </p:nvPicPr>
        <p:blipFill>
          <a:blip r:embed="rId2"/>
          <a:stretch>
            <a:fillRect/>
          </a:stretch>
        </p:blipFill>
        <p:spPr>
          <a:xfrm>
            <a:off x="2843808" y="242767"/>
            <a:ext cx="3775187" cy="2729320"/>
          </a:xfrm>
          <a:prstGeom prst="rect">
            <a:avLst/>
          </a:prstGeom>
        </p:spPr>
      </p:pic>
      <p:pic>
        <p:nvPicPr>
          <p:cNvPr id="4" name="图片 3"/>
          <p:cNvPicPr>
            <a:picLocks noChangeAspect="1"/>
          </p:cNvPicPr>
          <p:nvPr/>
        </p:nvPicPr>
        <p:blipFill rotWithShape="1">
          <a:blip r:embed="rId3"/>
          <a:srcRect t="6690"/>
          <a:stretch>
            <a:fillRect/>
          </a:stretch>
        </p:blipFill>
        <p:spPr>
          <a:xfrm>
            <a:off x="899592" y="3356992"/>
            <a:ext cx="7338744" cy="1296144"/>
          </a:xfrm>
          <a:prstGeom prst="rect">
            <a:avLst/>
          </a:prstGeom>
        </p:spPr>
      </p:pic>
      <p:pic>
        <p:nvPicPr>
          <p:cNvPr id="5" name="图片 4"/>
          <p:cNvPicPr>
            <a:picLocks noChangeAspect="1"/>
          </p:cNvPicPr>
          <p:nvPr/>
        </p:nvPicPr>
        <p:blipFill rotWithShape="1">
          <a:blip r:embed="rId4"/>
          <a:srcRect t="3014"/>
          <a:stretch>
            <a:fillRect/>
          </a:stretch>
        </p:blipFill>
        <p:spPr>
          <a:xfrm>
            <a:off x="2987824" y="4869160"/>
            <a:ext cx="3790950" cy="1764432"/>
          </a:xfrm>
          <a:prstGeom prst="rect">
            <a:avLst/>
          </a:prstGeom>
        </p:spPr>
      </p:pic>
      <p:sp>
        <p:nvSpPr>
          <p:cNvPr id="6" name="文本框 5"/>
          <p:cNvSpPr txBox="1"/>
          <p:nvPr/>
        </p:nvSpPr>
        <p:spPr>
          <a:xfrm>
            <a:off x="1187624" y="5611296"/>
            <a:ext cx="1656184" cy="369332"/>
          </a:xfrm>
          <a:prstGeom prst="rect">
            <a:avLst/>
          </a:prstGeom>
          <a:noFill/>
        </p:spPr>
        <p:txBody>
          <a:bodyPr wrap="square" rtlCol="0">
            <a:spAutoFit/>
          </a:bodyPr>
          <a:lstStyle/>
          <a:p>
            <a:r>
              <a:rPr lang="en-US" altLang="zh-CN" dirty="0"/>
              <a:t>TM01 mode:</a:t>
            </a:r>
            <a:endParaRPr lang="zh-CN" altLang="en-US" dirty="0"/>
          </a:p>
        </p:txBody>
      </p:sp>
      <p:sp>
        <p:nvSpPr>
          <p:cNvPr id="7" name="矩形标注 6"/>
          <p:cNvSpPr/>
          <p:nvPr/>
        </p:nvSpPr>
        <p:spPr bwMode="auto">
          <a:xfrm>
            <a:off x="6193396" y="2781913"/>
            <a:ext cx="2044940" cy="452356"/>
          </a:xfrm>
          <a:prstGeom prst="wedgeRectCallout">
            <a:avLst>
              <a:gd name="adj1" fmla="val -74853"/>
              <a:gd name="adj2" fmla="val 106725"/>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en-US" altLang="zh-CN" sz="1800" b="0" i="0" u="none" strike="noStrike" cap="none" normalizeH="0" baseline="0" dirty="0">
                <a:ln>
                  <a:noFill/>
                </a:ln>
                <a:solidFill>
                  <a:srgbClr val="FF0000"/>
                </a:solidFill>
                <a:effectLst/>
                <a:latin typeface="Arial" panose="020B0604020202020204" pitchFamily="34" charset="0"/>
              </a:rPr>
              <a:t>Effective mass</a:t>
            </a:r>
            <a:endParaRPr kumimoji="0" lang="zh-CN" altLang="en-US" sz="1800" b="0" i="0" u="none" strike="noStrike" cap="none" normalizeH="0" baseline="0" dirty="0">
              <a:ln>
                <a:noFill/>
              </a:ln>
              <a:solidFill>
                <a:srgbClr val="FF0000"/>
              </a:solidFill>
              <a:effectLst/>
              <a:latin typeface="Arial" panose="020B0604020202020204" pitchFamily="34" charset="0"/>
            </a:endParaRPr>
          </a:p>
        </p:txBody>
      </p:sp>
      <p:sp>
        <p:nvSpPr>
          <p:cNvPr id="8" name="矩形标注 7"/>
          <p:cNvSpPr/>
          <p:nvPr/>
        </p:nvSpPr>
        <p:spPr bwMode="auto">
          <a:xfrm>
            <a:off x="6487500" y="4848852"/>
            <a:ext cx="2188956" cy="452356"/>
          </a:xfrm>
          <a:prstGeom prst="wedgeRectCallout">
            <a:avLst>
              <a:gd name="adj1" fmla="val -41445"/>
              <a:gd name="adj2" fmla="val -93093"/>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en-US" altLang="zh-CN" sz="1800" b="0" i="0" u="none" strike="noStrike" cap="none" normalizeH="0" baseline="0" dirty="0">
                <a:ln>
                  <a:noFill/>
                </a:ln>
                <a:solidFill>
                  <a:srgbClr val="FF0000"/>
                </a:solidFill>
                <a:effectLst/>
                <a:latin typeface="Arial" panose="020B0604020202020204" pitchFamily="34" charset="0"/>
              </a:rPr>
              <a:t>Propagation</a:t>
            </a:r>
            <a:endParaRPr kumimoji="0" lang="zh-CN" altLang="en-US" sz="1800" b="0" i="0" u="none" strike="noStrike" cap="none" normalizeH="0" baseline="0" dirty="0">
              <a:ln>
                <a:noFill/>
              </a:ln>
              <a:solidFill>
                <a:srgbClr val="FF0000"/>
              </a:solidFill>
              <a:effectLst/>
              <a:latin typeface="Arial" panose="020B0604020202020204" pitchFamily="34" charset="0"/>
            </a:endParaRPr>
          </a:p>
        </p:txBody>
      </p:sp>
      <p:sp>
        <p:nvSpPr>
          <p:cNvPr id="9" name="椭圆 8"/>
          <p:cNvSpPr/>
          <p:nvPr/>
        </p:nvSpPr>
        <p:spPr bwMode="auto">
          <a:xfrm>
            <a:off x="7596336" y="4005064"/>
            <a:ext cx="792088" cy="64807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407123" y="189916"/>
            <a:ext cx="6264696" cy="584775"/>
          </a:xfrm>
          <a:prstGeom prst="rect">
            <a:avLst/>
          </a:prstGeom>
          <a:noFill/>
        </p:spPr>
        <p:txBody>
          <a:bodyPr wrap="square" rtlCol="0">
            <a:spAutoFit/>
          </a:bodyPr>
          <a:lstStyle/>
          <a:p>
            <a:r>
              <a:rPr lang="en-US" altLang="zh-CN" sz="3200" dirty="0">
                <a:latin typeface="微软雅黑" panose="020B0503020204020204" pitchFamily="34" charset="-122"/>
                <a:ea typeface="微软雅黑" panose="020B0503020204020204" pitchFamily="34" charset="-122"/>
              </a:rPr>
              <a:t>Energy flow</a:t>
            </a:r>
            <a:endParaRPr lang="zh-CN" altLang="en-US" sz="3200" dirty="0">
              <a:latin typeface="微软雅黑" panose="020B0503020204020204" pitchFamily="34" charset="-122"/>
              <a:ea typeface="微软雅黑" panose="020B0503020204020204" pitchFamily="34" charset="-122"/>
            </a:endParaRPr>
          </a:p>
        </p:txBody>
      </p:sp>
      <p:pic>
        <p:nvPicPr>
          <p:cNvPr id="9" name="图片 8"/>
          <p:cNvPicPr>
            <a:picLocks noChangeAspect="1"/>
          </p:cNvPicPr>
          <p:nvPr/>
        </p:nvPicPr>
        <p:blipFill>
          <a:blip r:embed="rId2"/>
          <a:stretch>
            <a:fillRect/>
          </a:stretch>
        </p:blipFill>
        <p:spPr>
          <a:xfrm>
            <a:off x="755576" y="1808820"/>
            <a:ext cx="2225282" cy="648072"/>
          </a:xfrm>
          <a:prstGeom prst="rect">
            <a:avLst/>
          </a:prstGeom>
        </p:spPr>
      </p:pic>
      <p:pic>
        <p:nvPicPr>
          <p:cNvPr id="10" name="图片 9"/>
          <p:cNvPicPr>
            <a:picLocks noChangeAspect="1"/>
          </p:cNvPicPr>
          <p:nvPr/>
        </p:nvPicPr>
        <p:blipFill>
          <a:blip r:embed="rId3"/>
          <a:stretch>
            <a:fillRect/>
          </a:stretch>
        </p:blipFill>
        <p:spPr>
          <a:xfrm>
            <a:off x="2843808" y="1268760"/>
            <a:ext cx="4984126" cy="1660634"/>
          </a:xfrm>
          <a:prstGeom prst="rect">
            <a:avLst/>
          </a:prstGeom>
        </p:spPr>
      </p:pic>
      <p:pic>
        <p:nvPicPr>
          <p:cNvPr id="11" name="图片 10"/>
          <p:cNvPicPr>
            <a:picLocks noChangeAspect="1"/>
          </p:cNvPicPr>
          <p:nvPr/>
        </p:nvPicPr>
        <p:blipFill>
          <a:blip r:embed="rId4"/>
          <a:stretch>
            <a:fillRect/>
          </a:stretch>
        </p:blipFill>
        <p:spPr>
          <a:xfrm>
            <a:off x="1076703" y="3467090"/>
            <a:ext cx="6561729" cy="1080120"/>
          </a:xfrm>
          <a:prstGeom prst="rect">
            <a:avLst/>
          </a:prstGeom>
        </p:spPr>
      </p:pic>
      <p:pic>
        <p:nvPicPr>
          <p:cNvPr id="12" name="图片 11"/>
          <p:cNvPicPr>
            <a:picLocks noChangeAspect="1"/>
          </p:cNvPicPr>
          <p:nvPr/>
        </p:nvPicPr>
        <p:blipFill>
          <a:blip r:embed="rId5"/>
          <a:stretch>
            <a:fillRect/>
          </a:stretch>
        </p:blipFill>
        <p:spPr>
          <a:xfrm>
            <a:off x="2123728" y="5084906"/>
            <a:ext cx="4548091" cy="1047108"/>
          </a:xfrm>
          <a:prstGeom prst="rect">
            <a:avLst/>
          </a:prstGeom>
        </p:spPr>
      </p:pic>
      <p:sp>
        <p:nvSpPr>
          <p:cNvPr id="13" name="矩形标注 12"/>
          <p:cNvSpPr/>
          <p:nvPr/>
        </p:nvSpPr>
        <p:spPr bwMode="auto">
          <a:xfrm>
            <a:off x="6732240" y="4776844"/>
            <a:ext cx="1800200" cy="452356"/>
          </a:xfrm>
          <a:prstGeom prst="wedgeRectCallout">
            <a:avLst>
              <a:gd name="adj1" fmla="val -74853"/>
              <a:gd name="adj2" fmla="val 106725"/>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lang="en-US" altLang="zh-CN" dirty="0">
                <a:solidFill>
                  <a:srgbClr val="FF0000"/>
                </a:solidFill>
                <a:latin typeface="Arial" panose="020B0604020202020204" pitchFamily="34" charset="0"/>
              </a:rPr>
              <a:t>Group Velocity</a:t>
            </a:r>
            <a:endParaRPr kumimoji="0" lang="zh-CN" altLang="en-US" sz="1800" b="0" i="0" u="none" strike="noStrike" cap="none" normalizeH="0" baseline="0" dirty="0">
              <a:ln>
                <a:noFill/>
              </a:ln>
              <a:solidFill>
                <a:srgbClr val="FF0000"/>
              </a:solidFill>
              <a:effectLst/>
              <a:latin typeface="Arial" panose="020B0604020202020204" pitchFamily="34" charset="0"/>
            </a:endParaRPr>
          </a:p>
        </p:txBody>
      </p:sp>
      <p:pic>
        <p:nvPicPr>
          <p:cNvPr id="14" name="图片 13"/>
          <p:cNvPicPr>
            <a:picLocks noChangeAspect="1"/>
          </p:cNvPicPr>
          <p:nvPr/>
        </p:nvPicPr>
        <p:blipFill>
          <a:blip r:embed="rId6"/>
          <a:stretch>
            <a:fillRect/>
          </a:stretch>
        </p:blipFill>
        <p:spPr>
          <a:xfrm>
            <a:off x="6372200" y="6022761"/>
            <a:ext cx="1705121" cy="7437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p:cNvSpPr txBox="1"/>
          <p:nvPr/>
        </p:nvSpPr>
        <p:spPr>
          <a:xfrm>
            <a:off x="1043608" y="188640"/>
            <a:ext cx="6264696" cy="646331"/>
          </a:xfrm>
          <a:prstGeom prst="rect">
            <a:avLst/>
          </a:prstGeom>
          <a:noFill/>
        </p:spPr>
        <p:txBody>
          <a:bodyPr wrap="square" rtlCol="0">
            <a:spAutoFit/>
          </a:bodyPr>
          <a:lstStyle/>
          <a:p>
            <a:r>
              <a:rPr lang="en-US" altLang="zh-CN" sz="3600" dirty="0">
                <a:latin typeface="微软雅黑" panose="020B0503020204020204" pitchFamily="34" charset="-122"/>
                <a:ea typeface="微软雅黑" panose="020B0503020204020204" pitchFamily="34" charset="-122"/>
              </a:rPr>
              <a:t>Decay:</a:t>
            </a:r>
            <a:endParaRPr lang="zh-CN" altLang="en-US" sz="3600" dirty="0">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2"/>
          <a:stretch>
            <a:fillRect/>
          </a:stretch>
        </p:blipFill>
        <p:spPr>
          <a:xfrm>
            <a:off x="2853512" y="365916"/>
            <a:ext cx="2644887" cy="530610"/>
          </a:xfrm>
          <a:prstGeom prst="rect">
            <a:avLst/>
          </a:prstGeom>
        </p:spPr>
      </p:pic>
      <p:pic>
        <p:nvPicPr>
          <p:cNvPr id="3" name="图片 2"/>
          <p:cNvPicPr>
            <a:picLocks noChangeAspect="1"/>
          </p:cNvPicPr>
          <p:nvPr/>
        </p:nvPicPr>
        <p:blipFill>
          <a:blip r:embed="rId3"/>
          <a:stretch>
            <a:fillRect/>
          </a:stretch>
        </p:blipFill>
        <p:spPr>
          <a:xfrm>
            <a:off x="2771800" y="1041968"/>
            <a:ext cx="2133702" cy="915038"/>
          </a:xfrm>
          <a:prstGeom prst="rect">
            <a:avLst/>
          </a:prstGeom>
        </p:spPr>
      </p:pic>
      <p:pic>
        <p:nvPicPr>
          <p:cNvPr id="4" name="图片 3"/>
          <p:cNvPicPr>
            <a:picLocks noChangeAspect="1"/>
          </p:cNvPicPr>
          <p:nvPr/>
        </p:nvPicPr>
        <p:blipFill rotWithShape="1">
          <a:blip r:embed="rId4"/>
          <a:srcRect t="5000"/>
          <a:stretch>
            <a:fillRect/>
          </a:stretch>
        </p:blipFill>
        <p:spPr>
          <a:xfrm>
            <a:off x="1732541" y="2276872"/>
            <a:ext cx="6345921" cy="1368152"/>
          </a:xfrm>
          <a:prstGeom prst="rect">
            <a:avLst/>
          </a:prstGeom>
        </p:spPr>
      </p:pic>
      <p:pic>
        <p:nvPicPr>
          <p:cNvPr id="5" name="图片 4"/>
          <p:cNvPicPr>
            <a:picLocks noChangeAspect="1"/>
          </p:cNvPicPr>
          <p:nvPr/>
        </p:nvPicPr>
        <p:blipFill>
          <a:blip r:embed="rId5"/>
          <a:stretch>
            <a:fillRect/>
          </a:stretch>
        </p:blipFill>
        <p:spPr>
          <a:xfrm>
            <a:off x="2339752" y="3955805"/>
            <a:ext cx="4752528" cy="144016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33</a:t>
            </a:fld>
            <a:endParaRPr lang="en-US" altLang="zh-CN"/>
          </a:p>
        </p:txBody>
      </p:sp>
      <p:sp>
        <p:nvSpPr>
          <p:cNvPr id="4" name="文本框 3"/>
          <p:cNvSpPr txBox="1"/>
          <p:nvPr/>
        </p:nvSpPr>
        <p:spPr>
          <a:xfrm>
            <a:off x="292712" y="188640"/>
            <a:ext cx="6264696" cy="646331"/>
          </a:xfrm>
          <a:prstGeom prst="rect">
            <a:avLst/>
          </a:prstGeom>
          <a:noFill/>
        </p:spPr>
        <p:txBody>
          <a:bodyPr wrap="square" rtlCol="0">
            <a:spAutoFit/>
          </a:bodyPr>
          <a:lstStyle/>
          <a:p>
            <a:r>
              <a:rPr lang="en-US" altLang="zh-CN" sz="3600" dirty="0">
                <a:latin typeface="微软雅黑" panose="020B0503020204020204" pitchFamily="34" charset="-122"/>
                <a:ea typeface="微软雅黑" panose="020B0503020204020204" pitchFamily="34" charset="-122"/>
              </a:rPr>
              <a:t>Oscillation in waveguide</a:t>
            </a:r>
            <a:endParaRPr lang="zh-CN" altLang="en-US" sz="36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rotWithShape="1">
          <a:blip r:embed="rId2"/>
          <a:srcRect t="9091" b="9091"/>
          <a:stretch>
            <a:fillRect/>
          </a:stretch>
        </p:blipFill>
        <p:spPr>
          <a:xfrm>
            <a:off x="1115616" y="1196752"/>
            <a:ext cx="6453188" cy="648072"/>
          </a:xfrm>
          <a:prstGeom prst="rect">
            <a:avLst/>
          </a:prstGeom>
        </p:spPr>
      </p:pic>
      <p:sp>
        <p:nvSpPr>
          <p:cNvPr id="9" name="矩形标注 8"/>
          <p:cNvSpPr/>
          <p:nvPr/>
        </p:nvSpPr>
        <p:spPr bwMode="auto">
          <a:xfrm>
            <a:off x="6920322" y="542583"/>
            <a:ext cx="1170756" cy="452356"/>
          </a:xfrm>
          <a:prstGeom prst="wedgeRectCallout">
            <a:avLst>
              <a:gd name="adj1" fmla="val -74853"/>
              <a:gd name="adj2" fmla="val 106725"/>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en-US" altLang="zh-CN" sz="1800" b="0" i="0" u="none" strike="noStrike" cap="none" normalizeH="0" baseline="0" dirty="0">
                <a:ln>
                  <a:noFill/>
                </a:ln>
                <a:solidFill>
                  <a:srgbClr val="FF0000"/>
                </a:solidFill>
                <a:effectLst/>
                <a:latin typeface="Arial" panose="020B0604020202020204" pitchFamily="34" charset="0"/>
              </a:rPr>
              <a:t>visible</a:t>
            </a:r>
            <a:endParaRPr kumimoji="0" lang="zh-CN" altLang="en-US" sz="1800" b="0" i="0" u="none" strike="noStrike" cap="none" normalizeH="0" baseline="0" dirty="0">
              <a:ln>
                <a:noFill/>
              </a:ln>
              <a:solidFill>
                <a:srgbClr val="FF0000"/>
              </a:solidFill>
              <a:effectLst/>
              <a:latin typeface="Arial" panose="020B0604020202020204" pitchFamily="34" charset="0"/>
            </a:endParaRPr>
          </a:p>
        </p:txBody>
      </p:sp>
      <p:sp>
        <p:nvSpPr>
          <p:cNvPr id="10" name="矩形标注 9"/>
          <p:cNvSpPr/>
          <p:nvPr/>
        </p:nvSpPr>
        <p:spPr bwMode="auto">
          <a:xfrm>
            <a:off x="6983426" y="1987133"/>
            <a:ext cx="1170756" cy="452356"/>
          </a:xfrm>
          <a:prstGeom prst="wedgeRectCallout">
            <a:avLst>
              <a:gd name="adj1" fmla="val -81137"/>
              <a:gd name="adj2" fmla="val -86122"/>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lang="en-US" altLang="zh-CN" dirty="0">
                <a:solidFill>
                  <a:srgbClr val="FF0000"/>
                </a:solidFill>
                <a:latin typeface="Arial" panose="020B0604020202020204" pitchFamily="34" charset="0"/>
              </a:rPr>
              <a:t>dark</a:t>
            </a:r>
            <a:endParaRPr kumimoji="0" lang="zh-CN" altLang="en-US" sz="1800" b="0" i="0" u="none" strike="noStrike" cap="none" normalizeH="0" baseline="0" dirty="0">
              <a:ln>
                <a:noFill/>
              </a:ln>
              <a:solidFill>
                <a:srgbClr val="FF0000"/>
              </a:solidFill>
              <a:effectLst/>
              <a:latin typeface="Arial" panose="020B0604020202020204" pitchFamily="34" charset="0"/>
            </a:endParaRPr>
          </a:p>
        </p:txBody>
      </p:sp>
      <p:pic>
        <p:nvPicPr>
          <p:cNvPr id="5" name="图片 4"/>
          <p:cNvPicPr>
            <a:picLocks noChangeAspect="1"/>
          </p:cNvPicPr>
          <p:nvPr/>
        </p:nvPicPr>
        <p:blipFill>
          <a:blip r:embed="rId3"/>
          <a:stretch>
            <a:fillRect/>
          </a:stretch>
        </p:blipFill>
        <p:spPr>
          <a:xfrm>
            <a:off x="1037350" y="4319474"/>
            <a:ext cx="7374622" cy="1158751"/>
          </a:xfrm>
          <a:prstGeom prst="rect">
            <a:avLst/>
          </a:prstGeom>
        </p:spPr>
      </p:pic>
      <p:pic>
        <p:nvPicPr>
          <p:cNvPr id="6" name="图片 5"/>
          <p:cNvPicPr>
            <a:picLocks noChangeAspect="1"/>
          </p:cNvPicPr>
          <p:nvPr/>
        </p:nvPicPr>
        <p:blipFill>
          <a:blip r:embed="rId4"/>
          <a:stretch>
            <a:fillRect/>
          </a:stretch>
        </p:blipFill>
        <p:spPr>
          <a:xfrm>
            <a:off x="2382360" y="2709715"/>
            <a:ext cx="4170840" cy="12246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34</a:t>
            </a:fld>
            <a:endParaRPr lang="en-US" altLang="zh-CN"/>
          </a:p>
        </p:txBody>
      </p:sp>
      <p:pic>
        <p:nvPicPr>
          <p:cNvPr id="3" name="图片 2"/>
          <p:cNvPicPr>
            <a:picLocks noChangeAspect="1"/>
          </p:cNvPicPr>
          <p:nvPr/>
        </p:nvPicPr>
        <p:blipFill>
          <a:blip r:embed="rId2"/>
          <a:stretch>
            <a:fillRect/>
          </a:stretch>
        </p:blipFill>
        <p:spPr>
          <a:xfrm>
            <a:off x="1403648" y="188640"/>
            <a:ext cx="5894215" cy="2448272"/>
          </a:xfrm>
          <a:prstGeom prst="rect">
            <a:avLst/>
          </a:prstGeom>
        </p:spPr>
      </p:pic>
      <p:cxnSp>
        <p:nvCxnSpPr>
          <p:cNvPr id="5" name="直接连接符 4"/>
          <p:cNvCxnSpPr/>
          <p:nvPr/>
        </p:nvCxnSpPr>
        <p:spPr bwMode="auto">
          <a:xfrm>
            <a:off x="1454636" y="970218"/>
            <a:ext cx="4608512" cy="0"/>
          </a:xfrm>
          <a:prstGeom prst="line">
            <a:avLst/>
          </a:prstGeom>
          <a:solidFill>
            <a:schemeClr val="accent1"/>
          </a:solidFill>
          <a:ln w="38100" cap="flat" cmpd="sng" algn="ctr">
            <a:solidFill>
              <a:srgbClr val="FF0000"/>
            </a:solidFill>
            <a:prstDash val="solid"/>
            <a:round/>
            <a:headEnd type="none" w="med" len="med"/>
            <a:tailEnd type="none" w="med" len="med"/>
          </a:ln>
          <a:effectLst/>
        </p:spPr>
      </p:cxnSp>
      <p:sp>
        <p:nvSpPr>
          <p:cNvPr id="6" name="椭圆 5"/>
          <p:cNvSpPr/>
          <p:nvPr/>
        </p:nvSpPr>
        <p:spPr bwMode="auto">
          <a:xfrm>
            <a:off x="3563888" y="980728"/>
            <a:ext cx="936104" cy="36004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 name="椭圆 6"/>
          <p:cNvSpPr/>
          <p:nvPr/>
        </p:nvSpPr>
        <p:spPr bwMode="auto">
          <a:xfrm>
            <a:off x="6300192" y="980728"/>
            <a:ext cx="936104" cy="36004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pic>
        <p:nvPicPr>
          <p:cNvPr id="8" name="图片 7"/>
          <p:cNvPicPr>
            <a:picLocks noChangeAspect="1"/>
          </p:cNvPicPr>
          <p:nvPr/>
        </p:nvPicPr>
        <p:blipFill>
          <a:blip r:embed="rId3"/>
          <a:stretch>
            <a:fillRect/>
          </a:stretch>
        </p:blipFill>
        <p:spPr>
          <a:xfrm>
            <a:off x="179512" y="2993251"/>
            <a:ext cx="8640960" cy="1959005"/>
          </a:xfrm>
          <a:prstGeom prst="rect">
            <a:avLst/>
          </a:prstGeom>
        </p:spPr>
      </p:pic>
      <p:sp>
        <p:nvSpPr>
          <p:cNvPr id="10" name="椭圆 9"/>
          <p:cNvSpPr/>
          <p:nvPr/>
        </p:nvSpPr>
        <p:spPr bwMode="auto">
          <a:xfrm>
            <a:off x="2951820" y="3290709"/>
            <a:ext cx="1332148" cy="35909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 name="椭圆 10"/>
          <p:cNvSpPr/>
          <p:nvPr/>
        </p:nvSpPr>
        <p:spPr bwMode="auto">
          <a:xfrm>
            <a:off x="6689986" y="3290709"/>
            <a:ext cx="1338397" cy="36004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pic>
        <p:nvPicPr>
          <p:cNvPr id="12" name="图片 11"/>
          <p:cNvPicPr>
            <a:picLocks noChangeAspect="1"/>
          </p:cNvPicPr>
          <p:nvPr/>
        </p:nvPicPr>
        <p:blipFill>
          <a:blip r:embed="rId4"/>
          <a:stretch>
            <a:fillRect/>
          </a:stretch>
        </p:blipFill>
        <p:spPr>
          <a:xfrm>
            <a:off x="395536" y="5661248"/>
            <a:ext cx="7663347" cy="559576"/>
          </a:xfrm>
          <a:prstGeom prst="rect">
            <a:avLst/>
          </a:prstGeom>
        </p:spPr>
      </p:pic>
      <p:pic>
        <p:nvPicPr>
          <p:cNvPr id="13" name="图片 12"/>
          <p:cNvPicPr>
            <a:picLocks noChangeAspect="1"/>
          </p:cNvPicPr>
          <p:nvPr/>
        </p:nvPicPr>
        <p:blipFill>
          <a:blip r:embed="rId5"/>
          <a:stretch>
            <a:fillRect/>
          </a:stretch>
        </p:blipFill>
        <p:spPr>
          <a:xfrm>
            <a:off x="395536" y="5168796"/>
            <a:ext cx="1571625" cy="323850"/>
          </a:xfrm>
          <a:prstGeom prst="rect">
            <a:avLst/>
          </a:prstGeom>
        </p:spPr>
      </p:pic>
      <p:sp>
        <p:nvSpPr>
          <p:cNvPr id="14" name="椭圆 13"/>
          <p:cNvSpPr/>
          <p:nvPr/>
        </p:nvSpPr>
        <p:spPr bwMode="auto">
          <a:xfrm>
            <a:off x="6804248" y="5661248"/>
            <a:ext cx="936104" cy="466302"/>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p:cNvPicPr>
            <a:picLocks noChangeAspect="1"/>
          </p:cNvPicPr>
          <p:nvPr/>
        </p:nvPicPr>
        <p:blipFill>
          <a:blip r:embed="rId2"/>
          <a:stretch>
            <a:fillRect/>
          </a:stretch>
        </p:blipFill>
        <p:spPr>
          <a:xfrm>
            <a:off x="1403648" y="2770085"/>
            <a:ext cx="6408712" cy="3122878"/>
          </a:xfrm>
          <a:prstGeom prst="rect">
            <a:avLst/>
          </a:prstGeom>
        </p:spPr>
      </p:pic>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35</a:t>
            </a:fld>
            <a:endParaRPr lang="en-US" altLang="zh-CN"/>
          </a:p>
        </p:txBody>
      </p:sp>
      <p:sp>
        <p:nvSpPr>
          <p:cNvPr id="3" name="文本框 2"/>
          <p:cNvSpPr txBox="1"/>
          <p:nvPr/>
        </p:nvSpPr>
        <p:spPr>
          <a:xfrm>
            <a:off x="233165" y="93284"/>
            <a:ext cx="6264696" cy="646331"/>
          </a:xfrm>
          <a:prstGeom prst="rect">
            <a:avLst/>
          </a:prstGeom>
          <a:noFill/>
        </p:spPr>
        <p:txBody>
          <a:bodyPr wrap="square" rtlCol="0">
            <a:spAutoFit/>
          </a:bodyPr>
          <a:lstStyle/>
          <a:p>
            <a:r>
              <a:rPr lang="en-US" altLang="zh-CN" sz="3600" dirty="0">
                <a:latin typeface="微软雅黑" panose="020B0503020204020204" pitchFamily="34" charset="-122"/>
                <a:ea typeface="微软雅黑" panose="020B0503020204020204" pitchFamily="34" charset="-122"/>
              </a:rPr>
              <a:t>In case of decay</a:t>
            </a:r>
            <a:endParaRPr lang="zh-CN" altLang="en-US" sz="3600"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3"/>
          <a:stretch>
            <a:fillRect/>
          </a:stretch>
        </p:blipFill>
        <p:spPr>
          <a:xfrm>
            <a:off x="251520" y="836712"/>
            <a:ext cx="8784976" cy="851844"/>
          </a:xfrm>
          <a:prstGeom prst="rect">
            <a:avLst/>
          </a:prstGeom>
        </p:spPr>
      </p:pic>
      <p:pic>
        <p:nvPicPr>
          <p:cNvPr id="5" name="图片 4"/>
          <p:cNvPicPr>
            <a:picLocks noChangeAspect="1"/>
          </p:cNvPicPr>
          <p:nvPr/>
        </p:nvPicPr>
        <p:blipFill rotWithShape="1">
          <a:blip r:embed="rId4"/>
          <a:srcRect b="9187"/>
          <a:stretch>
            <a:fillRect/>
          </a:stretch>
        </p:blipFill>
        <p:spPr>
          <a:xfrm>
            <a:off x="107504" y="1882749"/>
            <a:ext cx="8344534" cy="627651"/>
          </a:xfrm>
          <a:prstGeom prst="rect">
            <a:avLst/>
          </a:prstGeom>
        </p:spPr>
      </p:pic>
      <p:sp>
        <p:nvSpPr>
          <p:cNvPr id="6" name="椭圆 5"/>
          <p:cNvSpPr/>
          <p:nvPr/>
        </p:nvSpPr>
        <p:spPr bwMode="auto">
          <a:xfrm>
            <a:off x="2555776" y="1953959"/>
            <a:ext cx="1080120" cy="484433"/>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7" name="椭圆 6"/>
          <p:cNvSpPr/>
          <p:nvPr/>
        </p:nvSpPr>
        <p:spPr bwMode="auto">
          <a:xfrm>
            <a:off x="7020272" y="1953959"/>
            <a:ext cx="1080120" cy="484433"/>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 name="等腰三角形 10"/>
          <p:cNvSpPr/>
          <p:nvPr/>
        </p:nvSpPr>
        <p:spPr bwMode="auto">
          <a:xfrm>
            <a:off x="2846473" y="5042752"/>
            <a:ext cx="216024" cy="432048"/>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2" name="等腰三角形 11"/>
          <p:cNvSpPr/>
          <p:nvPr/>
        </p:nvSpPr>
        <p:spPr bwMode="auto">
          <a:xfrm>
            <a:off x="3257501" y="4238592"/>
            <a:ext cx="216024" cy="432048"/>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pic>
        <p:nvPicPr>
          <p:cNvPr id="14" name="图片 13"/>
          <p:cNvPicPr>
            <a:picLocks noChangeAspect="1"/>
          </p:cNvPicPr>
          <p:nvPr/>
        </p:nvPicPr>
        <p:blipFill>
          <a:blip r:embed="rId5"/>
          <a:stretch>
            <a:fillRect/>
          </a:stretch>
        </p:blipFill>
        <p:spPr>
          <a:xfrm>
            <a:off x="1475656" y="5996382"/>
            <a:ext cx="6060590" cy="709218"/>
          </a:xfrm>
          <a:prstGeom prst="rect">
            <a:avLst/>
          </a:prstGeom>
        </p:spPr>
      </p:pic>
      <p:sp>
        <p:nvSpPr>
          <p:cNvPr id="8" name="矩形 7"/>
          <p:cNvSpPr/>
          <p:nvPr/>
        </p:nvSpPr>
        <p:spPr bwMode="auto">
          <a:xfrm>
            <a:off x="1475656" y="5892963"/>
            <a:ext cx="6264696" cy="812637"/>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1" grpId="0" animBg="1"/>
      <p:bldP spid="12" grpId="0" animBg="1"/>
      <p:bldP spid="8"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36</a:t>
            </a:fld>
            <a:endParaRPr lang="en-US" altLang="zh-CN"/>
          </a:p>
        </p:txBody>
      </p:sp>
      <p:sp>
        <p:nvSpPr>
          <p:cNvPr id="3" name="标题 1"/>
          <p:cNvSpPr txBox="1"/>
          <p:nvPr/>
        </p:nvSpPr>
        <p:spPr>
          <a:xfrm>
            <a:off x="554930" y="764704"/>
            <a:ext cx="7886700" cy="302433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just" eaLnBrk="0" hangingPunct="0">
              <a:lnSpc>
                <a:spcPct val="150000"/>
              </a:lnSpc>
              <a:spcBef>
                <a:spcPct val="20000"/>
              </a:spcBef>
              <a:defRPr/>
            </a:pPr>
            <a:r>
              <a:rPr kumimoji="1" lang="en-US" altLang="zh-CN" sz="3200" b="1" kern="0" dirty="0">
                <a:solidFill>
                  <a:schemeClr val="accent2">
                    <a:lumMod val="50000"/>
                  </a:schemeClr>
                </a:solidFill>
                <a:effectLst>
                  <a:outerShdw blurRad="38100" dist="38100" dir="2700000" algn="tl">
                    <a:srgbClr val="000000">
                      <a:alpha val="43137"/>
                    </a:srgbClr>
                  </a:outerShdw>
                </a:effectLst>
                <a:latin typeface="+mn-lt"/>
                <a:ea typeface="+mn-ea"/>
                <a:cs typeface="+mn-cs"/>
              </a:rPr>
              <a:t>This strategy is not detection of conversion from the background dark photon, but input the mixed interaction state, oscillation happens in the propagation!</a:t>
            </a:r>
            <a:endParaRPr kumimoji="1" lang="zh-CN" altLang="en-US" sz="3200" b="1" kern="0" dirty="0">
              <a:solidFill>
                <a:schemeClr val="accent2">
                  <a:lumMod val="50000"/>
                </a:schemeClr>
              </a:solidFill>
              <a:effectLst>
                <a:outerShdw blurRad="38100" dist="38100" dir="2700000" algn="tl">
                  <a:srgbClr val="000000">
                    <a:alpha val="43137"/>
                  </a:srgbClr>
                </a:outerShdw>
              </a:effectLst>
              <a:latin typeface="+mn-lt"/>
              <a:ea typeface="+mn-ea"/>
              <a:cs typeface="+mn-cs"/>
            </a:endParaRPr>
          </a:p>
        </p:txBody>
      </p:sp>
      <p:grpSp>
        <p:nvGrpSpPr>
          <p:cNvPr id="7" name="组合 6"/>
          <p:cNvGrpSpPr/>
          <p:nvPr/>
        </p:nvGrpSpPr>
        <p:grpSpPr>
          <a:xfrm>
            <a:off x="1259632" y="4365104"/>
            <a:ext cx="6633630" cy="1608737"/>
            <a:chOff x="757560" y="4027950"/>
            <a:chExt cx="7688980" cy="1608737"/>
          </a:xfrm>
        </p:grpSpPr>
        <p:pic>
          <p:nvPicPr>
            <p:cNvPr id="5" name="图片 4"/>
            <p:cNvPicPr>
              <a:picLocks noChangeAspect="1"/>
            </p:cNvPicPr>
            <p:nvPr/>
          </p:nvPicPr>
          <p:blipFill>
            <a:blip r:embed="rId2"/>
            <a:stretch>
              <a:fillRect/>
            </a:stretch>
          </p:blipFill>
          <p:spPr>
            <a:xfrm>
              <a:off x="757560" y="4027950"/>
              <a:ext cx="7688980" cy="1608737"/>
            </a:xfrm>
            <a:prstGeom prst="rect">
              <a:avLst/>
            </a:prstGeom>
          </p:spPr>
        </p:pic>
        <p:pic>
          <p:nvPicPr>
            <p:cNvPr id="4" name="图片 3"/>
            <p:cNvPicPr>
              <a:picLocks noChangeAspect="1"/>
            </p:cNvPicPr>
            <p:nvPr/>
          </p:nvPicPr>
          <p:blipFill rotWithShape="1">
            <a:blip r:embed="rId3">
              <a:extLst>
                <a:ext uri="{28A0092B-C50C-407E-A947-70E740481C1C}">
                  <a14:useLocalDpi xmlns:a14="http://schemas.microsoft.com/office/drawing/2010/main" val="0"/>
                </a:ext>
              </a:extLst>
            </a:blip>
            <a:srcRect l="7383" t="8637" r="53749" b="25324"/>
            <a:stretch>
              <a:fillRect/>
            </a:stretch>
          </p:blipFill>
          <p:spPr>
            <a:xfrm>
              <a:off x="2510300" y="4315982"/>
              <a:ext cx="4840901" cy="1152128"/>
            </a:xfrm>
            <a:prstGeom prst="rect">
              <a:avLst/>
            </a:prstGeom>
          </p:spPr>
        </p:pic>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rotWithShape="1">
          <a:blip r:embed="rId2">
            <a:extLst>
              <a:ext uri="{28A0092B-C50C-407E-A947-70E740481C1C}">
                <a14:useLocalDpi xmlns:a14="http://schemas.microsoft.com/office/drawing/2010/main" val="0"/>
              </a:ext>
            </a:extLst>
          </a:blip>
          <a:srcRect l="13775" r="15350"/>
          <a:stretch>
            <a:fillRect/>
          </a:stretch>
        </p:blipFill>
        <p:spPr>
          <a:xfrm>
            <a:off x="2915816" y="1052736"/>
            <a:ext cx="6117805" cy="4855468"/>
          </a:xfrm>
          <a:prstGeom prst="rect">
            <a:avLst/>
          </a:prstGeom>
        </p:spPr>
      </p:pic>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37</a:t>
            </a:fld>
            <a:endParaRPr lang="en-US" altLang="zh-CN"/>
          </a:p>
        </p:txBody>
      </p:sp>
      <p:pic>
        <p:nvPicPr>
          <p:cNvPr id="3" name="图片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404664"/>
            <a:ext cx="2830022" cy="5732608"/>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shadeToTitle="1">
        <a:solidFill>
          <a:srgbClr val="99CCFF"/>
        </a:solidFill>
        <a:effectLst/>
      </p:bgPr>
    </p:bg>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38</a:t>
            </a:fld>
            <a:endParaRPr lang="en-US" altLang="zh-CN"/>
          </a:p>
        </p:txBody>
      </p:sp>
      <p:pic>
        <p:nvPicPr>
          <p:cNvPr id="3" name="图片 2"/>
          <p:cNvPicPr>
            <a:picLocks noChangeAspect="1"/>
          </p:cNvPicPr>
          <p:nvPr/>
        </p:nvPicPr>
        <p:blipFill>
          <a:blip r:embed="rId2"/>
          <a:stretch>
            <a:fillRect/>
          </a:stretch>
        </p:blipFill>
        <p:spPr>
          <a:xfrm>
            <a:off x="217439" y="693000"/>
            <a:ext cx="8709121" cy="547200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39</a:t>
            </a:fld>
            <a:endParaRPr lang="en-US" altLang="zh-CN"/>
          </a:p>
        </p:txBody>
      </p:sp>
      <p:sp>
        <p:nvSpPr>
          <p:cNvPr id="3" name="文本框 2"/>
          <p:cNvSpPr txBox="1"/>
          <p:nvPr/>
        </p:nvSpPr>
        <p:spPr>
          <a:xfrm>
            <a:off x="251520" y="332656"/>
            <a:ext cx="6696744" cy="646331"/>
          </a:xfrm>
          <a:prstGeom prst="rect">
            <a:avLst/>
          </a:prstGeom>
          <a:solidFill>
            <a:schemeClr val="bg1"/>
          </a:solidFill>
        </p:spPr>
        <p:txBody>
          <a:bodyPr wrap="square" rtlCol="0">
            <a:spAutoFit/>
          </a:bodyPr>
          <a:lstStyle/>
          <a:p>
            <a:r>
              <a:rPr lang="en-US" altLang="zh-CN" sz="3600" dirty="0">
                <a:latin typeface="微软雅黑" panose="020B0503020204020204" pitchFamily="34" charset="-122"/>
                <a:ea typeface="微软雅黑" panose="020B0503020204020204" pitchFamily="34" charset="-122"/>
              </a:rPr>
              <a:t>The detection strategy</a:t>
            </a:r>
            <a:endParaRPr lang="zh-CN" altLang="en-US" sz="3600"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827584" y="1700808"/>
            <a:ext cx="7073782" cy="3528392"/>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2"/>
          <a:srcRect l="6724" r="3361"/>
          <a:stretch>
            <a:fillRect/>
          </a:stretch>
        </p:blipFill>
        <p:spPr>
          <a:xfrm>
            <a:off x="437576" y="637944"/>
            <a:ext cx="7704856" cy="5325250"/>
          </a:xfrm>
          <a:prstGeom prst="rect">
            <a:avLst/>
          </a:prstGeom>
        </p:spPr>
      </p:pic>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40</a:t>
            </a:fld>
            <a:endParaRPr lang="en-US" altLang="zh-CN" dirty="0"/>
          </a:p>
        </p:txBody>
      </p:sp>
      <p:sp>
        <p:nvSpPr>
          <p:cNvPr id="4" name="椭圆 3"/>
          <p:cNvSpPr/>
          <p:nvPr/>
        </p:nvSpPr>
        <p:spPr bwMode="auto">
          <a:xfrm>
            <a:off x="5004048" y="908720"/>
            <a:ext cx="504056" cy="484433"/>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5" name="文本框 4"/>
          <p:cNvSpPr txBox="1"/>
          <p:nvPr/>
        </p:nvSpPr>
        <p:spPr>
          <a:xfrm>
            <a:off x="827584" y="5949280"/>
            <a:ext cx="5616624" cy="369332"/>
          </a:xfrm>
          <a:prstGeom prst="rect">
            <a:avLst/>
          </a:prstGeom>
          <a:noFill/>
        </p:spPr>
        <p:txBody>
          <a:bodyPr wrap="square" rtlCol="0">
            <a:spAutoFit/>
          </a:bodyPr>
          <a:lstStyle/>
          <a:p>
            <a:r>
              <a:rPr lang="en-US" altLang="zh-CN" dirty="0"/>
              <a:t>Optical Time-domain </a:t>
            </a:r>
            <a:r>
              <a:rPr lang="en-US" altLang="zh-CN" dirty="0" err="1"/>
              <a:t>Relectometry</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a:spLocks noGrp="1"/>
          </p:cNvSpPr>
          <p:nvPr>
            <p:ph idx="1"/>
          </p:nvPr>
        </p:nvSpPr>
        <p:spPr>
          <a:xfrm>
            <a:off x="179512" y="1088976"/>
            <a:ext cx="8568952" cy="5616624"/>
          </a:xfrm>
        </p:spPr>
        <p:txBody>
          <a:bodyPr/>
          <a:lstStyle/>
          <a:p>
            <a:pPr algn="just">
              <a:lnSpc>
                <a:spcPct val="150000"/>
              </a:lnSpc>
            </a:pPr>
            <a:r>
              <a:rPr lang="en-US" altLang="zh-CN" sz="2400" dirty="0"/>
              <a:t>The reason for the proposal to scan of single mode of the optical fiber is only for a simplest demonstration.</a:t>
            </a:r>
          </a:p>
          <a:p>
            <a:pPr algn="just">
              <a:lnSpc>
                <a:spcPct val="150000"/>
              </a:lnSpc>
            </a:pPr>
            <a:r>
              <a:rPr lang="en-US" altLang="zh-CN" sz="2400" dirty="0">
                <a:solidFill>
                  <a:schemeClr val="accent2">
                    <a:lumMod val="75000"/>
                  </a:schemeClr>
                </a:solidFill>
              </a:rPr>
              <a:t>The propagation of light in the real optical fiber may be is modified by medium of the fiber, such as the index of refraction, cladding, etc.</a:t>
            </a:r>
          </a:p>
          <a:p>
            <a:pPr algn="just">
              <a:lnSpc>
                <a:spcPct val="150000"/>
              </a:lnSpc>
            </a:pPr>
            <a:r>
              <a:rPr lang="en-US" altLang="zh-CN" sz="2400" dirty="0"/>
              <a:t>The differences caused by different setup, including interfaces, spools of the fiber, etc. need further mode detailed studies.</a:t>
            </a:r>
            <a:endParaRPr lang="zh-CN" altLang="en-US" sz="2400" dirty="0"/>
          </a:p>
        </p:txBody>
      </p:sp>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41</a:t>
            </a:fld>
            <a:endParaRPr lang="en-US" altLang="zh-CN"/>
          </a:p>
        </p:txBody>
      </p:sp>
      <p:sp>
        <p:nvSpPr>
          <p:cNvPr id="5" name="文本框 4"/>
          <p:cNvSpPr txBox="1"/>
          <p:nvPr/>
        </p:nvSpPr>
        <p:spPr>
          <a:xfrm>
            <a:off x="2411760" y="504201"/>
            <a:ext cx="4464496" cy="584775"/>
          </a:xfrm>
          <a:prstGeom prst="rect">
            <a:avLst/>
          </a:prstGeom>
          <a:noFill/>
        </p:spPr>
        <p:txBody>
          <a:bodyPr wrap="square" rtlCol="0">
            <a:spAutoFit/>
          </a:bodyPr>
          <a:lstStyle/>
          <a:p>
            <a:pPr algn="ctr"/>
            <a:r>
              <a:rPr kumimoji="1" lang="en-US" altLang="zh-CN" sz="3200" dirty="0">
                <a:solidFill>
                  <a:srgbClr val="FF0000"/>
                </a:solidFill>
                <a:latin typeface="+mn-lt"/>
                <a:ea typeface="+mn-ea"/>
              </a:rPr>
              <a:t>NOTIFICATION</a:t>
            </a:r>
            <a:endParaRPr kumimoji="1" lang="zh-CN" altLang="en-US" sz="3200" dirty="0">
              <a:solidFill>
                <a:srgbClr val="FF0000"/>
              </a:solidFill>
              <a:latin typeface="+mn-lt"/>
              <a:ea typeface="+mn-ea"/>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42</a:t>
            </a:fld>
            <a:endParaRPr lang="en-US" altLang="zh-CN"/>
          </a:p>
        </p:txBody>
      </p:sp>
      <p:pic>
        <p:nvPicPr>
          <p:cNvPr id="7" name="图片 6"/>
          <p:cNvPicPr>
            <a:picLocks noChangeAspect="1"/>
          </p:cNvPicPr>
          <p:nvPr/>
        </p:nvPicPr>
        <p:blipFill>
          <a:blip r:embed="rId2"/>
          <a:stretch>
            <a:fillRect/>
          </a:stretch>
        </p:blipFill>
        <p:spPr>
          <a:xfrm>
            <a:off x="2376852" y="234470"/>
            <a:ext cx="4628679" cy="2088232"/>
          </a:xfrm>
          <a:prstGeom prst="rect">
            <a:avLst/>
          </a:prstGeom>
        </p:spPr>
      </p:pic>
      <p:pic>
        <p:nvPicPr>
          <p:cNvPr id="8" name="图片 7"/>
          <p:cNvPicPr>
            <a:picLocks noChangeAspect="1"/>
          </p:cNvPicPr>
          <p:nvPr/>
        </p:nvPicPr>
        <p:blipFill>
          <a:blip r:embed="rId3"/>
          <a:stretch>
            <a:fillRect/>
          </a:stretch>
        </p:blipFill>
        <p:spPr>
          <a:xfrm>
            <a:off x="2051720" y="3212976"/>
            <a:ext cx="3732480" cy="3158400"/>
          </a:xfrm>
          <a:prstGeom prst="rect">
            <a:avLst/>
          </a:prstGeom>
        </p:spPr>
      </p:pic>
      <p:pic>
        <p:nvPicPr>
          <p:cNvPr id="9" name="图片 8"/>
          <p:cNvPicPr>
            <a:picLocks noChangeAspect="1"/>
          </p:cNvPicPr>
          <p:nvPr/>
        </p:nvPicPr>
        <p:blipFill>
          <a:blip r:embed="rId4"/>
          <a:stretch>
            <a:fillRect/>
          </a:stretch>
        </p:blipFill>
        <p:spPr>
          <a:xfrm>
            <a:off x="1619672" y="2322702"/>
            <a:ext cx="6143041" cy="758400"/>
          </a:xfrm>
          <a:prstGeom prst="rect">
            <a:avLst/>
          </a:prstGeom>
        </p:spPr>
      </p:pic>
      <p:pic>
        <p:nvPicPr>
          <p:cNvPr id="10" name="图片 9"/>
          <p:cNvPicPr>
            <a:picLocks noChangeAspect="1"/>
          </p:cNvPicPr>
          <p:nvPr/>
        </p:nvPicPr>
        <p:blipFill>
          <a:blip r:embed="rId5"/>
          <a:stretch>
            <a:fillRect/>
          </a:stretch>
        </p:blipFill>
        <p:spPr>
          <a:xfrm>
            <a:off x="6444208" y="4165679"/>
            <a:ext cx="1485900" cy="647700"/>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a:blip r:embed="rId2"/>
          <a:stretch>
            <a:fillRect/>
          </a:stretch>
        </p:blipFill>
        <p:spPr>
          <a:xfrm>
            <a:off x="323528" y="2237519"/>
            <a:ext cx="3732480" cy="3158400"/>
          </a:xfrm>
          <a:prstGeom prst="rect">
            <a:avLst/>
          </a:prstGeom>
        </p:spPr>
      </p:pic>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43</a:t>
            </a:fld>
            <a:endParaRPr lang="en-US" altLang="zh-CN"/>
          </a:p>
        </p:txBody>
      </p:sp>
      <p:pic>
        <p:nvPicPr>
          <p:cNvPr id="4" name="图片 3"/>
          <p:cNvPicPr>
            <a:picLocks noChangeAspect="1"/>
          </p:cNvPicPr>
          <p:nvPr/>
        </p:nvPicPr>
        <p:blipFill>
          <a:blip r:embed="rId3"/>
          <a:stretch>
            <a:fillRect/>
          </a:stretch>
        </p:blipFill>
        <p:spPr>
          <a:xfrm>
            <a:off x="2721253" y="188640"/>
            <a:ext cx="3683778" cy="1728192"/>
          </a:xfrm>
          <a:prstGeom prst="rect">
            <a:avLst/>
          </a:prstGeom>
        </p:spPr>
      </p:pic>
      <p:pic>
        <p:nvPicPr>
          <p:cNvPr id="5" name="图片 4"/>
          <p:cNvPicPr>
            <a:picLocks noChangeAspect="1"/>
          </p:cNvPicPr>
          <p:nvPr/>
        </p:nvPicPr>
        <p:blipFill>
          <a:blip r:embed="rId4"/>
          <a:stretch>
            <a:fillRect/>
          </a:stretch>
        </p:blipFill>
        <p:spPr>
          <a:xfrm>
            <a:off x="2510504" y="1927957"/>
            <a:ext cx="4105275" cy="619125"/>
          </a:xfrm>
          <a:prstGeom prst="rect">
            <a:avLst/>
          </a:prstGeom>
        </p:spPr>
      </p:pic>
      <p:pic>
        <p:nvPicPr>
          <p:cNvPr id="7" name="图片 6"/>
          <p:cNvPicPr>
            <a:picLocks noChangeAspect="1"/>
          </p:cNvPicPr>
          <p:nvPr/>
        </p:nvPicPr>
        <p:blipFill>
          <a:blip r:embed="rId5"/>
          <a:stretch>
            <a:fillRect/>
          </a:stretch>
        </p:blipFill>
        <p:spPr>
          <a:xfrm>
            <a:off x="4186354" y="3317436"/>
            <a:ext cx="2257425" cy="609600"/>
          </a:xfrm>
          <a:prstGeom prst="rect">
            <a:avLst/>
          </a:prstGeom>
        </p:spPr>
      </p:pic>
      <p:pic>
        <p:nvPicPr>
          <p:cNvPr id="8" name="图片 7"/>
          <p:cNvPicPr>
            <a:picLocks noChangeAspect="1"/>
          </p:cNvPicPr>
          <p:nvPr/>
        </p:nvPicPr>
        <p:blipFill>
          <a:blip r:embed="rId6"/>
          <a:stretch>
            <a:fillRect/>
          </a:stretch>
        </p:blipFill>
        <p:spPr>
          <a:xfrm>
            <a:off x="4182785" y="4192565"/>
            <a:ext cx="4619625" cy="504825"/>
          </a:xfrm>
          <a:prstGeom prst="rect">
            <a:avLst/>
          </a:prstGeom>
        </p:spPr>
      </p:pic>
      <p:pic>
        <p:nvPicPr>
          <p:cNvPr id="9" name="图片 8"/>
          <p:cNvPicPr>
            <a:picLocks noChangeAspect="1"/>
          </p:cNvPicPr>
          <p:nvPr/>
        </p:nvPicPr>
        <p:blipFill>
          <a:blip r:embed="rId7"/>
          <a:stretch>
            <a:fillRect/>
          </a:stretch>
        </p:blipFill>
        <p:spPr>
          <a:xfrm>
            <a:off x="1187624" y="5624400"/>
            <a:ext cx="6065281" cy="624000"/>
          </a:xfrm>
          <a:prstGeom prst="rect">
            <a:avLst/>
          </a:prstGeom>
        </p:spPr>
      </p:pic>
      <p:sp>
        <p:nvSpPr>
          <p:cNvPr id="10" name="椭圆 9"/>
          <p:cNvSpPr/>
          <p:nvPr/>
        </p:nvSpPr>
        <p:spPr bwMode="auto">
          <a:xfrm>
            <a:off x="2951820" y="5877272"/>
            <a:ext cx="1332148" cy="35909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1" name="椭圆 10"/>
          <p:cNvSpPr/>
          <p:nvPr/>
        </p:nvSpPr>
        <p:spPr bwMode="auto">
          <a:xfrm>
            <a:off x="5652120" y="5869329"/>
            <a:ext cx="1338397" cy="36004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2" name="椭圆 11"/>
          <p:cNvSpPr/>
          <p:nvPr/>
        </p:nvSpPr>
        <p:spPr bwMode="auto">
          <a:xfrm>
            <a:off x="3621993" y="2061790"/>
            <a:ext cx="950007" cy="359098"/>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13" name="椭圆 12"/>
          <p:cNvSpPr/>
          <p:nvPr/>
        </p:nvSpPr>
        <p:spPr bwMode="auto">
          <a:xfrm>
            <a:off x="5076056" y="2053847"/>
            <a:ext cx="1338397" cy="36004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2"/>
          <a:stretch>
            <a:fillRect/>
          </a:stretch>
        </p:blipFill>
        <p:spPr>
          <a:xfrm>
            <a:off x="330667" y="3124448"/>
            <a:ext cx="3656688" cy="3470128"/>
          </a:xfrm>
          <a:prstGeom prst="rect">
            <a:avLst/>
          </a:prstGeom>
        </p:spPr>
      </p:pic>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44</a:t>
            </a:fld>
            <a:endParaRPr lang="en-US" altLang="zh-CN"/>
          </a:p>
        </p:txBody>
      </p:sp>
      <p:pic>
        <p:nvPicPr>
          <p:cNvPr id="5" name="图片 4"/>
          <p:cNvPicPr>
            <a:picLocks noChangeAspect="1"/>
          </p:cNvPicPr>
          <p:nvPr/>
        </p:nvPicPr>
        <p:blipFill>
          <a:blip r:embed="rId3"/>
          <a:stretch>
            <a:fillRect/>
          </a:stretch>
        </p:blipFill>
        <p:spPr>
          <a:xfrm>
            <a:off x="2051720" y="404774"/>
            <a:ext cx="1114425" cy="685800"/>
          </a:xfrm>
          <a:prstGeom prst="rect">
            <a:avLst/>
          </a:prstGeom>
        </p:spPr>
      </p:pic>
      <p:pic>
        <p:nvPicPr>
          <p:cNvPr id="6" name="图片 5"/>
          <p:cNvPicPr>
            <a:picLocks noChangeAspect="1"/>
          </p:cNvPicPr>
          <p:nvPr/>
        </p:nvPicPr>
        <p:blipFill>
          <a:blip r:embed="rId4"/>
          <a:stretch>
            <a:fillRect/>
          </a:stretch>
        </p:blipFill>
        <p:spPr>
          <a:xfrm>
            <a:off x="4139952" y="318579"/>
            <a:ext cx="2686050" cy="771525"/>
          </a:xfrm>
          <a:prstGeom prst="rect">
            <a:avLst/>
          </a:prstGeom>
        </p:spPr>
      </p:pic>
      <p:pic>
        <p:nvPicPr>
          <p:cNvPr id="7" name="图片 6"/>
          <p:cNvPicPr>
            <a:picLocks noChangeAspect="1"/>
          </p:cNvPicPr>
          <p:nvPr/>
        </p:nvPicPr>
        <p:blipFill>
          <a:blip r:embed="rId5"/>
          <a:stretch>
            <a:fillRect/>
          </a:stretch>
        </p:blipFill>
        <p:spPr>
          <a:xfrm>
            <a:off x="323528" y="1221736"/>
            <a:ext cx="8670241" cy="1324800"/>
          </a:xfrm>
          <a:prstGeom prst="rect">
            <a:avLst/>
          </a:prstGeom>
        </p:spPr>
      </p:pic>
      <p:pic>
        <p:nvPicPr>
          <p:cNvPr id="8" name="图片 7"/>
          <p:cNvPicPr>
            <a:picLocks noChangeAspect="1"/>
          </p:cNvPicPr>
          <p:nvPr/>
        </p:nvPicPr>
        <p:blipFill>
          <a:blip r:embed="rId6"/>
          <a:stretch>
            <a:fillRect/>
          </a:stretch>
        </p:blipFill>
        <p:spPr>
          <a:xfrm>
            <a:off x="4099824" y="3588469"/>
            <a:ext cx="3086100" cy="409575"/>
          </a:xfrm>
          <a:prstGeom prst="rect">
            <a:avLst/>
          </a:prstGeom>
        </p:spPr>
      </p:pic>
      <p:pic>
        <p:nvPicPr>
          <p:cNvPr id="9" name="图片 8"/>
          <p:cNvPicPr>
            <a:picLocks noChangeAspect="1"/>
          </p:cNvPicPr>
          <p:nvPr/>
        </p:nvPicPr>
        <p:blipFill>
          <a:blip r:embed="rId7"/>
          <a:stretch>
            <a:fillRect/>
          </a:stretch>
        </p:blipFill>
        <p:spPr>
          <a:xfrm>
            <a:off x="4094888" y="4251084"/>
            <a:ext cx="4743360" cy="608428"/>
          </a:xfrm>
          <a:prstGeom prst="rect">
            <a:avLst/>
          </a:prstGeom>
        </p:spPr>
      </p:pic>
      <p:pic>
        <p:nvPicPr>
          <p:cNvPr id="10" name="图片 9"/>
          <p:cNvPicPr>
            <a:picLocks noChangeAspect="1"/>
          </p:cNvPicPr>
          <p:nvPr/>
        </p:nvPicPr>
        <p:blipFill>
          <a:blip r:embed="rId8"/>
          <a:stretch>
            <a:fillRect/>
          </a:stretch>
        </p:blipFill>
        <p:spPr>
          <a:xfrm>
            <a:off x="4385574" y="4896966"/>
            <a:ext cx="2800350" cy="476250"/>
          </a:xfrm>
          <a:prstGeom prst="rect">
            <a:avLst/>
          </a:prstGeom>
        </p:spPr>
      </p:pic>
      <p:sp>
        <p:nvSpPr>
          <p:cNvPr id="4" name="矩形 3"/>
          <p:cNvSpPr/>
          <p:nvPr/>
        </p:nvSpPr>
        <p:spPr bwMode="auto">
          <a:xfrm>
            <a:off x="2051720" y="1221736"/>
            <a:ext cx="3816424" cy="623088"/>
          </a:xfrm>
          <a:prstGeom prst="rect">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a:xfrm>
            <a:off x="6553200" y="6158334"/>
            <a:ext cx="1905000" cy="457200"/>
          </a:xfrm>
        </p:spPr>
        <p:txBody>
          <a:bodyPr/>
          <a:lstStyle/>
          <a:p>
            <a:pPr>
              <a:defRPr/>
            </a:pPr>
            <a:fld id="{A1CBD2B1-823C-4679-8E7F-333176A710EA}" type="slidenum">
              <a:rPr lang="en-US" altLang="zh-CN" smtClean="0"/>
              <a:t>45</a:t>
            </a:fld>
            <a:endParaRPr lang="en-US" altLang="zh-CN"/>
          </a:p>
        </p:txBody>
      </p:sp>
      <p:pic>
        <p:nvPicPr>
          <p:cNvPr id="6" name="图片 5"/>
          <p:cNvPicPr>
            <a:picLocks noChangeAspect="1"/>
          </p:cNvPicPr>
          <p:nvPr/>
        </p:nvPicPr>
        <p:blipFill>
          <a:blip r:embed="rId2"/>
          <a:stretch>
            <a:fillRect/>
          </a:stretch>
        </p:blipFill>
        <p:spPr>
          <a:xfrm>
            <a:off x="467544" y="386606"/>
            <a:ext cx="7384886" cy="1080120"/>
          </a:xfrm>
          <a:prstGeom prst="rect">
            <a:avLst/>
          </a:prstGeom>
        </p:spPr>
      </p:pic>
      <p:pic>
        <p:nvPicPr>
          <p:cNvPr id="7" name="图片 6"/>
          <p:cNvPicPr>
            <a:picLocks noChangeAspect="1"/>
          </p:cNvPicPr>
          <p:nvPr/>
        </p:nvPicPr>
        <p:blipFill>
          <a:blip r:embed="rId3"/>
          <a:stretch>
            <a:fillRect/>
          </a:stretch>
        </p:blipFill>
        <p:spPr>
          <a:xfrm>
            <a:off x="637806" y="1896495"/>
            <a:ext cx="4340572" cy="770694"/>
          </a:xfrm>
          <a:prstGeom prst="rect">
            <a:avLst/>
          </a:prstGeom>
        </p:spPr>
      </p:pic>
      <p:sp>
        <p:nvSpPr>
          <p:cNvPr id="8" name="矩形标注 7"/>
          <p:cNvSpPr/>
          <p:nvPr/>
        </p:nvSpPr>
        <p:spPr bwMode="auto">
          <a:xfrm>
            <a:off x="4860032" y="-99392"/>
            <a:ext cx="1170756" cy="452356"/>
          </a:xfrm>
          <a:prstGeom prst="wedgeRectCallout">
            <a:avLst>
              <a:gd name="adj1" fmla="val -81137"/>
              <a:gd name="adj2" fmla="val 76521"/>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lang="en-US" altLang="zh-CN" dirty="0">
                <a:solidFill>
                  <a:srgbClr val="FF0000"/>
                </a:solidFill>
                <a:latin typeface="Arial" panose="020B0604020202020204" pitchFamily="34" charset="0"/>
              </a:rPr>
              <a:t>Noise</a:t>
            </a:r>
            <a:endParaRPr kumimoji="0" lang="zh-CN" altLang="en-US" sz="1800" b="0" i="0" u="none" strike="noStrike" cap="none" normalizeH="0" baseline="0" dirty="0">
              <a:ln>
                <a:noFill/>
              </a:ln>
              <a:solidFill>
                <a:srgbClr val="FF0000"/>
              </a:solidFill>
              <a:effectLst/>
              <a:latin typeface="Arial" panose="020B0604020202020204" pitchFamily="34" charset="0"/>
            </a:endParaRPr>
          </a:p>
        </p:txBody>
      </p:sp>
      <p:sp>
        <p:nvSpPr>
          <p:cNvPr id="9" name="矩形标注 8"/>
          <p:cNvSpPr/>
          <p:nvPr/>
        </p:nvSpPr>
        <p:spPr bwMode="auto">
          <a:xfrm>
            <a:off x="7937748" y="510314"/>
            <a:ext cx="1170756" cy="452356"/>
          </a:xfrm>
          <a:prstGeom prst="wedgeRectCallout">
            <a:avLst>
              <a:gd name="adj1" fmla="val -81137"/>
              <a:gd name="adj2" fmla="val 76521"/>
            </a:avLst>
          </a:prstGeom>
          <a:no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lang="en-US" altLang="zh-CN" dirty="0">
                <a:solidFill>
                  <a:srgbClr val="FF0000"/>
                </a:solidFill>
                <a:latin typeface="Arial" panose="020B0604020202020204" pitchFamily="34" charset="0"/>
              </a:rPr>
              <a:t>Noise</a:t>
            </a:r>
            <a:endParaRPr kumimoji="0" lang="zh-CN" altLang="en-US" sz="1800" b="0" i="0" u="none" strike="noStrike" cap="none" normalizeH="0" baseline="0" dirty="0">
              <a:ln>
                <a:noFill/>
              </a:ln>
              <a:solidFill>
                <a:srgbClr val="FF0000"/>
              </a:solidFill>
              <a:effectLst/>
              <a:latin typeface="Arial" panose="020B0604020202020204" pitchFamily="34" charset="0"/>
            </a:endParaRPr>
          </a:p>
        </p:txBody>
      </p:sp>
      <p:pic>
        <p:nvPicPr>
          <p:cNvPr id="10" name="图片 9"/>
          <p:cNvPicPr>
            <a:picLocks noChangeAspect="1"/>
          </p:cNvPicPr>
          <p:nvPr/>
        </p:nvPicPr>
        <p:blipFill>
          <a:blip r:embed="rId4"/>
          <a:stretch>
            <a:fillRect/>
          </a:stretch>
        </p:blipFill>
        <p:spPr>
          <a:xfrm>
            <a:off x="611561" y="2978894"/>
            <a:ext cx="4300864" cy="719023"/>
          </a:xfrm>
          <a:prstGeom prst="rect">
            <a:avLst/>
          </a:prstGeom>
        </p:spPr>
      </p:pic>
      <p:sp>
        <p:nvSpPr>
          <p:cNvPr id="11" name="文本框 10"/>
          <p:cNvSpPr txBox="1"/>
          <p:nvPr/>
        </p:nvSpPr>
        <p:spPr>
          <a:xfrm>
            <a:off x="600564" y="1412776"/>
            <a:ext cx="5184576" cy="369332"/>
          </a:xfrm>
          <a:prstGeom prst="rect">
            <a:avLst/>
          </a:prstGeom>
          <a:noFill/>
        </p:spPr>
        <p:txBody>
          <a:bodyPr wrap="square" rtlCol="0">
            <a:spAutoFit/>
          </a:bodyPr>
          <a:lstStyle/>
          <a:p>
            <a:r>
              <a:rPr lang="en-US" altLang="zh-CN" dirty="0"/>
              <a:t>The linear relation:</a:t>
            </a:r>
            <a:endParaRPr lang="zh-CN" altLang="en-US" dirty="0"/>
          </a:p>
        </p:txBody>
      </p:sp>
      <p:sp>
        <p:nvSpPr>
          <p:cNvPr id="12" name="文本框 11"/>
          <p:cNvSpPr txBox="1"/>
          <p:nvPr/>
        </p:nvSpPr>
        <p:spPr>
          <a:xfrm>
            <a:off x="611560" y="2492896"/>
            <a:ext cx="5184576" cy="369332"/>
          </a:xfrm>
          <a:prstGeom prst="rect">
            <a:avLst/>
          </a:prstGeom>
          <a:noFill/>
        </p:spPr>
        <p:txBody>
          <a:bodyPr wrap="square" rtlCol="0">
            <a:spAutoFit/>
          </a:bodyPr>
          <a:lstStyle/>
          <a:p>
            <a:r>
              <a:rPr lang="en-US" altLang="zh-CN" dirty="0"/>
              <a:t>The coefficients are</a:t>
            </a:r>
            <a:endParaRPr lang="zh-CN" altLang="en-US" dirty="0"/>
          </a:p>
        </p:txBody>
      </p:sp>
      <p:pic>
        <p:nvPicPr>
          <p:cNvPr id="13" name="图片 12"/>
          <p:cNvPicPr>
            <a:picLocks noChangeAspect="1"/>
          </p:cNvPicPr>
          <p:nvPr/>
        </p:nvPicPr>
        <p:blipFill>
          <a:blip r:embed="rId5"/>
          <a:stretch>
            <a:fillRect/>
          </a:stretch>
        </p:blipFill>
        <p:spPr>
          <a:xfrm>
            <a:off x="671540" y="4182283"/>
            <a:ext cx="3949054" cy="755957"/>
          </a:xfrm>
          <a:prstGeom prst="rect">
            <a:avLst/>
          </a:prstGeom>
        </p:spPr>
      </p:pic>
      <p:sp>
        <p:nvSpPr>
          <p:cNvPr id="14" name="文本框 13"/>
          <p:cNvSpPr txBox="1"/>
          <p:nvPr/>
        </p:nvSpPr>
        <p:spPr>
          <a:xfrm>
            <a:off x="611560" y="3717032"/>
            <a:ext cx="5184576" cy="369332"/>
          </a:xfrm>
          <a:prstGeom prst="rect">
            <a:avLst/>
          </a:prstGeom>
          <a:noFill/>
        </p:spPr>
        <p:txBody>
          <a:bodyPr wrap="square" rtlCol="0">
            <a:spAutoFit/>
          </a:bodyPr>
          <a:lstStyle/>
          <a:p>
            <a:r>
              <a:rPr lang="en-US" altLang="zh-CN" dirty="0"/>
              <a:t>Define</a:t>
            </a:r>
            <a:endParaRPr lang="zh-CN" altLang="en-US" dirty="0"/>
          </a:p>
        </p:txBody>
      </p:sp>
      <p:pic>
        <p:nvPicPr>
          <p:cNvPr id="15" name="图片 14"/>
          <p:cNvPicPr>
            <a:picLocks noChangeAspect="1"/>
          </p:cNvPicPr>
          <p:nvPr/>
        </p:nvPicPr>
        <p:blipFill>
          <a:blip r:embed="rId6"/>
          <a:stretch>
            <a:fillRect/>
          </a:stretch>
        </p:blipFill>
        <p:spPr>
          <a:xfrm>
            <a:off x="1668266" y="5157192"/>
            <a:ext cx="5904656" cy="1523835"/>
          </a:xfrm>
          <a:prstGeom prst="rect">
            <a:avLst/>
          </a:prstGeom>
        </p:spPr>
      </p:pic>
      <p:sp>
        <p:nvSpPr>
          <p:cNvPr id="16" name="文本框 15"/>
          <p:cNvSpPr txBox="1"/>
          <p:nvPr/>
        </p:nvSpPr>
        <p:spPr>
          <a:xfrm>
            <a:off x="683568" y="5723964"/>
            <a:ext cx="5184576" cy="369332"/>
          </a:xfrm>
          <a:prstGeom prst="rect">
            <a:avLst/>
          </a:prstGeom>
          <a:noFill/>
        </p:spPr>
        <p:txBody>
          <a:bodyPr wrap="square" rtlCol="0">
            <a:spAutoFit/>
          </a:bodyPr>
          <a:lstStyle/>
          <a:p>
            <a:r>
              <a:rPr lang="en-US" altLang="zh-CN" dirty="0"/>
              <a:t>Then</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46</a:t>
            </a:fld>
            <a:endParaRPr lang="en-US" altLang="zh-CN"/>
          </a:p>
        </p:txBody>
      </p:sp>
      <p:pic>
        <p:nvPicPr>
          <p:cNvPr id="5" name="图片 4"/>
          <p:cNvPicPr>
            <a:picLocks noChangeAspect="1"/>
          </p:cNvPicPr>
          <p:nvPr/>
        </p:nvPicPr>
        <p:blipFill>
          <a:blip r:embed="rId2"/>
          <a:stretch>
            <a:fillRect/>
          </a:stretch>
        </p:blipFill>
        <p:spPr>
          <a:xfrm>
            <a:off x="1259632" y="3186514"/>
            <a:ext cx="5544616" cy="999400"/>
          </a:xfrm>
          <a:prstGeom prst="rect">
            <a:avLst/>
          </a:prstGeom>
        </p:spPr>
      </p:pic>
      <p:sp>
        <p:nvSpPr>
          <p:cNvPr id="8" name="椭圆 7"/>
          <p:cNvSpPr/>
          <p:nvPr/>
        </p:nvSpPr>
        <p:spPr bwMode="auto">
          <a:xfrm>
            <a:off x="5580112" y="3517857"/>
            <a:ext cx="1122373" cy="360040"/>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9" name="文本框 8"/>
          <p:cNvSpPr txBox="1"/>
          <p:nvPr/>
        </p:nvSpPr>
        <p:spPr>
          <a:xfrm>
            <a:off x="1043608" y="2477322"/>
            <a:ext cx="5184576" cy="369332"/>
          </a:xfrm>
          <a:prstGeom prst="rect">
            <a:avLst/>
          </a:prstGeom>
          <a:noFill/>
        </p:spPr>
        <p:txBody>
          <a:bodyPr wrap="square" rtlCol="0">
            <a:spAutoFit/>
          </a:bodyPr>
          <a:lstStyle/>
          <a:p>
            <a:r>
              <a:rPr lang="en-US" altLang="zh-CN" dirty="0"/>
              <a:t>Finally</a:t>
            </a:r>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11295" y="476672"/>
            <a:ext cx="9032705" cy="6149120"/>
          </a:xfrm>
          <a:prstGeom prst="rect">
            <a:avLst/>
          </a:prstGeom>
        </p:spPr>
      </p:pic>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47</a:t>
            </a:fld>
            <a:endParaRPr lang="en-US" altLang="zh-CN"/>
          </a:p>
        </p:txBody>
      </p:sp>
      <p:sp>
        <p:nvSpPr>
          <p:cNvPr id="3" name="矩形 2"/>
          <p:cNvSpPr/>
          <p:nvPr/>
        </p:nvSpPr>
        <p:spPr bwMode="auto">
          <a:xfrm>
            <a:off x="6553200" y="908720"/>
            <a:ext cx="1115144" cy="4752528"/>
          </a:xfrm>
          <a:prstGeom prst="rect">
            <a:avLst/>
          </a:prstGeom>
          <a:solidFill>
            <a:schemeClr val="accent1">
              <a:alpha val="51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48</a:t>
            </a:fld>
            <a:endParaRPr lang="en-US" altLang="zh-CN"/>
          </a:p>
        </p:txBody>
      </p:sp>
      <p:pic>
        <p:nvPicPr>
          <p:cNvPr id="4" name="图片 3"/>
          <p:cNvPicPr>
            <a:picLocks noChangeAspect="1"/>
          </p:cNvPicPr>
          <p:nvPr/>
        </p:nvPicPr>
        <p:blipFill>
          <a:blip r:embed="rId2"/>
          <a:stretch>
            <a:fillRect/>
          </a:stretch>
        </p:blipFill>
        <p:spPr>
          <a:xfrm>
            <a:off x="0" y="260648"/>
            <a:ext cx="9144000" cy="6298873"/>
          </a:xfrm>
          <a:prstGeom prst="rect">
            <a:avLst/>
          </a:prstGeom>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a:xfrm>
            <a:off x="685800" y="122085"/>
            <a:ext cx="7772400" cy="1143000"/>
          </a:xfrm>
        </p:spPr>
        <p:txBody>
          <a:bodyPr/>
          <a:lstStyle/>
          <a:p>
            <a:r>
              <a:rPr lang="en-US" altLang="zh-CN" dirty="0"/>
              <a:t>Conclusion</a:t>
            </a:r>
            <a:endParaRPr lang="zh-CN" altLang="en-US" dirty="0"/>
          </a:p>
        </p:txBody>
      </p:sp>
      <p:sp>
        <p:nvSpPr>
          <p:cNvPr id="4" name="内容占位符 3"/>
          <p:cNvSpPr>
            <a:spLocks noGrp="1"/>
          </p:cNvSpPr>
          <p:nvPr>
            <p:ph idx="1"/>
          </p:nvPr>
        </p:nvSpPr>
        <p:spPr>
          <a:xfrm>
            <a:off x="685800" y="980728"/>
            <a:ext cx="7772400" cy="5877272"/>
          </a:xfrm>
        </p:spPr>
        <p:txBody>
          <a:bodyPr/>
          <a:lstStyle/>
          <a:p>
            <a:pPr algn="just"/>
            <a:r>
              <a:rPr lang="en-US" altLang="zh-CN" sz="2400" dirty="0">
                <a:solidFill>
                  <a:schemeClr val="accent2">
                    <a:lumMod val="75000"/>
                  </a:schemeClr>
                </a:solidFill>
              </a:rPr>
              <a:t>Motivated by neutrino oscillation mechanism, strategy for detection of the oscillation between visible and dark photon is proposed</a:t>
            </a:r>
          </a:p>
          <a:p>
            <a:pPr algn="just"/>
            <a:r>
              <a:rPr lang="en-US" altLang="zh-CN" sz="2400" dirty="0"/>
              <a:t>The oscillation is the exchanging of the power flow between visible photon and dark photon, producing an oscillation in the amplitude and power flow. The darkness of dark photon distinguishes the oscillation from the ordinary measurements on the optical fiber.</a:t>
            </a:r>
          </a:p>
          <a:p>
            <a:pPr algn="just"/>
            <a:r>
              <a:rPr lang="en-US" altLang="zh-CN" sz="2400" dirty="0">
                <a:solidFill>
                  <a:schemeClr val="accent2">
                    <a:lumMod val="75000"/>
                  </a:schemeClr>
                </a:solidFill>
              </a:rPr>
              <a:t>The optical time-domain </a:t>
            </a:r>
            <a:r>
              <a:rPr lang="en-US" altLang="zh-CN" sz="2400" dirty="0" err="1">
                <a:solidFill>
                  <a:schemeClr val="accent2">
                    <a:lumMod val="75000"/>
                  </a:schemeClr>
                </a:solidFill>
              </a:rPr>
              <a:t>relectometry</a:t>
            </a:r>
            <a:r>
              <a:rPr lang="en-US" altLang="zh-CN" sz="2400" dirty="0">
                <a:solidFill>
                  <a:schemeClr val="accent2">
                    <a:lumMod val="75000"/>
                  </a:schemeClr>
                </a:solidFill>
              </a:rPr>
              <a:t> (OTDR) is adopted for the measurement of the oscillation which is found out to be very efficient in the exploration.</a:t>
            </a:r>
          </a:p>
          <a:p>
            <a:pPr algn="just"/>
            <a:r>
              <a:rPr lang="en-US" altLang="zh-CN" sz="2400" dirty="0"/>
              <a:t>The operation in the lab and the data processing are simple. Thus the strategy proposed in the paper may give us a novel and better means to explore the mysterious dark universe.</a:t>
            </a:r>
            <a:endParaRPr lang="zh-CN" altLang="en-US" sz="2400" dirty="0"/>
          </a:p>
        </p:txBody>
      </p:sp>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49</a:t>
            </a:fld>
            <a:endParaRPr lang="en-US" altLang="zh-CN"/>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2"/>
          <a:stretch>
            <a:fillRect/>
          </a:stretch>
        </p:blipFill>
        <p:spPr>
          <a:xfrm>
            <a:off x="1331640" y="174270"/>
            <a:ext cx="6408712" cy="6437132"/>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754774" y="2887609"/>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hangingPunct="0">
              <a:spcBef>
                <a:spcPct val="20000"/>
              </a:spcBef>
              <a:defRPr/>
            </a:pPr>
            <a:r>
              <a:rPr kumimoji="1" lang="en-US" altLang="zh-CN" sz="3200" b="1" kern="0" dirty="0">
                <a:solidFill>
                  <a:srgbClr val="FF0000"/>
                </a:solidFill>
                <a:effectLst>
                  <a:outerShdw blurRad="38100" dist="38100" dir="2700000" algn="tl">
                    <a:srgbClr val="000000">
                      <a:alpha val="43137"/>
                    </a:srgbClr>
                  </a:outerShdw>
                </a:effectLst>
                <a:latin typeface="+mn-lt"/>
                <a:ea typeface="+mn-ea"/>
                <a:cs typeface="+mn-cs"/>
              </a:rPr>
              <a:t>THANKS</a:t>
            </a:r>
            <a:endParaRPr kumimoji="1" lang="zh-CN" altLang="en-US" sz="3200" b="1" kern="0" dirty="0">
              <a:solidFill>
                <a:srgbClr val="FF0000"/>
              </a:solidFill>
              <a:effectLst>
                <a:outerShdw blurRad="38100" dist="38100" dir="2700000" algn="tl">
                  <a:srgbClr val="000000">
                    <a:alpha val="43137"/>
                  </a:srgbClr>
                </a:outerShdw>
              </a:effectLst>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p:cNvPicPr>
            <a:picLocks noChangeAspect="1" noChangeArrowheads="1"/>
          </p:cNvPicPr>
          <p:nvPr/>
        </p:nvPicPr>
        <p:blipFill>
          <a:blip r:embed="rId2" cstate="print"/>
          <a:srcRect/>
          <a:stretch>
            <a:fillRect/>
          </a:stretch>
        </p:blipFill>
        <p:spPr bwMode="auto">
          <a:xfrm>
            <a:off x="421807" y="332656"/>
            <a:ext cx="8403181" cy="6165304"/>
          </a:xfrm>
          <a:prstGeom prst="rect">
            <a:avLst/>
          </a:prstGeom>
          <a:noFill/>
          <a:ln w="9525">
            <a:noFill/>
            <a:miter lim="800000"/>
            <a:headEnd/>
            <a:tailEnd/>
          </a:ln>
        </p:spPr>
      </p:pic>
      <p:sp>
        <p:nvSpPr>
          <p:cNvPr id="3" name="文本框 2"/>
          <p:cNvSpPr txBox="1"/>
          <p:nvPr/>
        </p:nvSpPr>
        <p:spPr>
          <a:xfrm>
            <a:off x="3347864" y="4293096"/>
            <a:ext cx="1440160" cy="369332"/>
          </a:xfrm>
          <a:prstGeom prst="rect">
            <a:avLst/>
          </a:prstGeom>
          <a:noFill/>
        </p:spPr>
        <p:txBody>
          <a:bodyPr wrap="square" rtlCol="0">
            <a:spAutoFit/>
          </a:bodyPr>
          <a:lstStyle/>
          <a:p>
            <a:r>
              <a:rPr lang="en-US" altLang="zh-CN" dirty="0"/>
              <a:t>WIMP, EW?</a:t>
            </a:r>
            <a:endParaRPr lang="zh-CN" alt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26661" y="0"/>
            <a:ext cx="6490677" cy="6858000"/>
          </a:xfrm>
          <a:prstGeom prst="rect">
            <a:avLst/>
          </a:prstGeom>
        </p:spPr>
      </p:pic>
      <p:sp>
        <p:nvSpPr>
          <p:cNvPr id="2" name="椭圆 1"/>
          <p:cNvSpPr/>
          <p:nvPr/>
        </p:nvSpPr>
        <p:spPr bwMode="auto">
          <a:xfrm>
            <a:off x="4932040" y="1988840"/>
            <a:ext cx="1008112" cy="936104"/>
          </a:xfrm>
          <a:prstGeom prst="ellipse">
            <a:avLst/>
          </a:prstGeom>
          <a:solidFill>
            <a:srgbClr val="FF0000">
              <a:alpha val="36000"/>
            </a:srgbClr>
          </a:solidFill>
          <a:ln w="9525"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
        <p:nvSpPr>
          <p:cNvPr id="4" name="椭圆 3"/>
          <p:cNvSpPr/>
          <p:nvPr/>
        </p:nvSpPr>
        <p:spPr bwMode="auto">
          <a:xfrm>
            <a:off x="2915816" y="2996952"/>
            <a:ext cx="1008112" cy="936104"/>
          </a:xfrm>
          <a:prstGeom prst="ellipse">
            <a:avLst/>
          </a:prstGeom>
          <a:solidFill>
            <a:srgbClr val="FFC000">
              <a:alpha val="36000"/>
            </a:srgbClr>
          </a:solidFill>
          <a:ln w="9525" cap="flat" cmpd="sng" algn="ctr">
            <a:solidFill>
              <a:srgbClr val="FFC000"/>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endParaRPr kumimoji="0" lang="zh-CN" altLang="en-US" sz="1800" b="0" i="0" u="none" strike="noStrike" cap="none" normalizeH="0" baseline="0">
              <a:ln>
                <a:noFill/>
              </a:ln>
              <a:solidFill>
                <a:schemeClr val="tx1"/>
              </a:solidFill>
              <a:effectLst/>
              <a:latin typeface="Arial" panose="020B0604020202020204" pitchFamily="34" charset="0"/>
              <a:ea typeface="宋体" panose="02010600030101010101" pitchFamily="2"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pPr>
              <a:defRPr/>
            </a:pPr>
            <a:fld id="{A1CBD2B1-823C-4679-8E7F-333176A710EA}" type="slidenum">
              <a:rPr lang="en-US" altLang="zh-CN" smtClean="0"/>
              <a:t>8</a:t>
            </a:fld>
            <a:endParaRPr lang="en-US" altLang="zh-CN"/>
          </a:p>
        </p:txBody>
      </p:sp>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3278"/>
            <a:ext cx="9144000" cy="6451443"/>
          </a:xfrm>
          <a:prstGeom prst="rect">
            <a:avLst/>
          </a:prstGeom>
        </p:spPr>
      </p:pic>
      <p:sp>
        <p:nvSpPr>
          <p:cNvPr id="3" name="椭圆 2"/>
          <p:cNvSpPr/>
          <p:nvPr/>
        </p:nvSpPr>
        <p:spPr bwMode="auto">
          <a:xfrm>
            <a:off x="4283968" y="3169227"/>
            <a:ext cx="3600400" cy="2275997"/>
          </a:xfrm>
          <a:prstGeom prst="ellipse">
            <a:avLst/>
          </a:prstGeom>
          <a:solidFill>
            <a:srgbClr val="FFFF00">
              <a:alpha val="4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9600" b="0" i="0" u="none" strike="noStrike" cap="none" normalizeH="0" baseline="0" dirty="0">
                <a:ln>
                  <a:noFill/>
                </a:ln>
                <a:solidFill>
                  <a:srgbClr val="FF0000"/>
                </a:solidFill>
                <a:effectLst/>
                <a:latin typeface="Arial" panose="020B0604020202020204" pitchFamily="34" charset="0"/>
                <a:ea typeface="宋体" panose="02010600030101010101" pitchFamily="2" charset="-122"/>
              </a:rPr>
              <a:t>  ！</a:t>
            </a:r>
          </a:p>
        </p:txBody>
      </p:sp>
      <p:sp>
        <p:nvSpPr>
          <p:cNvPr id="5" name="椭圆 4"/>
          <p:cNvSpPr/>
          <p:nvPr/>
        </p:nvSpPr>
        <p:spPr bwMode="auto">
          <a:xfrm>
            <a:off x="683568" y="620688"/>
            <a:ext cx="1584176" cy="2520280"/>
          </a:xfrm>
          <a:prstGeom prst="ellipse">
            <a:avLst/>
          </a:prstGeom>
          <a:solidFill>
            <a:srgbClr val="FF0000">
              <a:alpha val="40000"/>
            </a:srgb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l" defTabSz="914400" rtl="0" eaLnBrk="0" fontAlgn="base" latinLnBrk="0" hangingPunct="0">
              <a:lnSpc>
                <a:spcPct val="100000"/>
              </a:lnSpc>
              <a:spcBef>
                <a:spcPct val="0"/>
              </a:spcBef>
              <a:spcAft>
                <a:spcPct val="0"/>
              </a:spcAft>
              <a:buClrTx/>
              <a:buSzTx/>
              <a:buFontTx/>
              <a:buNone/>
            </a:pPr>
            <a:r>
              <a:rPr kumimoji="0" lang="zh-CN" altLang="en-US" sz="9600" b="0" i="0" u="none" strike="noStrike" cap="none" normalizeH="0" baseline="0" dirty="0">
                <a:ln>
                  <a:noFill/>
                </a:ln>
                <a:solidFill>
                  <a:srgbClr val="FFFF00"/>
                </a:solidFill>
                <a:effectLst/>
                <a:latin typeface="Arial" panose="020B0604020202020204" pitchFamily="34" charset="0"/>
                <a:ea typeface="宋体" panose="02010600030101010101" pitchFamily="2"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txBox="1"/>
          <p:nvPr/>
        </p:nvSpPr>
        <p:spPr>
          <a:xfrm>
            <a:off x="754774" y="2887609"/>
            <a:ext cx="7886700"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eaLnBrk="0" hangingPunct="0">
              <a:spcBef>
                <a:spcPct val="20000"/>
              </a:spcBef>
              <a:defRPr/>
            </a:pPr>
            <a:r>
              <a:rPr kumimoji="1" lang="en-US" altLang="zh-CN" sz="3200" b="1" kern="0" dirty="0" err="1">
                <a:solidFill>
                  <a:schemeClr val="accent2">
                    <a:lumMod val="50000"/>
                  </a:schemeClr>
                </a:solidFill>
                <a:effectLst>
                  <a:outerShdw blurRad="38100" dist="38100" dir="2700000" algn="tl">
                    <a:srgbClr val="000000">
                      <a:alpha val="43137"/>
                    </a:srgbClr>
                  </a:outerShdw>
                </a:effectLst>
                <a:latin typeface="+mn-lt"/>
                <a:ea typeface="+mn-ea"/>
                <a:cs typeface="+mn-cs"/>
              </a:rPr>
              <a:t>Axion</a:t>
            </a:r>
            <a:r>
              <a:rPr kumimoji="1" lang="en-US" altLang="zh-CN" sz="3200" b="1" kern="0" dirty="0">
                <a:solidFill>
                  <a:schemeClr val="accent2">
                    <a:lumMod val="50000"/>
                  </a:schemeClr>
                </a:solidFill>
                <a:effectLst>
                  <a:outerShdw blurRad="38100" dist="38100" dir="2700000" algn="tl">
                    <a:srgbClr val="000000">
                      <a:alpha val="43137"/>
                    </a:srgbClr>
                  </a:outerShdw>
                </a:effectLst>
                <a:latin typeface="+mn-lt"/>
                <a:ea typeface="+mn-ea"/>
                <a:cs typeface="+mn-cs"/>
              </a:rPr>
              <a:t> and Dark Photon</a:t>
            </a:r>
            <a:endParaRPr kumimoji="1" lang="zh-CN" altLang="en-US" sz="3200" b="1" kern="0" dirty="0">
              <a:solidFill>
                <a:schemeClr val="accent2">
                  <a:lumMod val="50000"/>
                </a:schemeClr>
              </a:solidFill>
              <a:effectLst>
                <a:outerShdw blurRad="38100" dist="38100" dir="2700000" algn="tl">
                  <a:srgbClr val="000000">
                    <a:alpha val="43137"/>
                  </a:srgbClr>
                </a:outerShdw>
              </a:effectLst>
              <a:latin typeface="+mn-lt"/>
              <a:ea typeface="+mn-ea"/>
              <a:cs typeface="+mn-cs"/>
            </a:endParaRPr>
          </a:p>
        </p:txBody>
      </p:sp>
    </p:spTree>
  </p:cSld>
  <p:clrMapOvr>
    <a:masterClrMapping/>
  </p:clrMapOvr>
</p:sld>
</file>

<file path=ppt/theme/theme1.xml><?xml version="1.0" encoding="utf-8"?>
<a:theme xmlns:a="http://schemas.openxmlformats.org/drawingml/2006/main" name="默认设计模板">
  <a:themeElements>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默认设计模板">
      <a:majorFont>
        <a:latin typeface="Times New Roman"/>
        <a:ea typeface="宋体"/>
        <a:cs typeface=""/>
      </a:majorFont>
      <a:minorFont>
        <a:latin typeface="Times New Roman"/>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l" defTabSz="914400" rtl="0" eaLnBrk="0" fontAlgn="base" latinLnBrk="0" hangingPunct="0">
          <a:lnSpc>
            <a:spcPct val="100000"/>
          </a:lnSpc>
          <a:spcBef>
            <a:spcPct val="0"/>
          </a:spcBef>
          <a:spcAft>
            <a:spcPct val="0"/>
          </a:spcAft>
          <a:buClrTx/>
          <a:buSzTx/>
          <a:buFontTx/>
          <a:buNone/>
          <a:defRPr kumimoji="0" lang="zh-CN" altLang="en-US" sz="1800" b="0" i="0" u="none" strike="noStrike" cap="none" normalizeH="0" baseline="0" smtClean="0">
            <a:ln>
              <a:noFill/>
            </a:ln>
            <a:solidFill>
              <a:schemeClr val="tx1"/>
            </a:solidFill>
            <a:effectLst/>
            <a:latin typeface="Arial" panose="020B0604020202020204" pitchFamily="34" charset="0"/>
            <a:ea typeface="宋体" panose="02010600030101010101" pitchFamily="2" charset="-122"/>
          </a:defRPr>
        </a:defPPr>
      </a:lstStyle>
    </a:lnDef>
  </a:objectDefaults>
  <a:extraClrSchemeLst>
    <a:extraClrScheme>
      <a:clrScheme name="默认设计模板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默认设计模板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默认设计模板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默认设计模板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默认设计模板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默认设计模板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默认设计模板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Mountain Top</Template>
  <TotalTime>1</TotalTime>
  <Words>501</Words>
  <Application>Microsoft Office PowerPoint</Application>
  <PresentationFormat>全屏显示(4:3)</PresentationFormat>
  <Paragraphs>117</Paragraphs>
  <Slides>50</Slides>
  <Notes>0</Notes>
  <HiddenSlides>0</HiddenSlides>
  <MMClips>0</MMClips>
  <ScaleCrop>false</ScaleCrop>
  <HeadingPairs>
    <vt:vector size="6" baseType="variant">
      <vt:variant>
        <vt:lpstr>已用的字体</vt:lpstr>
      </vt:variant>
      <vt:variant>
        <vt:i4>5</vt:i4>
      </vt:variant>
      <vt:variant>
        <vt:lpstr>主题</vt:lpstr>
      </vt:variant>
      <vt:variant>
        <vt:i4>1</vt:i4>
      </vt:variant>
      <vt:variant>
        <vt:lpstr>幻灯片标题</vt:lpstr>
      </vt:variant>
      <vt:variant>
        <vt:i4>50</vt:i4>
      </vt:variant>
    </vt:vector>
  </HeadingPairs>
  <TitlesOfParts>
    <vt:vector size="56" baseType="lpstr">
      <vt:lpstr>华文细黑</vt:lpstr>
      <vt:lpstr>华文中宋</vt:lpstr>
      <vt:lpstr>微软雅黑</vt:lpstr>
      <vt:lpstr>Arial</vt:lpstr>
      <vt:lpstr>Times New Roman</vt:lpstr>
      <vt:lpstr>默认设计模板</vt:lpstr>
      <vt:lpstr>PowerPoint 演示文稿</vt:lpstr>
      <vt:lpstr>PowerPoint 演示文稿</vt:lpstr>
      <vt:lpstr>CONTENT</vt:lpstr>
      <vt:lpstr>PowerPoint 演示文稿</vt:lpstr>
      <vt:lpstr>PowerPoint 演示文稿</vt:lpstr>
      <vt:lpstr>PowerPoint 演示文稿</vt:lpstr>
      <vt:lpstr>PowerPoint 演示文稿</vt:lpstr>
      <vt:lpstr>PowerPoint 演示文稿</vt:lpstr>
      <vt:lpstr>PowerPoint 演示文稿</vt:lpstr>
      <vt:lpstr>Electromagnetic Theory</vt:lpstr>
      <vt:lpstr>Axion</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Conclusion</vt:lpstr>
      <vt:lpstr>PowerPoint 演示文稿</vt:lpstr>
    </vt:vector>
  </TitlesOfParts>
  <Company>Beijing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没有幻灯片标题</dc:title>
  <dc:creator>liuyuxing</dc:creator>
  <cp:lastModifiedBy>DELL</cp:lastModifiedBy>
  <cp:revision>926</cp:revision>
  <dcterms:created xsi:type="dcterms:W3CDTF">2000-02-21T19:30:00Z</dcterms:created>
  <dcterms:modified xsi:type="dcterms:W3CDTF">2026-07-19T07:31:49Z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E4F7FF4EEC8D480DAE63CA2E49724453_12</vt:lpwstr>
  </property>
  <property fmtid="{D5CDD505-2E9C-101B-9397-08002B2CF9AE}" pid="3" name="KSOProductBuildVer">
    <vt:lpwstr>2052-12.1.0.23542</vt:lpwstr>
  </property>
</Properties>
</file>