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28"/>
  </p:notesMasterIdLst>
  <p:handoutMasterIdLst>
    <p:handoutMasterId r:id="rId29"/>
  </p:handoutMasterIdLst>
  <p:sldIdLst>
    <p:sldId id="612" r:id="rId3"/>
    <p:sldId id="1004" r:id="rId4"/>
    <p:sldId id="642" r:id="rId5"/>
    <p:sldId id="874" r:id="rId6"/>
    <p:sldId id="750" r:id="rId7"/>
    <p:sldId id="625" r:id="rId8"/>
    <p:sldId id="682" r:id="rId9"/>
    <p:sldId id="722" r:id="rId10"/>
    <p:sldId id="1070" r:id="rId11"/>
    <p:sldId id="825" r:id="rId12"/>
    <p:sldId id="1011" r:id="rId13"/>
    <p:sldId id="808" r:id="rId14"/>
    <p:sldId id="1010" r:id="rId15"/>
    <p:sldId id="1003" r:id="rId16"/>
    <p:sldId id="1006" r:id="rId17"/>
    <p:sldId id="1005" r:id="rId18"/>
    <p:sldId id="1009" r:id="rId19"/>
    <p:sldId id="1002" r:id="rId20"/>
    <p:sldId id="1001" r:id="rId21"/>
    <p:sldId id="985" r:id="rId22"/>
    <p:sldId id="995" r:id="rId23"/>
    <p:sldId id="940" r:id="rId24"/>
    <p:sldId id="1071" r:id="rId25"/>
    <p:sldId id="1186" r:id="rId26"/>
    <p:sldId id="626" r:id="rId27"/>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80">
          <p15:clr>
            <a:srgbClr val="A4A3A4"/>
          </p15:clr>
        </p15:guide>
        <p15:guide id="2" pos="384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iLiu" initials="Y"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AE7FF"/>
    <a:srgbClr val="FFFFFF"/>
    <a:srgbClr val="000000"/>
    <a:srgbClr val="1300F5"/>
    <a:srgbClr val="D10C3B"/>
    <a:srgbClr val="9600B7"/>
    <a:srgbClr val="FF0000"/>
    <a:srgbClr val="04497D"/>
    <a:srgbClr val="0C0060"/>
    <a:srgbClr val="2782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987" autoAdjust="0"/>
    <p:restoredTop sz="89854" autoAdjust="0"/>
  </p:normalViewPr>
  <p:slideViewPr>
    <p:cSldViewPr snapToGrid="0">
      <p:cViewPr varScale="1">
        <p:scale>
          <a:sx n="95" d="100"/>
          <a:sy n="95" d="100"/>
        </p:scale>
        <p:origin x="54" y="78"/>
      </p:cViewPr>
      <p:guideLst>
        <p:guide orient="horz" pos="2480"/>
        <p:guide pos="3846"/>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t>2026/7/17</a:t>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94A7F6C1-9603-45EE-A0D2-F3D33C7FD7D2}" type="datetimeFigureOut">
              <a:rPr lang="zh-CN" altLang="en-US" smtClean="0"/>
              <a:t>2026/7/17</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B611E28E-8D29-409A-8F38-39A934621C2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en-US" dirty="0"/>
          </a:p>
        </p:txBody>
      </p:sp>
      <p:sp>
        <p:nvSpPr>
          <p:cNvPr id="4" name="灯片编号占位符 3"/>
          <p:cNvSpPr>
            <a:spLocks noGrp="1"/>
          </p:cNvSpPr>
          <p:nvPr>
            <p:ph type="sldNum" sz="quarter" idx="10"/>
          </p:nvPr>
        </p:nvSpPr>
        <p:spPr/>
        <p:txBody>
          <a:bodyPr/>
          <a:lstStyle/>
          <a:p>
            <a:fld id="{B611E28E-8D29-409A-8F38-39A934621C21}"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611E28E-8D29-409A-8F38-39A934621C21}"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CD339-E0C7-0C2F-F765-1F5D7ABB0BB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90FF1F1-97CE-5F78-FF23-16E5723328D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1D38782-FB95-B5A8-DFD9-D6F0156CD15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A9CD5F0-D3D5-6B0D-F44A-B5B2FD995657}"/>
              </a:ext>
            </a:extLst>
          </p:cNvPr>
          <p:cNvSpPr>
            <a:spLocks noGrp="1"/>
          </p:cNvSpPr>
          <p:nvPr>
            <p:ph type="sldNum" sz="quarter" idx="10"/>
          </p:nvPr>
        </p:nvSpPr>
        <p:spPr/>
        <p:txBody>
          <a:bodyPr/>
          <a:lstStyle/>
          <a:p>
            <a:fld id="{B611E28E-8D29-409A-8F38-39A934621C21}" type="slidenum">
              <a:rPr lang="zh-CN" altLang="en-US" smtClean="0"/>
              <a:t>11</a:t>
            </a:fld>
            <a:endParaRPr lang="zh-CN" altLang="en-US"/>
          </a:p>
        </p:txBody>
      </p:sp>
    </p:spTree>
    <p:extLst>
      <p:ext uri="{BB962C8B-B14F-4D97-AF65-F5344CB8AC3E}">
        <p14:creationId xmlns:p14="http://schemas.microsoft.com/office/powerpoint/2010/main" val="1133788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13</a:t>
            </a:fld>
            <a:endParaRPr lang="zh-CN" altLang="en-US"/>
          </a:p>
        </p:txBody>
      </p:sp>
    </p:spTree>
    <p:extLst>
      <p:ext uri="{BB962C8B-B14F-4D97-AF65-F5344CB8AC3E}">
        <p14:creationId xmlns:p14="http://schemas.microsoft.com/office/powerpoint/2010/main" val="285859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10"/>
          </p:nvPr>
        </p:nvSpPr>
        <p:spPr/>
        <p:txBody>
          <a:bodyPr/>
          <a:lstStyle/>
          <a:p>
            <a:fld id="{B611E28E-8D29-409A-8F38-39A934621C21}"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17</a:t>
            </a:fld>
            <a:endParaRPr lang="zh-CN" altLang="en-US"/>
          </a:p>
        </p:txBody>
      </p:sp>
    </p:spTree>
    <p:extLst>
      <p:ext uri="{BB962C8B-B14F-4D97-AF65-F5344CB8AC3E}">
        <p14:creationId xmlns:p14="http://schemas.microsoft.com/office/powerpoint/2010/main" val="1331419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10"/>
          </p:nvPr>
        </p:nvSpPr>
        <p:spPr/>
        <p:txBody>
          <a:bodyPr/>
          <a:lstStyle/>
          <a:p>
            <a:fld id="{B611E28E-8D29-409A-8F38-39A934621C21}"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611E28E-8D29-409A-8F38-39A934621C21}" type="slidenum">
              <a:rPr lang="zh-CN" altLang="en-US" smtClean="0"/>
              <a:t>20</a:t>
            </a:fld>
            <a:endParaRPr lang="zh-CN" altLang="en-US"/>
          </a:p>
        </p:txBody>
      </p:sp>
    </p:spTree>
    <p:extLst>
      <p:ext uri="{BB962C8B-B14F-4D97-AF65-F5344CB8AC3E}">
        <p14:creationId xmlns:p14="http://schemas.microsoft.com/office/powerpoint/2010/main" val="188017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10"/>
          </p:nvPr>
        </p:nvSpPr>
        <p:spPr/>
        <p:txBody>
          <a:bodyPr/>
          <a:lstStyle/>
          <a:p>
            <a:fld id="{B611E28E-8D29-409A-8F38-39A934621C21}"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ym typeface="+mn-ea"/>
              </a:rPr>
              <a:t>The mass and radius data of neutron stars mainly govern /ˈɡʌv.ɚn/ the EoS in the middle density regime.  In the low density region, </a:t>
            </a:r>
            <a:endParaRPr lang="en-US" altLang="zh-CN" dirty="0">
              <a:cs typeface="+mn-lt"/>
              <a:sym typeface="+mn-ea"/>
            </a:endParaRPr>
          </a:p>
          <a:p>
            <a:r>
              <a:rPr lang="en-US" altLang="zh-CN" sz="1800" b="0" dirty="0">
                <a:solidFill>
                  <a:srgbClr val="000000"/>
                </a:solidFill>
                <a:effectLst/>
                <a:latin typeface="CMR10"/>
              </a:rPr>
              <a:t>the chiral /ˈkaɪrəl/ effective field theory calculation has reached a high accuracy in recent years, which yields reliable EoS up to the nuclear saturation density. </a:t>
            </a:r>
            <a:r>
              <a:rPr lang="en-US" altLang="zh-CN" sz="1200" b="0" dirty="0">
                <a:solidFill>
                  <a:srgbClr val="000000"/>
                </a:solidFill>
                <a:effectLst/>
                <a:latin typeface="CMR10"/>
              </a:rPr>
              <a:t>Although dense matter cannot be described with a perturbative theory until ultra-high density (∼ 40n0)</a:t>
            </a:r>
            <a:r>
              <a:rPr lang="zh-CN" altLang="en-US" sz="1200" b="0" dirty="0">
                <a:solidFill>
                  <a:srgbClr val="000000"/>
                </a:solidFill>
                <a:effectLst/>
                <a:latin typeface="CMR10"/>
              </a:rPr>
              <a:t>，</a:t>
            </a:r>
            <a:r>
              <a:rPr lang="en-US" altLang="zh-CN" sz="1200" b="0" dirty="0">
                <a:solidFill>
                  <a:srgbClr val="000000"/>
                </a:solidFill>
                <a:effectLst/>
                <a:latin typeface="CMR10"/>
              </a:rPr>
              <a:t>under </a:t>
            </a:r>
            <a:r>
              <a:rPr lang="en-US" altLang="zh-CN" b="1" dirty="0">
                <a:latin typeface="Times New Roman Bold" panose="02020603050405020304" charset="0"/>
                <a:cs typeface="Times New Roman Bold" panose="02020603050405020304" charset="0"/>
                <a:sym typeface="+mn-ea"/>
              </a:rPr>
              <a:t>the conditions of causality</a:t>
            </a:r>
            <a:r>
              <a:rPr lang="en-US" altLang="zh-CN" dirty="0">
                <a:solidFill>
                  <a:srgbClr val="000000"/>
                </a:solidFill>
                <a:effectLst/>
                <a:latin typeface="CMR10"/>
                <a:sym typeface="+mn-ea"/>
              </a:rPr>
              <a:t> </a:t>
            </a:r>
            <a:r>
              <a:rPr lang="en-US" altLang="zh-CN" dirty="0">
                <a:cs typeface="+mn-lt"/>
                <a:sym typeface="+mn-ea"/>
              </a:rPr>
              <a:t>[</a:t>
            </a:r>
            <a:r>
              <a:rPr lang="en-US" altLang="zh-CN" dirty="0" err="1">
                <a:cs typeface="+mn-lt"/>
                <a:sym typeface="+mn-ea"/>
              </a:rPr>
              <a:t>kɔˈzæləti</a:t>
            </a:r>
            <a:r>
              <a:rPr lang="en-US" altLang="zh-CN" dirty="0">
                <a:cs typeface="+mn-lt"/>
                <a:sym typeface="+mn-ea"/>
              </a:rPr>
              <a:t>] </a:t>
            </a:r>
            <a:r>
              <a:rPr lang="en-US" altLang="zh-CN" b="1" dirty="0">
                <a:latin typeface="Times New Roman Bold" panose="02020603050405020304" charset="0"/>
                <a:cs typeface="Times New Roman Bold" panose="02020603050405020304" charset="0"/>
                <a:sym typeface="+mn-ea"/>
              </a:rPr>
              <a:t>and microscopic stability, </a:t>
            </a:r>
            <a:r>
              <a:rPr lang="en-US" altLang="zh-CN" sz="1200" b="0" dirty="0">
                <a:solidFill>
                  <a:srgbClr val="000000"/>
                </a:solidFill>
                <a:effectLst/>
                <a:latin typeface="CMR10"/>
              </a:rPr>
              <a:t> the </a:t>
            </a:r>
            <a:r>
              <a:rPr lang="en-US" altLang="zh-CN" sz="1200" b="0" dirty="0" err="1">
                <a:solidFill>
                  <a:srgbClr val="000000"/>
                </a:solidFill>
                <a:effectLst/>
                <a:latin typeface="CMR10"/>
              </a:rPr>
              <a:t>pQCD</a:t>
            </a:r>
            <a:r>
              <a:rPr lang="en-US" altLang="zh-CN" sz="1200" b="0" dirty="0">
                <a:solidFill>
                  <a:srgbClr val="000000"/>
                </a:solidFill>
                <a:effectLst/>
                <a:latin typeface="CMR10"/>
              </a:rPr>
              <a:t> constraint can be reasonably extrapolated to the low density region</a:t>
            </a:r>
            <a:r>
              <a:rPr lang="en-US" altLang="zh-CN" dirty="0">
                <a:cs typeface="+mn-lt"/>
                <a:sym typeface="+mn-ea"/>
              </a:rPr>
              <a:t>.</a:t>
            </a:r>
          </a:p>
          <a:p>
            <a:r>
              <a:rPr kumimoji="1" lang="en-US" altLang="zh-CN" dirty="0">
                <a:sym typeface="+mn-ea"/>
              </a:rPr>
              <a:t>In our inference, both the NS mass and radius data and the theoretical information have been taken into account. </a:t>
            </a:r>
            <a:endParaRPr lang="en-US" altLang="zh-CN" dirty="0">
              <a:cs typeface="+mn-lt"/>
              <a:sym typeface="+mn-ea"/>
            </a:endParaRPr>
          </a:p>
          <a:p>
            <a:endParaRPr lang="en-US" altLang="zh-CN" dirty="0">
              <a:cs typeface="+mn-lt"/>
              <a:sym typeface="+mn-ea"/>
            </a:endParaRPr>
          </a:p>
          <a:p>
            <a:endParaRPr lang="en-US" altLang="zh-CN" dirty="0">
              <a:cs typeface="+mn-lt"/>
              <a:sym typeface="+mn-ea"/>
            </a:endParaRPr>
          </a:p>
          <a:p>
            <a:endParaRPr lang="en-US" dirty="0"/>
          </a:p>
        </p:txBody>
      </p:sp>
      <p:sp>
        <p:nvSpPr>
          <p:cNvPr id="4" name="Slide Number Placeholder 3"/>
          <p:cNvSpPr>
            <a:spLocks noGrp="1"/>
          </p:cNvSpPr>
          <p:nvPr>
            <p:ph type="sldNum" sz="quarter" idx="5"/>
          </p:nvPr>
        </p:nvSpPr>
        <p:spPr/>
        <p:txBody>
          <a:bodyPr/>
          <a:lstStyle/>
          <a:p>
            <a:fld id="{B1B7C7D1-434F-5A49-A2DB-ED21C247BF6E}" type="slidenum">
              <a:rPr lang="en-US" smtClean="0"/>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361B3-CBAB-2417-A1E3-C3E10AF1319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984A133-BCF2-7D56-212F-677131C6A9D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72AAF0B-980B-C8FB-E4AB-47844CB275C1}"/>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1B1E1AAC-BFCE-AB98-44B4-9E0962FDF4D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66343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9CAE4-954C-E82B-EA9B-62E2B7289EF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8849899-4631-3B0C-B577-C548A64798C9}"/>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CF4A4E94-FCF9-C707-0B1D-AD94358CCCDB}"/>
                  </a:ext>
                </a:extLst>
              </p:cNvPr>
              <p:cNvSpPr>
                <a:spLocks noGrp="1"/>
              </p:cNvSpPr>
              <p:nvPr>
                <p:ph type="body" idx="1"/>
              </p:nvPr>
            </p:nvSpPr>
            <p:spPr/>
            <p:txBody>
              <a:bodyPr/>
              <a:lstStyle/>
              <a:p>
                <a:r>
                  <a:rPr lang="zh-CN" altLang="zh-CN" sz="1200" b="0" i="0" kern="1200" dirty="0">
                    <a:solidFill>
                      <a:schemeClr val="tx1"/>
                    </a:solidFill>
                    <a:effectLst/>
                    <a:latin typeface="+mn-lt"/>
                    <a:ea typeface="+mn-ea"/>
                    <a:cs typeface="+mn-cs"/>
                  </a:rPr>
                  <a:t>‌</a:t>
                </a:r>
                <a:r>
                  <a:rPr lang="zh-CN" altLang="zh-CN" sz="1200" b="1" i="0" kern="1200" dirty="0">
                    <a:solidFill>
                      <a:schemeClr val="tx1"/>
                    </a:solidFill>
                    <a:effectLst/>
                    <a:latin typeface="+mn-lt"/>
                    <a:ea typeface="+mn-ea"/>
                    <a:cs typeface="+mn-cs"/>
                  </a:rPr>
                  <a:t>Colour-Superconducting Gap 是粒子物理/核天体物理领域的标准术语，国内学界统一译为「色超导能隙」</a:t>
                </a:r>
                <a:r>
                  <a:rPr lang="zh-CN" altLang="zh-CN" sz="1200" b="0" i="0" kern="1200" dirty="0">
                    <a:solidFill>
                      <a:schemeClr val="tx1"/>
                    </a:solidFill>
                    <a:effectLst/>
                    <a:latin typeface="+mn-lt"/>
                    <a:ea typeface="+mn-ea"/>
                    <a:cs typeface="+mn-cs"/>
                  </a:rPr>
                  <a:t>‌，它是描述致密夸克物质色超导态的核心物理参数，具体含义如下：它类比传统电超导的BCS能隙：在中子星核心的极端高密低温环境下，解禁的夸克通过强相互作用的吸引力形成夸克库珀对，色超导能隙就是打破这些库珀对所需要的最小能量，通常用符号</a:t>
                </a:r>
                <a14:m>
                  <m:oMath xmlns:m="http://schemas.openxmlformats.org/officeDocument/2006/math">
                    <m:r>
                      <m:rPr>
                        <m:sty m:val="p"/>
                      </m:rPr>
                      <a:rPr lang="en-US" altLang="zh-CN" sz="1200" kern="1200">
                        <a:solidFill>
                          <a:schemeClr val="tx1"/>
                        </a:solidFill>
                        <a:latin typeface="Cambria Math" panose="02040503050406030204" pitchFamily="18" charset="0"/>
                        <a:ea typeface="+mn-ea"/>
                        <a:cs typeface="+mn-cs"/>
                      </a:rPr>
                      <m:t>Δ</m:t>
                    </m:r>
                  </m:oMath>
                </a14:m>
                <a:r>
                  <a:rPr lang="zh-CN" altLang="zh-CN" sz="1200" b="0" i="0" kern="1200" dirty="0">
                    <a:solidFill>
                      <a:schemeClr val="tx1"/>
                    </a:solidFill>
                    <a:effectLst/>
                    <a:latin typeface="+mn-lt"/>
                    <a:ea typeface="+mn-ea"/>
                    <a:cs typeface="+mn-cs"/>
                  </a:rPr>
                  <a:t>表示。这个参数直接决定了色超导夸克物质的物态方程（压力与能量密度的对应关系），进而影响中子星的最大质量、冷却速率、潮汐形变等可观测天体物理性质，是连接QCD微观理论和中子星天文观测的关键桥梁参数。</a:t>
                </a:r>
                <a:br>
                  <a:rPr lang="zh-CN" altLang="zh-CN" sz="1200" b="0" i="0" kern="1200" dirty="0">
                    <a:solidFill>
                      <a:schemeClr val="tx1"/>
                    </a:solidFill>
                    <a:effectLst/>
                    <a:latin typeface="+mn-lt"/>
                    <a:ea typeface="+mn-ea"/>
                    <a:cs typeface="+mn-cs"/>
                  </a:rPr>
                </a:br>
                <a:r>
                  <a:rPr lang="zh-CN" altLang="zh-CN" sz="1200" b="0" i="0" kern="1200" dirty="0">
                    <a:solidFill>
                      <a:schemeClr val="tx1"/>
                    </a:solidFill>
                    <a:effectLst/>
                    <a:latin typeface="+mn-lt"/>
                    <a:ea typeface="+mn-ea"/>
                    <a:cs typeface="+mn-cs"/>
                  </a:rPr>
                  <a:t>在你此前关注的色味锁定（CFL）相中，所有夸克自由度都参与配对，会形成数值更大的色超导能隙，对应的物态方程也会更“硬”，能支撑质量更大的中子星。目前通过中子星观测约束，在质子数化学势2.6GeV的条件</a:t>
                </a:r>
                <a:r>
                  <a:rPr lang="zh-CN" altLang="zh-CN" sz="1200" b="0" i="0" kern="1200">
                    <a:solidFill>
                      <a:schemeClr val="tx1"/>
                    </a:solidFill>
                    <a:effectLst/>
                    <a:latin typeface="+mn-lt"/>
                    <a:ea typeface="+mn-ea"/>
                    <a:cs typeface="+mn-cs"/>
                  </a:rPr>
                  <a:t>下，</a:t>
                </a:r>
                <a:r>
                  <a:rPr lang="zh-CN" altLang="en-US" sz="1200" b="0" i="0" kern="1200">
                    <a:solidFill>
                      <a:schemeClr val="tx1"/>
                    </a:solidFill>
                    <a:effectLst/>
                    <a:latin typeface="+mn-lt"/>
                    <a:ea typeface="+mn-ea"/>
                    <a:cs typeface="+mn-cs"/>
                  </a:rPr>
                  <a:t>国外学者将</a:t>
                </a:r>
                <a:r>
                  <a:rPr lang="zh-CN" altLang="zh-CN" sz="1200" b="0" i="0" kern="1200">
                    <a:solidFill>
                      <a:schemeClr val="tx1"/>
                    </a:solidFill>
                    <a:effectLst/>
                    <a:latin typeface="+mn-lt"/>
                    <a:ea typeface="+mn-ea"/>
                    <a:cs typeface="+mn-cs"/>
                  </a:rPr>
                  <a:t>色</a:t>
                </a:r>
                <a:r>
                  <a:rPr lang="zh-CN" altLang="zh-CN" sz="1200" b="0" i="0" kern="1200" dirty="0">
                    <a:solidFill>
                      <a:schemeClr val="tx1"/>
                    </a:solidFill>
                    <a:effectLst/>
                    <a:latin typeface="+mn-lt"/>
                    <a:ea typeface="+mn-ea"/>
                    <a:cs typeface="+mn-cs"/>
                  </a:rPr>
                  <a:t>超导能隙</a:t>
                </a:r>
                <a:r>
                  <a:rPr lang="zh-CN" altLang="zh-CN" sz="1200" b="0" i="0" kern="1200">
                    <a:solidFill>
                      <a:schemeClr val="tx1"/>
                    </a:solidFill>
                    <a:effectLst/>
                    <a:latin typeface="+mn-lt"/>
                    <a:ea typeface="+mn-ea"/>
                    <a:cs typeface="+mn-cs"/>
                  </a:rPr>
                  <a:t>的上限限定</a:t>
                </a:r>
                <a:r>
                  <a:rPr lang="zh-CN" altLang="zh-CN" sz="1200" b="0" i="0" kern="1200" dirty="0">
                    <a:solidFill>
                      <a:schemeClr val="tx1"/>
                    </a:solidFill>
                    <a:effectLst/>
                    <a:latin typeface="+mn-lt"/>
                    <a:ea typeface="+mn-ea"/>
                    <a:cs typeface="+mn-cs"/>
                  </a:rPr>
                  <a:t>在</a:t>
                </a:r>
                <a:r>
                  <a:rPr lang="en-US" altLang="zh-CN" sz="1200" b="0" i="0" kern="1200" dirty="0">
                    <a:solidFill>
                      <a:schemeClr val="tx1"/>
                    </a:solidFill>
                    <a:effectLst/>
                    <a:latin typeface="+mn-lt"/>
                    <a:ea typeface="+mn-ea"/>
                    <a:cs typeface="+mn-cs"/>
                  </a:rPr>
                  <a:t>140</a:t>
                </a:r>
                <a:r>
                  <a:rPr lang="zh-CN" altLang="zh-CN" sz="1200" b="0" i="0" kern="1200" dirty="0">
                    <a:solidFill>
                      <a:schemeClr val="tx1"/>
                    </a:solidFill>
                    <a:effectLst/>
                    <a:latin typeface="+mn-lt"/>
                    <a:ea typeface="+mn-ea"/>
                    <a:cs typeface="+mn-cs"/>
                  </a:rPr>
                  <a:t>MeV区间内。</a:t>
                </a:r>
              </a:p>
              <a:p>
                <a:endParaRPr lang="zh-CN" altLang="en-US" dirty="0"/>
              </a:p>
            </p:txBody>
          </p:sp>
        </mc:Choice>
        <mc:Fallback xmlns="">
          <p:sp>
            <p:nvSpPr>
              <p:cNvPr id="3" name="备注占位符 2">
                <a:extLst>
                  <a:ext uri="{FF2B5EF4-FFF2-40B4-BE49-F238E27FC236}">
                    <a16:creationId xmlns:a16="http://schemas.microsoft.com/office/drawing/2014/main" id="{CF4A4E94-FCF9-C707-0B1D-AD94358CCCDB}"/>
                  </a:ext>
                </a:extLst>
              </p:cNvPr>
              <p:cNvSpPr>
                <a:spLocks noGrp="1"/>
              </p:cNvSpPr>
              <p:nvPr>
                <p:ph type="body" idx="1"/>
              </p:nvPr>
            </p:nvSpPr>
            <p:spPr/>
            <p:txBody>
              <a:bodyPr/>
              <a:lstStyle/>
              <a:p>
                <a:r>
                  <a:rPr lang="zh-CN" altLang="zh-CN" sz="1200" b="0" i="0" kern="1200" dirty="0">
                    <a:solidFill>
                      <a:schemeClr val="tx1"/>
                    </a:solidFill>
                    <a:effectLst/>
                    <a:latin typeface="+mn-lt"/>
                    <a:ea typeface="+mn-ea"/>
                    <a:cs typeface="+mn-cs"/>
                  </a:rPr>
                  <a:t>‌</a:t>
                </a:r>
                <a:r>
                  <a:rPr lang="zh-CN" altLang="zh-CN" sz="1200" b="1" i="0" kern="1200" dirty="0">
                    <a:solidFill>
                      <a:schemeClr val="tx1"/>
                    </a:solidFill>
                    <a:effectLst/>
                    <a:latin typeface="+mn-lt"/>
                    <a:ea typeface="+mn-ea"/>
                    <a:cs typeface="+mn-cs"/>
                  </a:rPr>
                  <a:t>Colour-Superconducting Gap 是粒子物理/核天体物理领域的标准术语，国内学界统一译为「色超导能隙」</a:t>
                </a:r>
                <a:r>
                  <a:rPr lang="zh-CN" altLang="zh-CN" sz="1200" b="0" i="0" kern="1200" dirty="0">
                    <a:solidFill>
                      <a:schemeClr val="tx1"/>
                    </a:solidFill>
                    <a:effectLst/>
                    <a:latin typeface="+mn-lt"/>
                    <a:ea typeface="+mn-ea"/>
                    <a:cs typeface="+mn-cs"/>
                  </a:rPr>
                  <a:t>‌，它是描述致密夸克物质色超导态的核心物理参数，具体含义如下：它类比传统电超导的BCS能隙：在中子星核心的极端高密低温环境下，解禁的夸克通过强相互作用的吸引力形成夸克库珀对，色超导能隙就是打破这些库珀对所需要的最小能量，通常用符号</a:t>
                </a:r>
                <a:r>
                  <a:rPr lang="en-US" altLang="zh-CN" sz="1200" i="0" kern="1200">
                    <a:solidFill>
                      <a:schemeClr val="tx1"/>
                    </a:solidFill>
                    <a:latin typeface="+mn-lt"/>
                    <a:ea typeface="+mn-ea"/>
                    <a:cs typeface="+mn-cs"/>
                  </a:rPr>
                  <a:t>Δ</a:t>
                </a:r>
                <a:r>
                  <a:rPr lang="zh-CN" altLang="zh-CN" sz="1200" b="0" i="0" kern="1200" dirty="0">
                    <a:solidFill>
                      <a:schemeClr val="tx1"/>
                    </a:solidFill>
                    <a:effectLst/>
                    <a:latin typeface="+mn-lt"/>
                    <a:ea typeface="+mn-ea"/>
                    <a:cs typeface="+mn-cs"/>
                  </a:rPr>
                  <a:t>表示。这个参数直接决定了色超导夸克物质的物态方程（压力与能量密度的对应关系），进而影响中子星的最大质量、冷却速率、潮汐形变等可观测天体物理性质，是连接QCD微观理论和中子星天文观测的关键桥梁参数。</a:t>
                </a:r>
                <a:br>
                  <a:rPr lang="zh-CN" altLang="zh-CN" sz="1200" b="0" i="0" kern="1200" dirty="0">
                    <a:solidFill>
                      <a:schemeClr val="tx1"/>
                    </a:solidFill>
                    <a:effectLst/>
                    <a:latin typeface="+mn-lt"/>
                    <a:ea typeface="+mn-ea"/>
                    <a:cs typeface="+mn-cs"/>
                  </a:rPr>
                </a:br>
                <a:r>
                  <a:rPr lang="zh-CN" altLang="zh-CN" sz="1200" b="0" i="0" kern="1200" dirty="0">
                    <a:solidFill>
                      <a:schemeClr val="tx1"/>
                    </a:solidFill>
                    <a:effectLst/>
                    <a:latin typeface="+mn-lt"/>
                    <a:ea typeface="+mn-ea"/>
                    <a:cs typeface="+mn-cs"/>
                  </a:rPr>
                  <a:t>在你此前关注的色味锁定（CFL）相中，所有夸克自由度都参与配对，会形成数值更大的色超导能隙，对应的物态方程也会更“硬”，能支撑质量更大的中子星。目前通过中子星观测约束，在质子数化学势2.6GeV的条件</a:t>
                </a:r>
                <a:r>
                  <a:rPr lang="zh-CN" altLang="zh-CN" sz="1200" b="0" i="0" kern="1200">
                    <a:solidFill>
                      <a:schemeClr val="tx1"/>
                    </a:solidFill>
                    <a:effectLst/>
                    <a:latin typeface="+mn-lt"/>
                    <a:ea typeface="+mn-ea"/>
                    <a:cs typeface="+mn-cs"/>
                  </a:rPr>
                  <a:t>下，</a:t>
                </a:r>
                <a:r>
                  <a:rPr lang="zh-CN" altLang="en-US" sz="1200" b="0" i="0" kern="1200">
                    <a:solidFill>
                      <a:schemeClr val="tx1"/>
                    </a:solidFill>
                    <a:effectLst/>
                    <a:latin typeface="+mn-lt"/>
                    <a:ea typeface="+mn-ea"/>
                    <a:cs typeface="+mn-cs"/>
                  </a:rPr>
                  <a:t>国外学者将</a:t>
                </a:r>
                <a:r>
                  <a:rPr lang="zh-CN" altLang="zh-CN" sz="1200" b="0" i="0" kern="1200">
                    <a:solidFill>
                      <a:schemeClr val="tx1"/>
                    </a:solidFill>
                    <a:effectLst/>
                    <a:latin typeface="+mn-lt"/>
                    <a:ea typeface="+mn-ea"/>
                    <a:cs typeface="+mn-cs"/>
                  </a:rPr>
                  <a:t>色</a:t>
                </a:r>
                <a:r>
                  <a:rPr lang="zh-CN" altLang="zh-CN" sz="1200" b="0" i="0" kern="1200" dirty="0">
                    <a:solidFill>
                      <a:schemeClr val="tx1"/>
                    </a:solidFill>
                    <a:effectLst/>
                    <a:latin typeface="+mn-lt"/>
                    <a:ea typeface="+mn-ea"/>
                    <a:cs typeface="+mn-cs"/>
                  </a:rPr>
                  <a:t>超导能隙</a:t>
                </a:r>
                <a:r>
                  <a:rPr lang="zh-CN" altLang="zh-CN" sz="1200" b="0" i="0" kern="1200">
                    <a:solidFill>
                      <a:schemeClr val="tx1"/>
                    </a:solidFill>
                    <a:effectLst/>
                    <a:latin typeface="+mn-lt"/>
                    <a:ea typeface="+mn-ea"/>
                    <a:cs typeface="+mn-cs"/>
                  </a:rPr>
                  <a:t>的上限限定</a:t>
                </a:r>
                <a:r>
                  <a:rPr lang="zh-CN" altLang="zh-CN" sz="1200" b="0" i="0" kern="1200" dirty="0">
                    <a:solidFill>
                      <a:schemeClr val="tx1"/>
                    </a:solidFill>
                    <a:effectLst/>
                    <a:latin typeface="+mn-lt"/>
                    <a:ea typeface="+mn-ea"/>
                    <a:cs typeface="+mn-cs"/>
                  </a:rPr>
                  <a:t>在</a:t>
                </a:r>
                <a:r>
                  <a:rPr lang="en-US" altLang="zh-CN" sz="1200" b="0" i="0" kern="1200" dirty="0">
                    <a:solidFill>
                      <a:schemeClr val="tx1"/>
                    </a:solidFill>
                    <a:effectLst/>
                    <a:latin typeface="+mn-lt"/>
                    <a:ea typeface="+mn-ea"/>
                    <a:cs typeface="+mn-cs"/>
                  </a:rPr>
                  <a:t>140</a:t>
                </a:r>
                <a:r>
                  <a:rPr lang="zh-CN" altLang="zh-CN" sz="1200" b="0" i="0" kern="1200" dirty="0">
                    <a:solidFill>
                      <a:schemeClr val="tx1"/>
                    </a:solidFill>
                    <a:effectLst/>
                    <a:latin typeface="+mn-lt"/>
                    <a:ea typeface="+mn-ea"/>
                    <a:cs typeface="+mn-cs"/>
                  </a:rPr>
                  <a:t>MeV区间内。</a:t>
                </a:r>
              </a:p>
              <a:p>
                <a:endParaRPr lang="zh-CN" altLang="en-US" dirty="0"/>
              </a:p>
            </p:txBody>
          </p:sp>
        </mc:Fallback>
      </mc:AlternateContent>
      <p:sp>
        <p:nvSpPr>
          <p:cNvPr id="4" name="灯片编号占位符 3">
            <a:extLst>
              <a:ext uri="{FF2B5EF4-FFF2-40B4-BE49-F238E27FC236}">
                <a16:creationId xmlns:a16="http://schemas.microsoft.com/office/drawing/2014/main" id="{DD222DC1-3A68-DEDF-867A-676CE683C0B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62148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25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如今我们已经建立起一个标准的粒子物理模型，夸克构成核子，核子结合形成原子核，原子核和电子结合形成原子，原子作为物质世界的单元构成宏观物体甚至天体。但是根据天文观测所揭示出的暗物质性质不同于标准粒子物理模型里的任何一种，因此暗物质很可能是一种或者多种超出标准模型的新粒子。</a:t>
            </a:r>
          </a:p>
          <a:p>
            <a:r>
              <a:rPr lang="en-US" altLang="zh-CN"/>
              <a:t>We have already built a standard model of particle physics. In this model, quarks form nucleons, nucleons combine to form nuclei, nuclei and electrons make up of atoms, and atoms form macro objects and even celestial objects. But the properties of dark matter is different from any of the known particles in the standard model. Dark matter is most likely to be one or more kinds of new particles beyond the standard model.</a:t>
            </a:r>
          </a:p>
        </p:txBody>
      </p:sp>
      <p:sp>
        <p:nvSpPr>
          <p:cNvPr id="4" name="灯片编号占位符 3"/>
          <p:cNvSpPr>
            <a:spLocks noGrp="1"/>
          </p:cNvSpPr>
          <p:nvPr>
            <p:ph type="sldNum" sz="quarter" idx="10"/>
          </p:nvPr>
        </p:nvSpPr>
        <p:spPr/>
        <p:txBody>
          <a:bodyPr/>
          <a:lstStyle/>
          <a:p>
            <a:fld id="{B611E28E-8D29-409A-8F38-39A934621C21}"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5205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med" advClick="0" advTm="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4"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EAD6C1AD-0336-414A-BA26-D9E9E7ADB8F2}"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20" y="273061"/>
            <a:ext cx="4011199" cy="1162099"/>
          </a:xfrm>
        </p:spPr>
        <p:txBody>
          <a:bodyPr anchor="b"/>
          <a:lstStyle>
            <a:lvl1pPr algn="l">
              <a:defRPr sz="2135" b="1"/>
            </a:lvl1pPr>
          </a:lstStyle>
          <a:p>
            <a:r>
              <a:rPr lang="zh-CN" altLang="en-US"/>
              <a:t>单击此处编辑母版标题样式</a:t>
            </a:r>
          </a:p>
        </p:txBody>
      </p:sp>
      <p:sp>
        <p:nvSpPr>
          <p:cNvPr id="3" name="内容占位符 2"/>
          <p:cNvSpPr>
            <a:spLocks noGrp="1"/>
          </p:cNvSpPr>
          <p:nvPr>
            <p:ph idx="1"/>
          </p:nvPr>
        </p:nvSpPr>
        <p:spPr>
          <a:xfrm>
            <a:off x="4766869" y="273063"/>
            <a:ext cx="6815861" cy="5853359"/>
          </a:xfrm>
        </p:spPr>
        <p:txBody>
          <a:bodyPr/>
          <a:lstStyle>
            <a:lvl1pPr>
              <a:defRPr sz="3335"/>
            </a:lvl1pPr>
            <a:lvl2pPr>
              <a:defRPr sz="2935"/>
            </a:lvl2pPr>
            <a:lvl3pPr>
              <a:defRPr sz="2535"/>
            </a:lvl3pPr>
            <a:lvl4pPr>
              <a:defRPr sz="2135"/>
            </a:lvl4pPr>
            <a:lvl5pPr>
              <a:defRPr sz="2135"/>
            </a:lvl5pPr>
            <a:lvl6pPr>
              <a:defRPr sz="2135"/>
            </a:lvl6pPr>
            <a:lvl7pPr>
              <a:defRPr sz="2135"/>
            </a:lvl7pPr>
            <a:lvl8pPr>
              <a:defRPr sz="2135"/>
            </a:lvl8pPr>
            <a:lvl9pPr>
              <a:defRPr sz="2135"/>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609620" y="1435161"/>
            <a:ext cx="4011199" cy="4691260"/>
          </a:xfrm>
        </p:spPr>
        <p:txBody>
          <a:bodyPr/>
          <a:lstStyle>
            <a:lvl1pPr marL="0" indent="0">
              <a:buNone/>
              <a:defRPr sz="1465"/>
            </a:lvl1pPr>
            <a:lvl2pPr marL="485140" indent="0">
              <a:buNone/>
              <a:defRPr sz="1335"/>
            </a:lvl2pPr>
            <a:lvl3pPr marL="970280" indent="0">
              <a:buNone/>
              <a:defRPr sz="1065"/>
            </a:lvl3pPr>
            <a:lvl4pPr marL="1455420" indent="0">
              <a:buNone/>
              <a:defRPr sz="1065"/>
            </a:lvl4pPr>
            <a:lvl5pPr marL="1941195" indent="0">
              <a:buNone/>
              <a:defRPr sz="1065"/>
            </a:lvl5pPr>
            <a:lvl6pPr marL="2425700" indent="0">
              <a:buNone/>
              <a:defRPr sz="1065"/>
            </a:lvl6pPr>
            <a:lvl7pPr marL="2910840" indent="0">
              <a:buNone/>
              <a:defRPr sz="1065"/>
            </a:lvl7pPr>
            <a:lvl8pPr marL="3396615" indent="0">
              <a:buNone/>
              <a:defRPr sz="1065"/>
            </a:lvl8pPr>
            <a:lvl9pPr marL="3881120" indent="0">
              <a:buNone/>
              <a:defRPr sz="1065"/>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7"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1DB30A98-20EC-4963-80A6-E9296DD88EA7}"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87" y="4800804"/>
            <a:ext cx="7315409" cy="566763"/>
          </a:xfrm>
        </p:spPr>
        <p:txBody>
          <a:bodyPr anchor="b"/>
          <a:lstStyle>
            <a:lvl1pPr algn="l">
              <a:defRPr sz="2135" b="1"/>
            </a:lvl1pPr>
          </a:lstStyle>
          <a:p>
            <a:r>
              <a:rPr lang="zh-CN" altLang="en-US"/>
              <a:t>单击此处编辑母版标题样式</a:t>
            </a:r>
          </a:p>
        </p:txBody>
      </p:sp>
      <p:sp>
        <p:nvSpPr>
          <p:cNvPr id="3" name="图片占位符 2"/>
          <p:cNvSpPr>
            <a:spLocks noGrp="1"/>
          </p:cNvSpPr>
          <p:nvPr>
            <p:ph type="pic" idx="1"/>
          </p:nvPr>
        </p:nvSpPr>
        <p:spPr>
          <a:xfrm>
            <a:off x="2389787" y="612801"/>
            <a:ext cx="7315409" cy="4114973"/>
          </a:xfrm>
        </p:spPr>
        <p:txBody>
          <a:bodyPr rtlCol="0">
            <a:normAutofit/>
          </a:bodyPr>
          <a:lstStyle>
            <a:lvl1pPr marL="0" indent="0">
              <a:buNone/>
              <a:defRPr sz="3335"/>
            </a:lvl1pPr>
            <a:lvl2pPr marL="485140" indent="0">
              <a:buNone/>
              <a:defRPr sz="2935"/>
            </a:lvl2pPr>
            <a:lvl3pPr marL="970280" indent="0">
              <a:buNone/>
              <a:defRPr sz="2535"/>
            </a:lvl3pPr>
            <a:lvl4pPr marL="1455420" indent="0">
              <a:buNone/>
              <a:defRPr sz="2135"/>
            </a:lvl4pPr>
            <a:lvl5pPr marL="1941195" indent="0">
              <a:buNone/>
              <a:defRPr sz="2135"/>
            </a:lvl5pPr>
            <a:lvl6pPr marL="2425700" indent="0">
              <a:buNone/>
              <a:defRPr sz="2135"/>
            </a:lvl6pPr>
            <a:lvl7pPr marL="2910840" indent="0">
              <a:buNone/>
              <a:defRPr sz="2135"/>
            </a:lvl7pPr>
            <a:lvl8pPr marL="3396615" indent="0">
              <a:buNone/>
              <a:defRPr sz="2135"/>
            </a:lvl8pPr>
            <a:lvl9pPr marL="3881120" indent="0">
              <a:buNone/>
              <a:defRPr sz="2135"/>
            </a:lvl9pPr>
          </a:lstStyle>
          <a:p>
            <a:pPr lvl="0"/>
            <a:endParaRPr lang="zh-CN" altLang="en-US" noProof="0"/>
          </a:p>
        </p:txBody>
      </p:sp>
      <p:sp>
        <p:nvSpPr>
          <p:cNvPr id="4" name="文本占位符 3"/>
          <p:cNvSpPr>
            <a:spLocks noGrp="1"/>
          </p:cNvSpPr>
          <p:nvPr>
            <p:ph type="body" sz="half" idx="2"/>
          </p:nvPr>
        </p:nvSpPr>
        <p:spPr>
          <a:xfrm>
            <a:off x="2389787" y="5367564"/>
            <a:ext cx="7315409" cy="804896"/>
          </a:xfrm>
        </p:spPr>
        <p:txBody>
          <a:bodyPr/>
          <a:lstStyle>
            <a:lvl1pPr marL="0" indent="0">
              <a:buNone/>
              <a:defRPr sz="1465"/>
            </a:lvl1pPr>
            <a:lvl2pPr marL="485140" indent="0">
              <a:buNone/>
              <a:defRPr sz="1335"/>
            </a:lvl2pPr>
            <a:lvl3pPr marL="970280" indent="0">
              <a:buNone/>
              <a:defRPr sz="1065"/>
            </a:lvl3pPr>
            <a:lvl4pPr marL="1455420" indent="0">
              <a:buNone/>
              <a:defRPr sz="1065"/>
            </a:lvl4pPr>
            <a:lvl5pPr marL="1941195" indent="0">
              <a:buNone/>
              <a:defRPr sz="1065"/>
            </a:lvl5pPr>
            <a:lvl6pPr marL="2425700" indent="0">
              <a:buNone/>
              <a:defRPr sz="1065"/>
            </a:lvl6pPr>
            <a:lvl7pPr marL="2910840" indent="0">
              <a:buNone/>
              <a:defRPr sz="1065"/>
            </a:lvl7pPr>
            <a:lvl8pPr marL="3396615" indent="0">
              <a:buNone/>
              <a:defRPr sz="1065"/>
            </a:lvl8pPr>
            <a:lvl9pPr marL="3881120" indent="0">
              <a:buNone/>
              <a:defRPr sz="1065"/>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7"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00DB6324-91B4-4199-92E5-E33066B572B2}"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1219021" y="139464"/>
            <a:ext cx="6366523" cy="592055"/>
          </a:xfrm>
        </p:spPr>
        <p:txBody>
          <a:bodyPr/>
          <a:lstStyle>
            <a:lvl1pPr>
              <a:defRPr sz="2800" b="1">
                <a:solidFill>
                  <a:srgbClr val="FF0000"/>
                </a:solidFill>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691BB689-DBF6-4EC2-B167-A9018203A652}"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452" y="274651"/>
            <a:ext cx="2743279" cy="585177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19" y="274651"/>
            <a:ext cx="8026629" cy="585177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89AACFCD-A945-4B47-968A-EEBE5D49B4F3}"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p>
            <a:fld id="{5DD3DB80-B894-403A-B48E-6FDC1A72010E}" type="slidenum">
              <a:rPr lang="zh-CN" altLang="en-US" smtClean="0"/>
              <a:t>‹#›</a:t>
            </a:fld>
            <a:endParaRPr lang="zh-CN" altLang="en-US"/>
          </a:p>
        </p:txBody>
      </p:sp>
      <p:sp>
        <p:nvSpPr>
          <p:cNvPr id="8" name="内容占位符 7"/>
          <p:cNvSpPr>
            <a:spLocks noGrp="1"/>
          </p:cNvSpPr>
          <p:nvPr>
            <p:ph sz="quarter" idx="13"/>
          </p:nvPr>
        </p:nvSpPr>
        <p:spPr>
          <a:xfrm>
            <a:off x="669925" y="1130300"/>
            <a:ext cx="10850563" cy="5006975"/>
          </a:xfrm>
        </p:spPr>
        <p:txBody>
          <a:bodyPr/>
          <a:lstStyle>
            <a:lvl1pPr>
              <a:defRPr/>
            </a:lvl1pPr>
            <a:lvl2pPr>
              <a:defRPr/>
            </a:lvl2pPr>
            <a:lvl3pPr>
              <a:defRPr/>
            </a:lvl3pPr>
            <a:lvl4pPr>
              <a:defRPr/>
            </a:lvl4pPr>
            <a:lvl5pPr>
              <a:defRPr/>
            </a:lvl5pPr>
          </a:lstStyle>
          <a:p>
            <a:pPr lvl="0"/>
            <a:r>
              <a:rPr lang="en-US" altLang="zh-CN" dirty="0"/>
              <a:t>Edit Master text styles</a:t>
            </a:r>
          </a:p>
          <a:p>
            <a:pPr lvl="1"/>
            <a:r>
              <a:rPr lang="en-US" altLang="zh-CN" dirty="0"/>
              <a:t>Second level</a:t>
            </a:r>
          </a:p>
          <a:p>
            <a:pPr lvl="2"/>
            <a:r>
              <a:rPr lang="en-US" altLang="zh-CN" dirty="0"/>
              <a:t>Third level</a:t>
            </a:r>
          </a:p>
        </p:txBody>
      </p:sp>
      <p:sp>
        <p:nvSpPr>
          <p:cNvPr id="9" name="标题 5"/>
          <p:cNvSpPr>
            <a:spLocks noGrp="1"/>
          </p:cNvSpPr>
          <p:nvPr>
            <p:ph type="title"/>
          </p:nvPr>
        </p:nvSpPr>
        <p:spPr>
          <a:xfrm>
            <a:off x="669925" y="147023"/>
            <a:ext cx="10850563" cy="720000"/>
          </a:xfrm>
        </p:spPr>
        <p:txBody>
          <a:bodyPr lIns="0" tIns="45720" rIns="91440" bIns="0">
            <a:normAutofit/>
          </a:bodyPr>
          <a:lstStyle>
            <a:lvl1pPr>
              <a:defRPr sz="3200"/>
            </a:lvl1pPr>
          </a:lstStyle>
          <a:p>
            <a:r>
              <a:rPr lang="en-US" altLang="zh-CN" dirty="0"/>
              <a:t>Click to edit Master title style</a:t>
            </a:r>
            <a:endParaRPr lang="zh-CN" altLang="en-US" dirty="0"/>
          </a:p>
        </p:txBody>
      </p:sp>
    </p:spTree>
  </p:cSld>
  <p:clrMapOvr>
    <a:masterClrMapping/>
  </p:clrMapOvr>
  <p:transition/>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仅标题页">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lvl1pPr>
              <a:defRPr sz="1200"/>
            </a:lvl1pPr>
          </a:lstStyle>
          <a:p>
            <a:fld id="{5DD3DB80-B894-403A-B48E-6FDC1A72010E}" type="slidenum">
              <a:rPr lang="zh-CN" altLang="en-US" smtClean="0"/>
              <a:t>‹#›</a:t>
            </a:fld>
            <a:endParaRPr lang="zh-CN" altLang="en-US" dirty="0"/>
          </a:p>
        </p:txBody>
      </p:sp>
      <p:sp>
        <p:nvSpPr>
          <p:cNvPr id="6" name="标题 5"/>
          <p:cNvSpPr>
            <a:spLocks noGrp="1"/>
          </p:cNvSpPr>
          <p:nvPr>
            <p:ph type="title"/>
          </p:nvPr>
        </p:nvSpPr>
        <p:spPr>
          <a:xfrm>
            <a:off x="669925" y="147023"/>
            <a:ext cx="10850563" cy="720000"/>
          </a:xfrm>
        </p:spPr>
        <p:txBody>
          <a:bodyPr lIns="0" tIns="45720" rIns="91440" bIns="0">
            <a:normAutofit/>
          </a:bodyPr>
          <a:lstStyle>
            <a:lvl1pPr>
              <a:defRPr sz="3200"/>
            </a:lvl1pPr>
          </a:lstStyle>
          <a:p>
            <a:r>
              <a:rPr lang="en-US" altLang="zh-CN" dirty="0"/>
              <a:t>Click to edit Master title style</a:t>
            </a:r>
            <a:endParaRPr lang="zh-CN" altLang="en-US" dirty="0"/>
          </a:p>
        </p:txBody>
      </p:sp>
    </p:spTree>
  </p:cSld>
  <p:clrMapOvr>
    <a:masterClrMapping/>
  </p:clrMapOvr>
  <p:transition/>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287868" y="836712"/>
            <a:ext cx="11664784" cy="5400600"/>
          </a:xfrm>
        </p:spPr>
        <p:txBody>
          <a:bodyPr/>
          <a:lstStyle>
            <a:lvl1pPr>
              <a:defRPr b="1" baseline="0">
                <a:latin typeface="Times New Roman" panose="02020603050405020304" pitchFamily="18" charset="0"/>
                <a:ea typeface="黑体" panose="02010609060101010101" pitchFamily="49" charset="-122"/>
              </a:defRPr>
            </a:lvl1pPr>
            <a:lvl2pPr>
              <a:defRPr b="1" baseline="0">
                <a:latin typeface="Times New Roman" panose="02020603050405020304" pitchFamily="18" charset="0"/>
                <a:ea typeface="黑体" panose="02010609060101010101" pitchFamily="49" charset="-122"/>
              </a:defRPr>
            </a:lvl2pPr>
            <a:lvl3pPr>
              <a:defRPr b="1" baseline="0">
                <a:latin typeface="Times New Roman" panose="02020603050405020304" pitchFamily="18" charset="0"/>
                <a:ea typeface="黑体" panose="02010609060101010101" pitchFamily="49" charset="-122"/>
              </a:defRPr>
            </a:lvl3pPr>
            <a:lvl4pPr>
              <a:defRPr b="1" baseline="0">
                <a:latin typeface="Times New Roman" panose="02020603050405020304" pitchFamily="18" charset="0"/>
                <a:ea typeface="黑体" panose="02010609060101010101" pitchFamily="49" charset="-122"/>
              </a:defRPr>
            </a:lvl4pPr>
            <a:lvl5pPr>
              <a:defRPr b="1" baseline="0">
                <a:latin typeface="Times New Roman" panose="02020603050405020304" pitchFamily="18" charset="0"/>
                <a:ea typeface="黑体" panose="020106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3" name="标题 12"/>
          <p:cNvSpPr>
            <a:spLocks noGrp="1"/>
          </p:cNvSpPr>
          <p:nvPr>
            <p:ph type="title"/>
          </p:nvPr>
        </p:nvSpPr>
        <p:spPr/>
        <p:txBody>
          <a:bodyPr/>
          <a:lstStyle/>
          <a:p>
            <a:r>
              <a:rPr lang="zh-CN" altLang="en-US" dirty="0"/>
              <a:t>单击此处编辑母版标题样式</a:t>
            </a:r>
          </a:p>
        </p:txBody>
      </p:sp>
      <p:sp>
        <p:nvSpPr>
          <p:cNvPr id="7" name="灯片编号占位符 1"/>
          <p:cNvSpPr>
            <a:spLocks noGrp="1"/>
          </p:cNvSpPr>
          <p:nvPr>
            <p:ph type="sldNum" sz="quarter" idx="10"/>
          </p:nvPr>
        </p:nvSpPr>
        <p:spPr>
          <a:xfrm>
            <a:off x="9264352" y="6363659"/>
            <a:ext cx="2743200" cy="365125"/>
          </a:xfrm>
        </p:spPr>
        <p:txBody>
          <a:bodyPr/>
          <a:lstStyle>
            <a:lvl1pPr>
              <a:defRPr sz="2000" b="1" i="0" baseline="0">
                <a:solidFill>
                  <a:srgbClr val="2B2B83"/>
                </a:solidFill>
                <a:ea typeface="黑体" panose="02010609060101010101" pitchFamily="49" charset="-122"/>
              </a:defRPr>
            </a:lvl1pPr>
          </a:lstStyle>
          <a:p>
            <a:fld id="{F00DEF08-CB92-45F9-99F2-620C4DF325D3}" type="slidenum">
              <a:rPr lang="zh-CN" altLang="en-US" smtClean="0"/>
              <a:t>‹#›</a:t>
            </a:fld>
            <a:endParaRPr lang="zh-CN" alt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紫台-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105989" y="258888"/>
            <a:ext cx="7053941" cy="490067"/>
          </a:xfrm>
        </p:spPr>
        <p:txBody>
          <a:bodyPr/>
          <a:lstStyle>
            <a:lvl1pPr algn="l">
              <a:defRPr sz="4265" b="1">
                <a:solidFill>
                  <a:srgbClr val="FF0000"/>
                </a:solidFill>
              </a:defRPr>
            </a:lvl1pPr>
          </a:lstStyle>
          <a:p>
            <a:r>
              <a:rPr lang="zh-CN" altLang="en-US" dirty="0"/>
              <a:t>单击此处编辑母版标题样式</a:t>
            </a:r>
          </a:p>
        </p:txBody>
      </p:sp>
      <p:sp>
        <p:nvSpPr>
          <p:cNvPr id="3" name="内容占位符 2"/>
          <p:cNvSpPr>
            <a:spLocks noGrp="1"/>
          </p:cNvSpPr>
          <p:nvPr>
            <p:ph idx="1"/>
          </p:nvPr>
        </p:nvSpPr>
        <p:spPr>
          <a:xfrm>
            <a:off x="611188" y="980729"/>
            <a:ext cx="10971212" cy="5145435"/>
          </a:xfrm>
        </p:spPr>
        <p:txBody>
          <a:bodyPr/>
          <a:lstStyle>
            <a:lvl1pPr>
              <a:defRPr sz="2665" b="1">
                <a:solidFill>
                  <a:srgbClr val="002060"/>
                </a:solidFill>
                <a:latin typeface="+mj-ea"/>
                <a:ea typeface="+mj-ea"/>
              </a:defRPr>
            </a:lvl1pPr>
            <a:lvl2pPr>
              <a:defRPr sz="2665" b="1">
                <a:solidFill>
                  <a:srgbClr val="002060"/>
                </a:solidFill>
                <a:latin typeface="+mj-ea"/>
                <a:ea typeface="+mj-ea"/>
              </a:defRPr>
            </a:lvl2pPr>
            <a:lvl3pPr>
              <a:defRPr sz="2400" b="1">
                <a:solidFill>
                  <a:srgbClr val="002060"/>
                </a:solidFill>
                <a:latin typeface="+mj-ea"/>
                <a:ea typeface="+mj-ea"/>
              </a:defRPr>
            </a:lvl3pPr>
            <a:lvl4pPr>
              <a:defRPr sz="1865" b="1">
                <a:solidFill>
                  <a:srgbClr val="002060"/>
                </a:solidFill>
                <a:latin typeface="+mj-ea"/>
                <a:ea typeface="+mj-ea"/>
              </a:defRPr>
            </a:lvl4pPr>
            <a:lvl5pPr>
              <a:defRPr sz="1865" b="1">
                <a:solidFill>
                  <a:srgbClr val="002060"/>
                </a:solidFill>
                <a:latin typeface="+mj-ea"/>
                <a:ea typeface="+mj-ea"/>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11188" y="6357939"/>
            <a:ext cx="2843212" cy="363537"/>
          </a:xfrm>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页脚占位符 4"/>
          <p:cNvSpPr>
            <a:spLocks noGrp="1"/>
          </p:cNvSpPr>
          <p:nvPr>
            <p:ph type="ftr" sz="quarter" idx="11"/>
          </p:nvPr>
        </p:nvSpPr>
        <p:spPr>
          <a:xfrm>
            <a:off x="4165600" y="6357939"/>
            <a:ext cx="3860800" cy="363537"/>
          </a:xfrm>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灯片编号占位符 5"/>
          <p:cNvSpPr>
            <a:spLocks noGrp="1"/>
          </p:cNvSpPr>
          <p:nvPr>
            <p:ph type="sldNum" sz="quarter" idx="12"/>
          </p:nvPr>
        </p:nvSpPr>
        <p:spPr>
          <a:xfrm>
            <a:off x="8737600" y="6357939"/>
            <a:ext cx="2844800" cy="363537"/>
          </a:xfrm>
        </p:spPr>
        <p:txBody>
          <a:bodyPr/>
          <a:lstStyle>
            <a:lvl1pPr>
              <a:defRPr/>
            </a:lvl1pPr>
          </a:lstStyle>
          <a:p>
            <a:pPr defTabSz="801370" fontAlgn="base">
              <a:spcBef>
                <a:spcPct val="0"/>
              </a:spcBef>
              <a:spcAft>
                <a:spcPct val="0"/>
              </a:spcAft>
              <a:defRPr/>
            </a:pPr>
            <a:fld id="{53E5B9BA-C77F-4255-A7A3-D6738906901F}"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p:spPr>
        <p:txBody>
          <a:bodyPr/>
          <a:lstStyle/>
          <a:p>
            <a:fld id="{9C386DCD-C766-174D-BD90-1FFFD214734D}" type="datetimeFigureOut">
              <a:rPr kumimoji="1" lang="zh-CN" altLang="en-US" smtClean="0"/>
              <a:t>2026/7/17</a:t>
            </a:fld>
            <a:endParaRPr kumimoji="1" lang="zh-CN" altLang="en-US"/>
          </a:p>
        </p:txBody>
      </p:sp>
      <p:sp>
        <p:nvSpPr>
          <p:cNvPr id="3" name="Footer Placeholder 2"/>
          <p:cNvSpPr>
            <a:spLocks noGrp="1"/>
          </p:cNvSpPr>
          <p:nvPr>
            <p:ph type="ftr" sz="quarter" idx="11"/>
          </p:nvPr>
        </p:nvSpPr>
        <p:spPr>
          <a:xfrm>
            <a:off x="4038600" y="6356352"/>
            <a:ext cx="4114800" cy="365125"/>
          </a:xfrm>
        </p:spPr>
        <p:txBody>
          <a:bodyPr/>
          <a:lstStyle/>
          <a:p>
            <a:endParaRPr kumimoji="1" lang="zh-CN" altLang="en-US"/>
          </a:p>
        </p:txBody>
      </p:sp>
      <p:sp>
        <p:nvSpPr>
          <p:cNvPr id="4" name="Slide Number Placeholder 3"/>
          <p:cNvSpPr>
            <a:spLocks noGrp="1"/>
          </p:cNvSpPr>
          <p:nvPr>
            <p:ph type="sldNum" sz="quarter" idx="12"/>
          </p:nvPr>
        </p:nvSpPr>
        <p:spPr>
          <a:xfrm>
            <a:off x="8610600" y="6356352"/>
            <a:ext cx="2743200" cy="365125"/>
          </a:xfrm>
        </p:spPr>
        <p:txBody>
          <a:bodyPr/>
          <a:lstStyle/>
          <a:p>
            <a:fld id="{35A0D42F-13A3-5A49-9D90-18D5CFE4F535}" type="slidenum">
              <a:rPr kumimoji="1" lang="zh-CN" altLang="en-US" smtClean="0"/>
              <a:t>‹#›</a:t>
            </a:fld>
            <a:endParaRPr kumimoji="1" lang="zh-CN" altLang="en-US"/>
          </a:p>
        </p:txBody>
      </p:sp>
    </p:spTree>
  </p:cSld>
  <p:clrMapOvr>
    <a:masterClrMapping/>
  </p:clrMapOvr>
  <p:transition spd="med" advClick="0" advTm="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紫台-台标-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28" y="2130517"/>
            <a:ext cx="10363495" cy="1470087"/>
          </a:xfrm>
        </p:spPr>
        <p:txBody>
          <a:bodyPr/>
          <a:lstStyle/>
          <a:p>
            <a:r>
              <a:rPr lang="zh-CN" altLang="en-US"/>
              <a:t>单击此处编辑母版标题样式</a:t>
            </a:r>
          </a:p>
        </p:txBody>
      </p:sp>
      <p:sp>
        <p:nvSpPr>
          <p:cNvPr id="3" name="副标题 2"/>
          <p:cNvSpPr>
            <a:spLocks noGrp="1"/>
          </p:cNvSpPr>
          <p:nvPr>
            <p:ph type="subTitle" idx="1"/>
          </p:nvPr>
        </p:nvSpPr>
        <p:spPr>
          <a:xfrm>
            <a:off x="1828852" y="3886365"/>
            <a:ext cx="8534643" cy="1752675"/>
          </a:xfrm>
        </p:spPr>
        <p:txBody>
          <a:bodyPr/>
          <a:lstStyle>
            <a:lvl1pPr marL="0" indent="0" algn="ctr">
              <a:buNone/>
              <a:defRPr>
                <a:solidFill>
                  <a:schemeClr val="tx1">
                    <a:tint val="75000"/>
                  </a:schemeClr>
                </a:solidFill>
              </a:defRPr>
            </a:lvl1pPr>
            <a:lvl2pPr marL="485140" indent="0" algn="ctr">
              <a:buNone/>
              <a:defRPr>
                <a:solidFill>
                  <a:schemeClr val="tx1">
                    <a:tint val="75000"/>
                  </a:schemeClr>
                </a:solidFill>
              </a:defRPr>
            </a:lvl2pPr>
            <a:lvl3pPr marL="970280" indent="0" algn="ctr">
              <a:buNone/>
              <a:defRPr>
                <a:solidFill>
                  <a:schemeClr val="tx1">
                    <a:tint val="75000"/>
                  </a:schemeClr>
                </a:solidFill>
              </a:defRPr>
            </a:lvl3pPr>
            <a:lvl4pPr marL="1455420" indent="0" algn="ctr">
              <a:buNone/>
              <a:defRPr>
                <a:solidFill>
                  <a:schemeClr val="tx1">
                    <a:tint val="75000"/>
                  </a:schemeClr>
                </a:solidFill>
              </a:defRPr>
            </a:lvl4pPr>
            <a:lvl5pPr marL="1941195" indent="0" algn="ctr">
              <a:buNone/>
              <a:defRPr>
                <a:solidFill>
                  <a:schemeClr val="tx1">
                    <a:tint val="75000"/>
                  </a:schemeClr>
                </a:solidFill>
              </a:defRPr>
            </a:lvl5pPr>
            <a:lvl6pPr marL="2425700" indent="0" algn="ctr">
              <a:buNone/>
              <a:defRPr>
                <a:solidFill>
                  <a:schemeClr val="tx1">
                    <a:tint val="75000"/>
                  </a:schemeClr>
                </a:solidFill>
              </a:defRPr>
            </a:lvl6pPr>
            <a:lvl7pPr marL="2910840" indent="0" algn="ctr">
              <a:buNone/>
              <a:defRPr>
                <a:solidFill>
                  <a:schemeClr val="tx1">
                    <a:tint val="75000"/>
                  </a:schemeClr>
                </a:solidFill>
              </a:defRPr>
            </a:lvl7pPr>
            <a:lvl8pPr marL="3396615" indent="0" algn="ctr">
              <a:buNone/>
              <a:defRPr>
                <a:solidFill>
                  <a:schemeClr val="tx1">
                    <a:tint val="75000"/>
                  </a:schemeClr>
                </a:solidFill>
              </a:defRPr>
            </a:lvl8pPr>
            <a:lvl9pPr marL="388112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0EF14D9F-0879-4A7B-ADD3-6447E80FE939}"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紫台-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199456" y="274637"/>
            <a:ext cx="6696744" cy="490067"/>
          </a:xfrm>
        </p:spPr>
        <p:txBody>
          <a:bodyPr/>
          <a:lstStyle>
            <a:lvl1pPr>
              <a:defRPr sz="2800" b="1">
                <a:solidFill>
                  <a:srgbClr val="FF0000"/>
                </a:solidFill>
              </a:defRPr>
            </a:lvl1pPr>
          </a:lstStyle>
          <a:p>
            <a:r>
              <a:rPr lang="zh-CN" altLang="en-US" dirty="0"/>
              <a:t>单击此处编辑母版标题样式</a:t>
            </a:r>
          </a:p>
        </p:txBody>
      </p:sp>
      <p:sp>
        <p:nvSpPr>
          <p:cNvPr id="3" name="内容占位符 2"/>
          <p:cNvSpPr>
            <a:spLocks noGrp="1"/>
          </p:cNvSpPr>
          <p:nvPr>
            <p:ph idx="1"/>
          </p:nvPr>
        </p:nvSpPr>
        <p:spPr>
          <a:xfrm>
            <a:off x="611188" y="980729"/>
            <a:ext cx="10971212" cy="514543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53E5B9BA-C77F-4255-A7A3-D6738906901F}"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112" y="4407088"/>
            <a:ext cx="10363495" cy="1362132"/>
          </a:xfrm>
        </p:spPr>
        <p:txBody>
          <a:bodyPr anchor="t"/>
          <a:lstStyle>
            <a:lvl1pPr algn="l">
              <a:defRPr sz="4265" b="1" cap="all"/>
            </a:lvl1pPr>
          </a:lstStyle>
          <a:p>
            <a:r>
              <a:rPr lang="zh-CN" altLang="en-US"/>
              <a:t>单击此处编辑母版标题样式</a:t>
            </a:r>
          </a:p>
        </p:txBody>
      </p:sp>
      <p:sp>
        <p:nvSpPr>
          <p:cNvPr id="3" name="文本占位符 2"/>
          <p:cNvSpPr>
            <a:spLocks noGrp="1"/>
          </p:cNvSpPr>
          <p:nvPr>
            <p:ph type="body" idx="1"/>
          </p:nvPr>
        </p:nvSpPr>
        <p:spPr>
          <a:xfrm>
            <a:off x="963112" y="2906835"/>
            <a:ext cx="10363495" cy="1500251"/>
          </a:xfrm>
        </p:spPr>
        <p:txBody>
          <a:bodyPr anchor="b"/>
          <a:lstStyle>
            <a:lvl1pPr marL="0" indent="0">
              <a:buNone/>
              <a:defRPr sz="2135">
                <a:solidFill>
                  <a:schemeClr val="tx1">
                    <a:tint val="75000"/>
                  </a:schemeClr>
                </a:solidFill>
              </a:defRPr>
            </a:lvl1pPr>
            <a:lvl2pPr marL="485140" indent="0">
              <a:buNone/>
              <a:defRPr sz="1865">
                <a:solidFill>
                  <a:schemeClr val="tx1">
                    <a:tint val="75000"/>
                  </a:schemeClr>
                </a:solidFill>
              </a:defRPr>
            </a:lvl2pPr>
            <a:lvl3pPr marL="970280" indent="0">
              <a:buNone/>
              <a:defRPr sz="1735">
                <a:solidFill>
                  <a:schemeClr val="tx1">
                    <a:tint val="75000"/>
                  </a:schemeClr>
                </a:solidFill>
              </a:defRPr>
            </a:lvl3pPr>
            <a:lvl4pPr marL="1455420" indent="0">
              <a:buNone/>
              <a:defRPr sz="1465">
                <a:solidFill>
                  <a:schemeClr val="tx1">
                    <a:tint val="75000"/>
                  </a:schemeClr>
                </a:solidFill>
              </a:defRPr>
            </a:lvl4pPr>
            <a:lvl5pPr marL="1941195" indent="0">
              <a:buNone/>
              <a:defRPr sz="1465">
                <a:solidFill>
                  <a:schemeClr val="tx1">
                    <a:tint val="75000"/>
                  </a:schemeClr>
                </a:solidFill>
              </a:defRPr>
            </a:lvl5pPr>
            <a:lvl6pPr marL="2425700" indent="0">
              <a:buNone/>
              <a:defRPr sz="1465">
                <a:solidFill>
                  <a:schemeClr val="tx1">
                    <a:tint val="75000"/>
                  </a:schemeClr>
                </a:solidFill>
              </a:defRPr>
            </a:lvl6pPr>
            <a:lvl7pPr marL="2910840" indent="0">
              <a:buNone/>
              <a:defRPr sz="1465">
                <a:solidFill>
                  <a:schemeClr val="tx1">
                    <a:tint val="75000"/>
                  </a:schemeClr>
                </a:solidFill>
              </a:defRPr>
            </a:lvl7pPr>
            <a:lvl8pPr marL="3396615" indent="0">
              <a:buNone/>
              <a:defRPr sz="1465">
                <a:solidFill>
                  <a:schemeClr val="tx1">
                    <a:tint val="75000"/>
                  </a:schemeClr>
                </a:solidFill>
              </a:defRPr>
            </a:lvl8pPr>
            <a:lvl9pPr marL="3881120" indent="0">
              <a:buNone/>
              <a:defRPr sz="14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A27BAB89-F6E7-4757-94A0-CE12689954CA}"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紫台-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11188" y="274637"/>
            <a:ext cx="7415212" cy="490067"/>
          </a:xfrm>
        </p:spPr>
        <p:txBody>
          <a:bodyPr/>
          <a:lstStyle>
            <a:lvl1pPr>
              <a:defRPr sz="2800" b="1">
                <a:solidFill>
                  <a:srgbClr val="FF0000"/>
                </a:solidFill>
              </a:defRPr>
            </a:lvl1pPr>
          </a:lstStyle>
          <a:p>
            <a:r>
              <a:rPr lang="zh-CN" altLang="en-US" dirty="0"/>
              <a:t>单击此处编辑母版标题样式</a:t>
            </a:r>
          </a:p>
        </p:txBody>
      </p:sp>
      <p:sp>
        <p:nvSpPr>
          <p:cNvPr id="3" name="内容占位符 2"/>
          <p:cNvSpPr>
            <a:spLocks noGrp="1"/>
          </p:cNvSpPr>
          <p:nvPr>
            <p:ph sz="half" idx="1"/>
          </p:nvPr>
        </p:nvSpPr>
        <p:spPr>
          <a:xfrm>
            <a:off x="609617" y="1124744"/>
            <a:ext cx="5384955" cy="5001677"/>
          </a:xfrm>
        </p:spPr>
        <p:txBody>
          <a:bodyPr/>
          <a:lstStyle>
            <a:lvl1pPr>
              <a:defRPr sz="2935"/>
            </a:lvl1pPr>
            <a:lvl2pPr>
              <a:defRPr sz="2535"/>
            </a:lvl2pPr>
            <a:lvl3pPr>
              <a:defRPr sz="2135"/>
            </a:lvl3pPr>
            <a:lvl4pPr>
              <a:defRPr sz="1865"/>
            </a:lvl4pPr>
            <a:lvl5pPr>
              <a:defRPr sz="1865"/>
            </a:lvl5pPr>
            <a:lvl6pPr>
              <a:defRPr sz="1865"/>
            </a:lvl6pPr>
            <a:lvl7pPr>
              <a:defRPr sz="1865"/>
            </a:lvl7pPr>
            <a:lvl8pPr>
              <a:defRPr sz="1865"/>
            </a:lvl8pPr>
            <a:lvl9pPr>
              <a:defRPr sz="18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777" y="1124744"/>
            <a:ext cx="5384955" cy="5001677"/>
          </a:xfrm>
        </p:spPr>
        <p:txBody>
          <a:bodyPr/>
          <a:lstStyle>
            <a:lvl1pPr>
              <a:defRPr sz="2935"/>
            </a:lvl1pPr>
            <a:lvl2pPr>
              <a:defRPr sz="2535"/>
            </a:lvl2pPr>
            <a:lvl3pPr>
              <a:defRPr sz="2135"/>
            </a:lvl3pPr>
            <a:lvl4pPr>
              <a:defRPr sz="1865"/>
            </a:lvl4pPr>
            <a:lvl5pPr>
              <a:defRPr sz="1865"/>
            </a:lvl5pPr>
            <a:lvl6pPr>
              <a:defRPr sz="1865"/>
            </a:lvl6pPr>
            <a:lvl7pPr>
              <a:defRPr sz="1865"/>
            </a:lvl7pPr>
            <a:lvl8pPr>
              <a:defRPr sz="1865"/>
            </a:lvl8pPr>
            <a:lvl9pPr>
              <a:defRPr sz="18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7"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F9A00FB7-C94F-4BA9-9B1F-32A4D41D0186}"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紫台-比较">
    <p:spTree>
      <p:nvGrpSpPr>
        <p:cNvPr id="1" name=""/>
        <p:cNvGrpSpPr/>
        <p:nvPr/>
      </p:nvGrpSpPr>
      <p:grpSpPr>
        <a:xfrm>
          <a:off x="0" y="0"/>
          <a:ext cx="0" cy="0"/>
          <a:chOff x="0" y="0"/>
          <a:chExt cx="0" cy="0"/>
        </a:xfrm>
      </p:grpSpPr>
      <p:sp>
        <p:nvSpPr>
          <p:cNvPr id="2" name="标题 1"/>
          <p:cNvSpPr>
            <a:spLocks noGrp="1"/>
          </p:cNvSpPr>
          <p:nvPr>
            <p:ph type="title"/>
          </p:nvPr>
        </p:nvSpPr>
        <p:spPr>
          <a:xfrm>
            <a:off x="1055440" y="274637"/>
            <a:ext cx="6552728" cy="418059"/>
          </a:xfrm>
        </p:spPr>
        <p:txBody>
          <a:bodyPr/>
          <a:lstStyle>
            <a:lvl1pPr>
              <a:defRPr sz="2800" b="1">
                <a:solidFill>
                  <a:srgbClr val="FF0000"/>
                </a:solidFill>
              </a:defRPr>
            </a:lvl1pPr>
          </a:lstStyle>
          <a:p>
            <a:r>
              <a:rPr lang="zh-CN" altLang="en-US" dirty="0"/>
              <a:t>单击此处编辑母版标题样式</a:t>
            </a:r>
          </a:p>
        </p:txBody>
      </p:sp>
      <p:sp>
        <p:nvSpPr>
          <p:cNvPr id="3" name="文本占位符 2"/>
          <p:cNvSpPr>
            <a:spLocks noGrp="1"/>
          </p:cNvSpPr>
          <p:nvPr>
            <p:ph type="body" idx="1"/>
          </p:nvPr>
        </p:nvSpPr>
        <p:spPr>
          <a:xfrm>
            <a:off x="609620" y="917003"/>
            <a:ext cx="5387071" cy="639789"/>
          </a:xfrm>
        </p:spPr>
        <p:txBody>
          <a:bodyPr anchor="b"/>
          <a:lstStyle>
            <a:lvl1pPr marL="0" indent="0">
              <a:buNone/>
              <a:defRPr sz="2535" b="1"/>
            </a:lvl1pPr>
            <a:lvl2pPr marL="485140" indent="0">
              <a:buNone/>
              <a:defRPr sz="2135" b="1"/>
            </a:lvl2pPr>
            <a:lvl3pPr marL="970280" indent="0">
              <a:buNone/>
              <a:defRPr sz="1865" b="1"/>
            </a:lvl3pPr>
            <a:lvl4pPr marL="1455420" indent="0">
              <a:buNone/>
              <a:defRPr sz="1735" b="1"/>
            </a:lvl4pPr>
            <a:lvl5pPr marL="1941195" indent="0">
              <a:buNone/>
              <a:defRPr sz="1735" b="1"/>
            </a:lvl5pPr>
            <a:lvl6pPr marL="2425700" indent="0">
              <a:buNone/>
              <a:defRPr sz="1735" b="1"/>
            </a:lvl6pPr>
            <a:lvl7pPr marL="2910840" indent="0">
              <a:buNone/>
              <a:defRPr sz="1735" b="1"/>
            </a:lvl7pPr>
            <a:lvl8pPr marL="3396615" indent="0">
              <a:buNone/>
              <a:defRPr sz="1735" b="1"/>
            </a:lvl8pPr>
            <a:lvl9pPr marL="3881120" indent="0">
              <a:buNone/>
              <a:defRPr sz="1735" b="1"/>
            </a:lvl9pPr>
          </a:lstStyle>
          <a:p>
            <a:pPr lvl="0"/>
            <a:r>
              <a:rPr lang="zh-CN" altLang="en-US"/>
              <a:t>单击此处编辑母版文本样式</a:t>
            </a:r>
          </a:p>
        </p:txBody>
      </p:sp>
      <p:sp>
        <p:nvSpPr>
          <p:cNvPr id="4" name="内容占位符 3"/>
          <p:cNvSpPr>
            <a:spLocks noGrp="1"/>
          </p:cNvSpPr>
          <p:nvPr>
            <p:ph sz="half" idx="2"/>
          </p:nvPr>
        </p:nvSpPr>
        <p:spPr>
          <a:xfrm>
            <a:off x="609620" y="1628800"/>
            <a:ext cx="5387071" cy="4497621"/>
          </a:xfrm>
        </p:spPr>
        <p:txBody>
          <a:bodyPr/>
          <a:lstStyle>
            <a:lvl1pPr>
              <a:defRPr sz="2535"/>
            </a:lvl1pPr>
            <a:lvl2pPr>
              <a:defRPr sz="2135"/>
            </a:lvl2pPr>
            <a:lvl3pPr>
              <a:defRPr sz="1865"/>
            </a:lvl3pPr>
            <a:lvl4pPr>
              <a:defRPr sz="1735"/>
            </a:lvl4pPr>
            <a:lvl5pPr>
              <a:defRPr sz="1735"/>
            </a:lvl5pPr>
            <a:lvl6pPr>
              <a:defRPr sz="1735"/>
            </a:lvl6pPr>
            <a:lvl7pPr>
              <a:defRPr sz="1735"/>
            </a:lvl7pPr>
            <a:lvl8pPr>
              <a:defRPr sz="1735"/>
            </a:lvl8pPr>
            <a:lvl9pPr>
              <a:defRPr sz="1735"/>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93545" y="917003"/>
            <a:ext cx="5389187" cy="639789"/>
          </a:xfrm>
        </p:spPr>
        <p:txBody>
          <a:bodyPr anchor="b"/>
          <a:lstStyle>
            <a:lvl1pPr marL="0" indent="0">
              <a:buNone/>
              <a:defRPr sz="2535" b="1"/>
            </a:lvl1pPr>
            <a:lvl2pPr marL="485140" indent="0">
              <a:buNone/>
              <a:defRPr sz="2135" b="1"/>
            </a:lvl2pPr>
            <a:lvl3pPr marL="970280" indent="0">
              <a:buNone/>
              <a:defRPr sz="1865" b="1"/>
            </a:lvl3pPr>
            <a:lvl4pPr marL="1455420" indent="0">
              <a:buNone/>
              <a:defRPr sz="1735" b="1"/>
            </a:lvl4pPr>
            <a:lvl5pPr marL="1941195" indent="0">
              <a:buNone/>
              <a:defRPr sz="1735" b="1"/>
            </a:lvl5pPr>
            <a:lvl6pPr marL="2425700" indent="0">
              <a:buNone/>
              <a:defRPr sz="1735" b="1"/>
            </a:lvl6pPr>
            <a:lvl7pPr marL="2910840" indent="0">
              <a:buNone/>
              <a:defRPr sz="1735" b="1"/>
            </a:lvl7pPr>
            <a:lvl8pPr marL="3396615" indent="0">
              <a:buNone/>
              <a:defRPr sz="1735" b="1"/>
            </a:lvl8pPr>
            <a:lvl9pPr marL="3881120" indent="0">
              <a:buNone/>
              <a:defRPr sz="1735" b="1"/>
            </a:lvl9pPr>
          </a:lstStyle>
          <a:p>
            <a:pPr lvl="0"/>
            <a:r>
              <a:rPr lang="zh-CN" altLang="en-US"/>
              <a:t>单击此处编辑母版文本样式</a:t>
            </a:r>
          </a:p>
        </p:txBody>
      </p:sp>
      <p:sp>
        <p:nvSpPr>
          <p:cNvPr id="6" name="内容占位符 5"/>
          <p:cNvSpPr>
            <a:spLocks noGrp="1"/>
          </p:cNvSpPr>
          <p:nvPr>
            <p:ph sz="quarter" idx="4"/>
          </p:nvPr>
        </p:nvSpPr>
        <p:spPr>
          <a:xfrm>
            <a:off x="6193545" y="1628800"/>
            <a:ext cx="5389187" cy="4497621"/>
          </a:xfrm>
        </p:spPr>
        <p:txBody>
          <a:bodyPr/>
          <a:lstStyle>
            <a:lvl1pPr>
              <a:defRPr sz="2535"/>
            </a:lvl1pPr>
            <a:lvl2pPr>
              <a:defRPr sz="2135"/>
            </a:lvl2pPr>
            <a:lvl3pPr>
              <a:defRPr sz="1865"/>
            </a:lvl3pPr>
            <a:lvl4pPr>
              <a:defRPr sz="1735"/>
            </a:lvl4pPr>
            <a:lvl5pPr>
              <a:defRPr sz="1735"/>
            </a:lvl5pPr>
            <a:lvl6pPr>
              <a:defRPr sz="1735"/>
            </a:lvl6pPr>
            <a:lvl7pPr>
              <a:defRPr sz="1735"/>
            </a:lvl7pPr>
            <a:lvl8pPr>
              <a:defRPr sz="1735"/>
            </a:lvl8pPr>
            <a:lvl9pPr>
              <a:defRPr sz="17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9"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6A37C611-C2E9-472A-9ECF-4D4FDEE69FD9}"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紫台-仅标题">
    <p:spTree>
      <p:nvGrpSpPr>
        <p:cNvPr id="1" name=""/>
        <p:cNvGrpSpPr/>
        <p:nvPr/>
      </p:nvGrpSpPr>
      <p:grpSpPr>
        <a:xfrm>
          <a:off x="0" y="0"/>
          <a:ext cx="0" cy="0"/>
          <a:chOff x="0" y="0"/>
          <a:chExt cx="0" cy="0"/>
        </a:xfrm>
      </p:grpSpPr>
      <p:sp>
        <p:nvSpPr>
          <p:cNvPr id="2" name="标题 1"/>
          <p:cNvSpPr>
            <a:spLocks noGrp="1"/>
          </p:cNvSpPr>
          <p:nvPr>
            <p:ph type="title"/>
          </p:nvPr>
        </p:nvSpPr>
        <p:spPr>
          <a:xfrm>
            <a:off x="1199456" y="260648"/>
            <a:ext cx="6192688" cy="418059"/>
          </a:xfrm>
        </p:spPr>
        <p:txBody>
          <a:bodyPr/>
          <a:lstStyle>
            <a:lvl1pPr>
              <a:defRPr sz="2800" b="1">
                <a:solidFill>
                  <a:srgbClr val="FF0000"/>
                </a:solidFill>
              </a:defRPr>
            </a:lvl1pPr>
          </a:lstStyle>
          <a:p>
            <a:r>
              <a:rPr lang="zh-CN" altLang="en-US" dirty="0"/>
              <a:t>单击此处编辑母版标题样式</a:t>
            </a:r>
          </a:p>
        </p:txBody>
      </p:sp>
      <p:sp>
        <p:nvSpPr>
          <p:cNvPr id="3"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灯片编号占位符 5"/>
          <p:cNvSpPr>
            <a:spLocks noGrp="1"/>
          </p:cNvSpPr>
          <p:nvPr>
            <p:ph type="sldNum" sz="quarter" idx="12"/>
          </p:nvPr>
        </p:nvSpPr>
        <p:spPr/>
        <p:txBody>
          <a:bodyPr/>
          <a:lstStyle>
            <a:lvl1pPr>
              <a:defRPr/>
            </a:lvl1pPr>
          </a:lstStyle>
          <a:p>
            <a:pPr defTabSz="801370" fontAlgn="base">
              <a:spcBef>
                <a:spcPct val="0"/>
              </a:spcBef>
              <a:spcAft>
                <a:spcPct val="0"/>
              </a:spcAft>
              <a:defRPr/>
            </a:pPr>
            <a:fld id="{310B0534-16C6-440E-AC05-A8D1C0ABD8DD}" type="slidenum">
              <a:rPr lang="zh-CN" altLang="en-US" smtClean="0">
                <a:ea typeface="宋体" pitchFamily="2" charset="-122"/>
              </a:rPr>
              <a:t>‹#›</a:t>
            </a:fld>
            <a:endParaRPr lang="zh-CN" altLang="en-US">
              <a:ea typeface="宋体" pitchFamily="2" charset="-122"/>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3.png"/><Relationship Id="rId2" Type="http://schemas.openxmlformats.org/officeDocument/2006/relationships/slideLayout" Target="../slideLayouts/slideLayout5.xml"/><Relationship Id="rId16"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2.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图片 8" descr="e48e1d0cbffed09322e60ec6a930eaf3"/>
          <p:cNvPicPr>
            <a:picLocks noChangeAspect="1"/>
          </p:cNvPicPr>
          <p:nvPr userDrawn="1"/>
        </p:nvPicPr>
        <p:blipFill>
          <a:blip r:embed="rId5"/>
          <a:srcRect l="2081" r="13876"/>
          <a:stretch>
            <a:fillRect/>
          </a:stretch>
        </p:blipFill>
        <p:spPr>
          <a:xfrm>
            <a:off x="-60325" y="-5080"/>
            <a:ext cx="12313285" cy="6868160"/>
          </a:xfrm>
          <a:prstGeom prst="rect">
            <a:avLst/>
          </a:prstGeom>
        </p:spPr>
      </p:pic>
      <p:sp>
        <p:nvSpPr>
          <p:cNvPr id="10" name="矩形 9"/>
          <p:cNvSpPr/>
          <p:nvPr userDrawn="1"/>
        </p:nvSpPr>
        <p:spPr>
          <a:xfrm>
            <a:off x="-60325" y="-5080"/>
            <a:ext cx="12313285" cy="686943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Lst>
  <p:transition spd="med" advClick="0" advTm="0">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11188" y="274637"/>
            <a:ext cx="109712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239" tIns="40119" rIns="80239" bIns="40119" numCol="1" anchor="ctr" anchorCtr="0" compatLnSpc="1"/>
          <a:lstStyle/>
          <a:p>
            <a:pPr lvl="0"/>
            <a:r>
              <a:rPr lang="zh-CN" altLang="en-US"/>
              <a:t>单击此处编辑母版标题样式</a:t>
            </a:r>
          </a:p>
        </p:txBody>
      </p:sp>
      <p:sp>
        <p:nvSpPr>
          <p:cNvPr id="1027" name="文本占位符 2"/>
          <p:cNvSpPr>
            <a:spLocks noGrp="1"/>
          </p:cNvSpPr>
          <p:nvPr>
            <p:ph type="body" idx="1"/>
          </p:nvPr>
        </p:nvSpPr>
        <p:spPr bwMode="auto">
          <a:xfrm>
            <a:off x="611188" y="1600201"/>
            <a:ext cx="109712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239" tIns="40119" rIns="80239" bIns="4011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11188" y="6357939"/>
            <a:ext cx="2843212" cy="363537"/>
          </a:xfrm>
          <a:prstGeom prst="rect">
            <a:avLst/>
          </a:prstGeom>
        </p:spPr>
        <p:txBody>
          <a:bodyPr vert="horz" lIns="80239" tIns="40119" rIns="80239" bIns="40119" rtlCol="0" anchor="ctr"/>
          <a:lstStyle>
            <a:lvl1pPr algn="l" defTabSz="802005" eaLnBrk="1" fontAlgn="auto" hangingPunct="1">
              <a:spcBef>
                <a:spcPts val="0"/>
              </a:spcBef>
              <a:spcAft>
                <a:spcPts val="0"/>
              </a:spcAft>
              <a:defRPr sz="1465">
                <a:solidFill>
                  <a:schemeClr val="tx1">
                    <a:tint val="75000"/>
                  </a:schemeClr>
                </a:solidFill>
                <a:latin typeface="+mn-lt"/>
                <a:ea typeface="+mn-ea"/>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5" name="页脚占位符 4"/>
          <p:cNvSpPr>
            <a:spLocks noGrp="1"/>
          </p:cNvSpPr>
          <p:nvPr>
            <p:ph type="ftr" sz="quarter" idx="3"/>
          </p:nvPr>
        </p:nvSpPr>
        <p:spPr>
          <a:xfrm>
            <a:off x="4165600" y="6357939"/>
            <a:ext cx="3860800" cy="363537"/>
          </a:xfrm>
          <a:prstGeom prst="rect">
            <a:avLst/>
          </a:prstGeom>
        </p:spPr>
        <p:txBody>
          <a:bodyPr vert="horz" lIns="80239" tIns="40119" rIns="80239" bIns="40119" rtlCol="0" anchor="ctr"/>
          <a:lstStyle>
            <a:lvl1pPr algn="ctr" defTabSz="802005" eaLnBrk="1" fontAlgn="auto" hangingPunct="1">
              <a:spcBef>
                <a:spcPts val="0"/>
              </a:spcBef>
              <a:spcAft>
                <a:spcPts val="0"/>
              </a:spcAft>
              <a:defRPr sz="1465">
                <a:solidFill>
                  <a:schemeClr val="tx1">
                    <a:tint val="75000"/>
                  </a:schemeClr>
                </a:solidFill>
                <a:latin typeface="+mn-lt"/>
                <a:ea typeface="+mn-ea"/>
              </a:defRPr>
            </a:lvl1pPr>
          </a:lstStyle>
          <a:p>
            <a:pPr>
              <a:defRPr/>
            </a:pPr>
            <a:endParaRPr lang="zh-CN" altLang="en-US">
              <a:solidFill>
                <a:prstClr val="black">
                  <a:tint val="75000"/>
                </a:prstClr>
              </a:solidFill>
              <a:latin typeface="Calibri" panose="020F0502020204030204"/>
              <a:ea typeface="宋体" pitchFamily="2" charset="-122"/>
            </a:endParaRPr>
          </a:p>
        </p:txBody>
      </p:sp>
      <p:sp>
        <p:nvSpPr>
          <p:cNvPr id="6" name="灯片编号占位符 5"/>
          <p:cNvSpPr>
            <a:spLocks noGrp="1"/>
          </p:cNvSpPr>
          <p:nvPr>
            <p:ph type="sldNum" sz="quarter" idx="4"/>
          </p:nvPr>
        </p:nvSpPr>
        <p:spPr>
          <a:xfrm>
            <a:off x="8737600" y="6357939"/>
            <a:ext cx="2844800" cy="363537"/>
          </a:xfrm>
          <a:prstGeom prst="rect">
            <a:avLst/>
          </a:prstGeom>
        </p:spPr>
        <p:txBody>
          <a:bodyPr vert="horz" wrap="square" lIns="80239" tIns="40119" rIns="80239" bIns="40119" numCol="1" anchor="ctr" anchorCtr="0" compatLnSpc="1"/>
          <a:lstStyle>
            <a:lvl1pPr algn="r" eaLnBrk="1" hangingPunct="1">
              <a:defRPr sz="1465">
                <a:solidFill>
                  <a:srgbClr val="898989"/>
                </a:solidFill>
                <a:latin typeface="Calibri" panose="020F0502020204030204" charset="0"/>
              </a:defRPr>
            </a:lvl1pPr>
          </a:lstStyle>
          <a:p>
            <a:pPr defTabSz="801370" fontAlgn="base">
              <a:spcBef>
                <a:spcPct val="0"/>
              </a:spcBef>
              <a:spcAft>
                <a:spcPct val="0"/>
              </a:spcAft>
              <a:defRPr/>
            </a:pPr>
            <a:fld id="{BB9F11ED-B2DD-47AE-94F8-48514D467CA2}" type="slidenum">
              <a:rPr lang="zh-CN" altLang="en-US" smtClean="0">
                <a:ea typeface="宋体" pitchFamily="2" charset="-122"/>
              </a:rPr>
              <a:t>‹#›</a:t>
            </a:fld>
            <a:endParaRPr lang="zh-CN" altLang="en-US">
              <a:ea typeface="宋体" pitchFamily="2" charset="-122"/>
            </a:endParaRPr>
          </a:p>
        </p:txBody>
      </p:sp>
      <p:pic>
        <p:nvPicPr>
          <p:cNvPr id="1031" name="图片 1"/>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588" y="0"/>
            <a:ext cx="12244388"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图片 6"/>
          <p:cNvPicPr>
            <a:picLocks noChangeAspect="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228601" y="80964"/>
            <a:ext cx="7651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直接连接符 8"/>
          <p:cNvCxnSpPr/>
          <p:nvPr userDrawn="1"/>
        </p:nvCxnSpPr>
        <p:spPr>
          <a:xfrm>
            <a:off x="839789" y="841375"/>
            <a:ext cx="11304587" cy="0"/>
          </a:xfrm>
          <a:prstGeom prst="line">
            <a:avLst/>
          </a:prstGeom>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Lst>
  <p:transition/>
  <p:hf hdr="0" ftr="0" dt="0"/>
  <p:txStyles>
    <p:titleStyle>
      <a:lvl1pPr algn="ctr" defTabSz="968375" rtl="0" eaLnBrk="0" fontAlgn="base" hangingPunct="0">
        <a:spcBef>
          <a:spcPct val="0"/>
        </a:spcBef>
        <a:spcAft>
          <a:spcPct val="0"/>
        </a:spcAft>
        <a:defRPr sz="4665" kern="1200">
          <a:solidFill>
            <a:schemeClr val="tx1"/>
          </a:solidFill>
          <a:latin typeface="+mj-lt"/>
          <a:ea typeface="+mj-ea"/>
          <a:cs typeface="+mj-cs"/>
        </a:defRPr>
      </a:lvl1pPr>
      <a:lvl2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2pPr>
      <a:lvl3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3pPr>
      <a:lvl4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4pPr>
      <a:lvl5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5pPr>
      <a:lvl6pPr marL="342900" algn="ctr" defTabSz="801370" rtl="0" fontAlgn="base">
        <a:spcBef>
          <a:spcPct val="0"/>
        </a:spcBef>
        <a:spcAft>
          <a:spcPct val="0"/>
        </a:spcAft>
        <a:defRPr sz="3800">
          <a:solidFill>
            <a:schemeClr val="tx1"/>
          </a:solidFill>
          <a:latin typeface="Calibri" panose="020F0502020204030204" charset="0"/>
          <a:ea typeface="宋体" pitchFamily="2" charset="-122"/>
        </a:defRPr>
      </a:lvl6pPr>
      <a:lvl7pPr marL="685800" algn="ctr" defTabSz="801370" rtl="0" fontAlgn="base">
        <a:spcBef>
          <a:spcPct val="0"/>
        </a:spcBef>
        <a:spcAft>
          <a:spcPct val="0"/>
        </a:spcAft>
        <a:defRPr sz="3800">
          <a:solidFill>
            <a:schemeClr val="tx1"/>
          </a:solidFill>
          <a:latin typeface="Calibri" panose="020F0502020204030204" charset="0"/>
          <a:ea typeface="宋体" pitchFamily="2" charset="-122"/>
        </a:defRPr>
      </a:lvl7pPr>
      <a:lvl8pPr marL="1028700" algn="ctr" defTabSz="801370" rtl="0" fontAlgn="base">
        <a:spcBef>
          <a:spcPct val="0"/>
        </a:spcBef>
        <a:spcAft>
          <a:spcPct val="0"/>
        </a:spcAft>
        <a:defRPr sz="3800">
          <a:solidFill>
            <a:schemeClr val="tx1"/>
          </a:solidFill>
          <a:latin typeface="Calibri" panose="020F0502020204030204" charset="0"/>
          <a:ea typeface="宋体" pitchFamily="2" charset="-122"/>
        </a:defRPr>
      </a:lvl8pPr>
      <a:lvl9pPr marL="1371600" algn="ctr" defTabSz="801370" rtl="0" fontAlgn="base">
        <a:spcBef>
          <a:spcPct val="0"/>
        </a:spcBef>
        <a:spcAft>
          <a:spcPct val="0"/>
        </a:spcAft>
        <a:defRPr sz="3800">
          <a:solidFill>
            <a:schemeClr val="tx1"/>
          </a:solidFill>
          <a:latin typeface="Calibri" panose="020F0502020204030204" charset="0"/>
          <a:ea typeface="宋体" pitchFamily="2" charset="-122"/>
        </a:defRPr>
      </a:lvl9pPr>
    </p:titleStyle>
    <p:bodyStyle>
      <a:lvl1pPr marL="362585" indent="-362585" algn="l" defTabSz="968375" rtl="0" eaLnBrk="0" fontAlgn="base" hangingPunct="0">
        <a:spcBef>
          <a:spcPct val="24000"/>
        </a:spcBef>
        <a:spcAft>
          <a:spcPct val="0"/>
        </a:spcAft>
        <a:buFont typeface="Arial" panose="020B0604020202020204" pitchFamily="34" charset="0"/>
        <a:buChar char="•"/>
        <a:defRPr sz="3335" kern="1200">
          <a:solidFill>
            <a:schemeClr val="tx1"/>
          </a:solidFill>
          <a:latin typeface="+mn-lt"/>
          <a:ea typeface="+mn-ea"/>
          <a:cs typeface="+mn-cs"/>
        </a:defRPr>
      </a:lvl1pPr>
      <a:lvl2pPr marL="787400" indent="-301625" algn="l" defTabSz="968375" rtl="0" eaLnBrk="0" fontAlgn="base" hangingPunct="0">
        <a:spcBef>
          <a:spcPct val="24000"/>
        </a:spcBef>
        <a:spcAft>
          <a:spcPct val="0"/>
        </a:spcAft>
        <a:buFont typeface="Arial" panose="020B0604020202020204" pitchFamily="34" charset="0"/>
        <a:buChar char="–"/>
        <a:defRPr sz="2935" kern="1200">
          <a:solidFill>
            <a:schemeClr val="tx1"/>
          </a:solidFill>
          <a:latin typeface="+mn-lt"/>
          <a:ea typeface="+mn-ea"/>
          <a:cs typeface="+mn-cs"/>
        </a:defRPr>
      </a:lvl2pPr>
      <a:lvl3pPr marL="1211580" indent="-241300" algn="l" defTabSz="968375" rtl="0" eaLnBrk="0" fontAlgn="base" hangingPunct="0">
        <a:spcBef>
          <a:spcPct val="24000"/>
        </a:spcBef>
        <a:spcAft>
          <a:spcPct val="0"/>
        </a:spcAft>
        <a:buFont typeface="Arial" panose="020B0604020202020204" pitchFamily="34" charset="0"/>
        <a:buChar char="•"/>
        <a:defRPr sz="2535" kern="1200">
          <a:solidFill>
            <a:schemeClr val="tx1"/>
          </a:solidFill>
          <a:latin typeface="+mn-lt"/>
          <a:ea typeface="+mn-ea"/>
          <a:cs typeface="+mn-cs"/>
        </a:defRPr>
      </a:lvl3pPr>
      <a:lvl4pPr marL="1696720" indent="-241300" algn="l" defTabSz="968375" rtl="0" eaLnBrk="0" fontAlgn="base" hangingPunct="0">
        <a:spcBef>
          <a:spcPct val="24000"/>
        </a:spcBef>
        <a:spcAft>
          <a:spcPct val="0"/>
        </a:spcAft>
        <a:buFont typeface="Arial" panose="020B0604020202020204" pitchFamily="34" charset="0"/>
        <a:buChar char="–"/>
        <a:defRPr sz="2000" kern="1200">
          <a:solidFill>
            <a:schemeClr val="tx1"/>
          </a:solidFill>
          <a:latin typeface="+mn-lt"/>
          <a:ea typeface="+mn-ea"/>
          <a:cs typeface="+mn-cs"/>
        </a:defRPr>
      </a:lvl4pPr>
      <a:lvl5pPr marL="2182495" indent="-241300" algn="l" defTabSz="968375" rtl="0" eaLnBrk="0" fontAlgn="base" hangingPunct="0">
        <a:spcBef>
          <a:spcPct val="24000"/>
        </a:spcBef>
        <a:spcAft>
          <a:spcPct val="0"/>
        </a:spcAft>
        <a:buFont typeface="Arial" panose="020B0604020202020204" pitchFamily="34" charset="0"/>
        <a:buChar char="»"/>
        <a:defRPr sz="2000" kern="1200">
          <a:solidFill>
            <a:schemeClr val="tx1"/>
          </a:solidFill>
          <a:latin typeface="+mn-lt"/>
          <a:ea typeface="+mn-ea"/>
          <a:cs typeface="+mn-cs"/>
        </a:defRPr>
      </a:lvl5pPr>
      <a:lvl6pPr marL="2668905" indent="-243205" algn="l" defTabSz="969645" rtl="0" eaLnBrk="1" latinLnBrk="0" hangingPunct="1">
        <a:spcBef>
          <a:spcPct val="24000"/>
        </a:spcBef>
        <a:buFont typeface="Arial" panose="020B0604020202020204" pitchFamily="34" charset="0"/>
        <a:buChar char="•"/>
        <a:defRPr sz="2135" kern="1200">
          <a:solidFill>
            <a:schemeClr val="tx1"/>
          </a:solidFill>
          <a:latin typeface="+mn-lt"/>
          <a:ea typeface="+mn-ea"/>
          <a:cs typeface="+mn-cs"/>
        </a:defRPr>
      </a:lvl6pPr>
      <a:lvl7pPr marL="3154045" indent="-243205" algn="l" defTabSz="969645" rtl="0" eaLnBrk="1" latinLnBrk="0" hangingPunct="1">
        <a:spcBef>
          <a:spcPct val="24000"/>
        </a:spcBef>
        <a:buFont typeface="Arial" panose="020B0604020202020204" pitchFamily="34" charset="0"/>
        <a:buChar char="•"/>
        <a:defRPr sz="2135" kern="1200">
          <a:solidFill>
            <a:schemeClr val="tx1"/>
          </a:solidFill>
          <a:latin typeface="+mn-lt"/>
          <a:ea typeface="+mn-ea"/>
          <a:cs typeface="+mn-cs"/>
        </a:defRPr>
      </a:lvl7pPr>
      <a:lvl8pPr marL="3639185" indent="-243205" algn="l" defTabSz="969645" rtl="0" eaLnBrk="1" latinLnBrk="0" hangingPunct="1">
        <a:spcBef>
          <a:spcPct val="24000"/>
        </a:spcBef>
        <a:buFont typeface="Arial" panose="020B0604020202020204" pitchFamily="34" charset="0"/>
        <a:buChar char="•"/>
        <a:defRPr sz="2135" kern="1200">
          <a:solidFill>
            <a:schemeClr val="tx1"/>
          </a:solidFill>
          <a:latin typeface="+mn-lt"/>
          <a:ea typeface="+mn-ea"/>
          <a:cs typeface="+mn-cs"/>
        </a:defRPr>
      </a:lvl8pPr>
      <a:lvl9pPr marL="4124325" indent="-243205" algn="l" defTabSz="969645" rtl="0" eaLnBrk="1" latinLnBrk="0" hangingPunct="1">
        <a:spcBef>
          <a:spcPct val="24000"/>
        </a:spcBef>
        <a:buFont typeface="Arial" panose="020B0604020202020204" pitchFamily="34" charset="0"/>
        <a:buChar char="•"/>
        <a:defRPr sz="2135" kern="1200">
          <a:solidFill>
            <a:schemeClr val="tx1"/>
          </a:solidFill>
          <a:latin typeface="+mn-lt"/>
          <a:ea typeface="+mn-ea"/>
          <a:cs typeface="+mn-cs"/>
        </a:defRPr>
      </a:lvl9pPr>
    </p:bodyStyle>
    <p:otherStyle>
      <a:defPPr>
        <a:defRPr lang="zh-CN"/>
      </a:defPPr>
      <a:lvl1pPr marL="0" algn="l" defTabSz="969645" rtl="0" eaLnBrk="1" latinLnBrk="0" hangingPunct="1">
        <a:defRPr sz="1865" kern="1200">
          <a:solidFill>
            <a:schemeClr val="tx1"/>
          </a:solidFill>
          <a:latin typeface="+mn-lt"/>
          <a:ea typeface="+mn-ea"/>
          <a:cs typeface="+mn-cs"/>
        </a:defRPr>
      </a:lvl1pPr>
      <a:lvl2pPr marL="485140" algn="l" defTabSz="969645" rtl="0" eaLnBrk="1" latinLnBrk="0" hangingPunct="1">
        <a:defRPr sz="1865" kern="1200">
          <a:solidFill>
            <a:schemeClr val="tx1"/>
          </a:solidFill>
          <a:latin typeface="+mn-lt"/>
          <a:ea typeface="+mn-ea"/>
          <a:cs typeface="+mn-cs"/>
        </a:defRPr>
      </a:lvl2pPr>
      <a:lvl3pPr marL="970280" algn="l" defTabSz="969645" rtl="0" eaLnBrk="1" latinLnBrk="0" hangingPunct="1">
        <a:defRPr sz="1865" kern="1200">
          <a:solidFill>
            <a:schemeClr val="tx1"/>
          </a:solidFill>
          <a:latin typeface="+mn-lt"/>
          <a:ea typeface="+mn-ea"/>
          <a:cs typeface="+mn-cs"/>
        </a:defRPr>
      </a:lvl3pPr>
      <a:lvl4pPr marL="1455420" algn="l" defTabSz="969645" rtl="0" eaLnBrk="1" latinLnBrk="0" hangingPunct="1">
        <a:defRPr sz="1865" kern="1200">
          <a:solidFill>
            <a:schemeClr val="tx1"/>
          </a:solidFill>
          <a:latin typeface="+mn-lt"/>
          <a:ea typeface="+mn-ea"/>
          <a:cs typeface="+mn-cs"/>
        </a:defRPr>
      </a:lvl4pPr>
      <a:lvl5pPr marL="1941195" algn="l" defTabSz="969645" rtl="0" eaLnBrk="1" latinLnBrk="0" hangingPunct="1">
        <a:defRPr sz="1865" kern="1200">
          <a:solidFill>
            <a:schemeClr val="tx1"/>
          </a:solidFill>
          <a:latin typeface="+mn-lt"/>
          <a:ea typeface="+mn-ea"/>
          <a:cs typeface="+mn-cs"/>
        </a:defRPr>
      </a:lvl5pPr>
      <a:lvl6pPr marL="2425700" algn="l" defTabSz="969645" rtl="0" eaLnBrk="1" latinLnBrk="0" hangingPunct="1">
        <a:defRPr sz="1865" kern="1200">
          <a:solidFill>
            <a:schemeClr val="tx1"/>
          </a:solidFill>
          <a:latin typeface="+mn-lt"/>
          <a:ea typeface="+mn-ea"/>
          <a:cs typeface="+mn-cs"/>
        </a:defRPr>
      </a:lvl6pPr>
      <a:lvl7pPr marL="2910840" algn="l" defTabSz="969645" rtl="0" eaLnBrk="1" latinLnBrk="0" hangingPunct="1">
        <a:defRPr sz="1865" kern="1200">
          <a:solidFill>
            <a:schemeClr val="tx1"/>
          </a:solidFill>
          <a:latin typeface="+mn-lt"/>
          <a:ea typeface="+mn-ea"/>
          <a:cs typeface="+mn-cs"/>
        </a:defRPr>
      </a:lvl7pPr>
      <a:lvl8pPr marL="3396615" algn="l" defTabSz="969645" rtl="0" eaLnBrk="1" latinLnBrk="0" hangingPunct="1">
        <a:defRPr sz="1865" kern="1200">
          <a:solidFill>
            <a:schemeClr val="tx1"/>
          </a:solidFill>
          <a:latin typeface="+mn-lt"/>
          <a:ea typeface="+mn-ea"/>
          <a:cs typeface="+mn-cs"/>
        </a:defRPr>
      </a:lvl8pPr>
      <a:lvl9pPr marL="3881120" algn="l" defTabSz="969645" rtl="0" eaLnBrk="1" latinLnBrk="0" hangingPunct="1">
        <a:defRPr sz="186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notesSlide" Target="../notesSlides/notesSlide16.xml"/><Relationship Id="rId7" Type="http://schemas.openxmlformats.org/officeDocument/2006/relationships/image" Target="../media/image39.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43.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xml"/><Relationship Id="rId1" Type="http://schemas.openxmlformats.org/officeDocument/2006/relationships/tags" Target="../tags/tag20.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4.xml"/><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2.png"/><Relationship Id="rId4" Type="http://schemas.openxmlformats.org/officeDocument/2006/relationships/image" Target="../media/image11.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AMPE"/>
          <p:cNvPicPr>
            <a:picLocks noChangeAspect="1"/>
          </p:cNvPicPr>
          <p:nvPr/>
        </p:nvPicPr>
        <p:blipFill>
          <a:blip r:embed="rId4"/>
          <a:stretch>
            <a:fillRect/>
          </a:stretch>
        </p:blipFill>
        <p:spPr>
          <a:xfrm>
            <a:off x="-51435" y="0"/>
            <a:ext cx="12319635" cy="6858000"/>
          </a:xfrm>
          <a:prstGeom prst="rect">
            <a:avLst/>
          </a:prstGeom>
        </p:spPr>
      </p:pic>
      <p:sp>
        <p:nvSpPr>
          <p:cNvPr id="13313" name="TextBox 3"/>
          <p:cNvSpPr txBox="1">
            <a:spLocks noChangeArrowheads="1"/>
          </p:cNvSpPr>
          <p:nvPr/>
        </p:nvSpPr>
        <p:spPr bwMode="auto">
          <a:xfrm>
            <a:off x="0" y="1657350"/>
            <a:ext cx="12486640" cy="1107996"/>
          </a:xfrm>
          <a:prstGeom prst="rect">
            <a:avLst/>
          </a:prstGeom>
          <a:noFill/>
          <a:ln w="9525">
            <a:noFill/>
            <a:miter lim="800000"/>
          </a:ln>
        </p:spPr>
        <p:txBody>
          <a:bodyPr wrap="square">
            <a:spAutoFit/>
          </a:bodyPr>
          <a:lstStyle/>
          <a:p>
            <a:pPr algn="ctr"/>
            <a:r>
              <a:rPr lang="zh-CN" altLang="en-US" sz="6600" b="1" dirty="0">
                <a:solidFill>
                  <a:srgbClr val="FFFF00"/>
                </a:solidFill>
                <a:latin typeface="微软雅黑" panose="020B0503020204020204" pitchFamily="34" charset="-122"/>
                <a:ea typeface="微软雅黑" panose="020B0503020204020204" pitchFamily="34" charset="-122"/>
              </a:rPr>
              <a:t>多信使宇宙研究</a:t>
            </a:r>
          </a:p>
        </p:txBody>
      </p:sp>
      <p:sp>
        <p:nvSpPr>
          <p:cNvPr id="13314" name="TextBox 4"/>
          <p:cNvSpPr txBox="1">
            <a:spLocks noChangeArrowheads="1"/>
          </p:cNvSpPr>
          <p:nvPr/>
        </p:nvSpPr>
        <p:spPr bwMode="auto">
          <a:xfrm>
            <a:off x="92075" y="4226560"/>
            <a:ext cx="12007850" cy="1753235"/>
          </a:xfrm>
          <a:prstGeom prst="rect">
            <a:avLst/>
          </a:prstGeom>
          <a:noFill/>
          <a:ln w="9525">
            <a:noFill/>
            <a:miter lim="800000"/>
          </a:ln>
        </p:spPr>
        <p:txBody>
          <a:bodyPr wrap="square">
            <a:spAutoFit/>
          </a:bodyPr>
          <a:lstStyle/>
          <a:p>
            <a:pPr algn="ctr"/>
            <a:r>
              <a:rPr lang="en-US" altLang="zh-CN" sz="3600" b="1" dirty="0">
                <a:solidFill>
                  <a:srgbClr val="FFFF00"/>
                </a:solidFill>
                <a:latin typeface="微软雅黑" charset="0"/>
                <a:ea typeface="微软雅黑" charset="0"/>
                <a:cs typeface="微软雅黑" charset="0"/>
              </a:rPr>
              <a:t>Yi-Zhong Fan (</a:t>
            </a:r>
            <a:r>
              <a:rPr lang="zh-CN" altLang="en-US" sz="3600" b="1" dirty="0">
                <a:solidFill>
                  <a:srgbClr val="FFFF00"/>
                </a:solidFill>
                <a:latin typeface="微软雅黑" charset="0"/>
                <a:ea typeface="微软雅黑" charset="0"/>
                <a:cs typeface="微软雅黑" charset="0"/>
              </a:rPr>
              <a:t>范一中</a:t>
            </a:r>
            <a:r>
              <a:rPr lang="en-US" altLang="zh-CN" sz="3600" b="1" dirty="0">
                <a:solidFill>
                  <a:srgbClr val="FFFF00"/>
                </a:solidFill>
                <a:latin typeface="微软雅黑" charset="0"/>
                <a:ea typeface="微软雅黑" charset="0"/>
                <a:cs typeface="微软雅黑" charset="0"/>
              </a:rPr>
              <a:t>)</a:t>
            </a:r>
            <a:endParaRPr lang="zh-CN" altLang="en-US" sz="3600" b="1" dirty="0">
              <a:solidFill>
                <a:srgbClr val="FFFF00"/>
              </a:solidFill>
              <a:latin typeface="微软雅黑" charset="0"/>
              <a:ea typeface="微软雅黑" charset="0"/>
              <a:cs typeface="微软雅黑" charset="0"/>
            </a:endParaRPr>
          </a:p>
          <a:p>
            <a:pPr algn="ctr"/>
            <a:r>
              <a:rPr lang="zh-CN" altLang="en-US" sz="3600" b="1" dirty="0">
                <a:solidFill>
                  <a:srgbClr val="FFFF00"/>
                </a:solidFill>
                <a:latin typeface="微软雅黑" charset="0"/>
                <a:ea typeface="微软雅黑" charset="0"/>
                <a:cs typeface="微软雅黑" charset="0"/>
              </a:rPr>
              <a:t>（中国科学院紫金山天文台）</a:t>
            </a:r>
          </a:p>
          <a:p>
            <a:pPr algn="ctr"/>
            <a:r>
              <a:rPr lang="en-US" altLang="zh-CN" sz="3600" b="1" dirty="0">
                <a:solidFill>
                  <a:srgbClr val="FFFF00"/>
                </a:solidFill>
                <a:latin typeface="微软雅黑" charset="0"/>
                <a:ea typeface="微软雅黑" charset="0"/>
                <a:cs typeface="微软雅黑" charset="0"/>
              </a:rPr>
              <a:t>2026</a:t>
            </a:r>
            <a:r>
              <a:rPr lang="zh-CN" altLang="en-US" sz="3600" b="1" dirty="0">
                <a:solidFill>
                  <a:srgbClr val="FFFF00"/>
                </a:solidFill>
                <a:latin typeface="微软雅黑" charset="0"/>
                <a:ea typeface="微软雅黑" charset="0"/>
                <a:cs typeface="微软雅黑" charset="0"/>
              </a:rPr>
              <a:t>年</a:t>
            </a:r>
            <a:r>
              <a:rPr lang="en-US" altLang="zh-CN" sz="3600" b="1" dirty="0">
                <a:solidFill>
                  <a:srgbClr val="FFFF00"/>
                </a:solidFill>
                <a:latin typeface="微软雅黑" charset="0"/>
                <a:ea typeface="微软雅黑" charset="0"/>
                <a:cs typeface="微软雅黑" charset="0"/>
              </a:rPr>
              <a:t>7</a:t>
            </a:r>
            <a:r>
              <a:rPr lang="zh-CN" altLang="en-US" sz="3600" b="1" dirty="0">
                <a:solidFill>
                  <a:srgbClr val="FFFF00"/>
                </a:solidFill>
                <a:latin typeface="微软雅黑" charset="0"/>
                <a:ea typeface="微软雅黑" charset="0"/>
                <a:cs typeface="微软雅黑" charset="0"/>
              </a:rPr>
              <a:t>月</a:t>
            </a:r>
            <a:r>
              <a:rPr lang="en-US" altLang="zh-CN" sz="3600" b="1" dirty="0">
                <a:solidFill>
                  <a:srgbClr val="FFFF00"/>
                </a:solidFill>
                <a:latin typeface="微软雅黑" charset="0"/>
                <a:ea typeface="微软雅黑" charset="0"/>
                <a:cs typeface="微软雅黑" charset="0"/>
              </a:rPr>
              <a:t>21</a:t>
            </a:r>
            <a:r>
              <a:rPr lang="zh-CN" altLang="en-US" sz="3600" b="1" dirty="0">
                <a:solidFill>
                  <a:srgbClr val="FFFF00"/>
                </a:solidFill>
                <a:latin typeface="微软雅黑" charset="0"/>
                <a:ea typeface="微软雅黑" charset="0"/>
                <a:cs typeface="微软雅黑" charset="0"/>
              </a:rPr>
              <a:t>日</a:t>
            </a:r>
          </a:p>
        </p:txBody>
      </p:sp>
      <p:sp>
        <p:nvSpPr>
          <p:cNvPr id="3" name="文本框 2"/>
          <p:cNvSpPr txBox="1"/>
          <p:nvPr/>
        </p:nvSpPr>
        <p:spPr>
          <a:xfrm>
            <a:off x="0" y="149225"/>
            <a:ext cx="12192000" cy="400110"/>
          </a:xfrm>
          <a:prstGeom prst="rect">
            <a:avLst/>
          </a:prstGeom>
          <a:noFill/>
        </p:spPr>
        <p:txBody>
          <a:bodyPr wrap="square" rtlCol="0" anchor="t">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              2026</a:t>
            </a:r>
            <a:r>
              <a:rPr lang="zh-CN" altLang="en-US" sz="2000" b="1" dirty="0">
                <a:solidFill>
                  <a:schemeClr val="bg1"/>
                </a:solidFill>
                <a:latin typeface="微软雅黑" panose="020B0503020204020204" pitchFamily="34" charset="-122"/>
                <a:ea typeface="微软雅黑" panose="020B0503020204020204" pitchFamily="34" charset="-122"/>
              </a:rPr>
              <a:t>年紫金山暗物质会议（新疆乌鲁木齐）</a:t>
            </a:r>
            <a:r>
              <a:rPr lang="zh-CN" altLang="en-US" sz="2000" b="1" dirty="0">
                <a:latin typeface="微软雅黑" panose="020B0503020204020204" pitchFamily="34" charset="-122"/>
                <a:ea typeface="微软雅黑" panose="020B0503020204020204" pitchFamily="34" charset="-122"/>
              </a:rPr>
              <a:t>问题研讨会</a:t>
            </a:r>
            <a:endParaRPr lang="zh-CN" altLang="en-US" sz="2800" b="1" dirty="0">
              <a:solidFill>
                <a:schemeClr val="bg1"/>
              </a:solidFill>
              <a:latin typeface="微软雅黑" panose="020B0503020204020204" pitchFamily="34" charset="-122"/>
              <a:ea typeface="微软雅黑" panose="020B0503020204020204" pitchFamily="34" charset="-122"/>
              <a:cs typeface="微软雅黑" charset="0"/>
            </a:endParaRPr>
          </a:p>
        </p:txBody>
      </p:sp>
    </p:spTree>
    <p:custDataLst>
      <p:tags r:id="rId1"/>
    </p:custData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174625" y="231775"/>
            <a:ext cx="11861800" cy="707886"/>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charset="0"/>
                <a:ea typeface="微软雅黑" charset="0"/>
                <a:cs typeface="微软雅黑" charset="0"/>
              </a:rPr>
              <a:t>AMS-02 antiproton: the other DM signal</a:t>
            </a:r>
            <a:r>
              <a:rPr lang="zh-CN" altLang="en-US" sz="4000" b="1" dirty="0">
                <a:solidFill>
                  <a:srgbClr val="6AE7FF"/>
                </a:solidFill>
                <a:latin typeface="微软雅黑" charset="0"/>
                <a:ea typeface="微软雅黑" charset="0"/>
                <a:cs typeface="微软雅黑" charset="0"/>
              </a:rPr>
              <a:t>？</a:t>
            </a:r>
          </a:p>
        </p:txBody>
      </p:sp>
      <p:pic>
        <p:nvPicPr>
          <p:cNvPr id="2" name="图片 1"/>
          <p:cNvPicPr>
            <a:picLocks noChangeAspect="1"/>
          </p:cNvPicPr>
          <p:nvPr/>
        </p:nvPicPr>
        <p:blipFill>
          <a:blip r:embed="rId4"/>
          <a:stretch>
            <a:fillRect/>
          </a:stretch>
        </p:blipFill>
        <p:spPr>
          <a:xfrm>
            <a:off x="174625" y="1134745"/>
            <a:ext cx="5782945" cy="4691380"/>
          </a:xfrm>
          <a:prstGeom prst="rect">
            <a:avLst/>
          </a:prstGeom>
        </p:spPr>
      </p:pic>
      <p:sp>
        <p:nvSpPr>
          <p:cNvPr id="8" name="文本框 1"/>
          <p:cNvSpPr txBox="1">
            <a:spLocks noChangeArrowheads="1"/>
          </p:cNvSpPr>
          <p:nvPr/>
        </p:nvSpPr>
        <p:spPr bwMode="auto">
          <a:xfrm>
            <a:off x="0" y="5942330"/>
            <a:ext cx="1219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Wingdings" panose="05000000000000000000" pitchFamily="2" charset="2"/>
              <a:buChar char="q"/>
              <a:defRPr sz="3200">
                <a:solidFill>
                  <a:srgbClr val="292934"/>
                </a:solidFill>
                <a:latin typeface="Arial" panose="020B0604020202020204" pitchFamily="34" charset="0"/>
                <a:ea typeface="宋体" pitchFamily="2" charset="-122"/>
              </a:defRPr>
            </a:lvl1pPr>
            <a:lvl2pPr marL="742950" indent="-285750">
              <a:spcBef>
                <a:spcPct val="20000"/>
              </a:spcBef>
              <a:buChar char="–"/>
              <a:defRPr sz="2800">
                <a:solidFill>
                  <a:srgbClr val="292934"/>
                </a:solidFill>
                <a:latin typeface="Arial" panose="020B0604020202020204" pitchFamily="34" charset="0"/>
                <a:ea typeface="宋体" pitchFamily="2" charset="-122"/>
              </a:defRPr>
            </a:lvl2pPr>
            <a:lvl3pPr marL="1143000" indent="-228600">
              <a:spcBef>
                <a:spcPct val="20000"/>
              </a:spcBef>
              <a:buChar char="•"/>
              <a:defRPr sz="2400">
                <a:solidFill>
                  <a:srgbClr val="292934"/>
                </a:solidFill>
                <a:latin typeface="Arial" panose="020B0604020202020204" pitchFamily="34" charset="0"/>
                <a:ea typeface="宋体" pitchFamily="2" charset="-122"/>
              </a:defRPr>
            </a:lvl3pPr>
            <a:lvl4pPr marL="1600200" indent="-228600">
              <a:spcBef>
                <a:spcPct val="20000"/>
              </a:spcBef>
              <a:buChar char="–"/>
              <a:defRPr sz="2000">
                <a:solidFill>
                  <a:srgbClr val="292934"/>
                </a:solidFill>
                <a:latin typeface="Arial" panose="020B0604020202020204" pitchFamily="34" charset="0"/>
                <a:ea typeface="宋体" pitchFamily="2" charset="-122"/>
              </a:defRPr>
            </a:lvl4pPr>
            <a:lvl5pPr marL="2057400" indent="-228600">
              <a:spcBef>
                <a:spcPct val="20000"/>
              </a:spcBef>
              <a:buChar char="»"/>
              <a:defRPr sz="2000">
                <a:solidFill>
                  <a:srgbClr val="292934"/>
                </a:solidFill>
                <a:latin typeface="Arial" panose="020B0604020202020204" pitchFamily="34" charset="0"/>
                <a:ea typeface="宋体" pitchFamily="2" charset="-122"/>
              </a:defRPr>
            </a:lvl5pPr>
            <a:lvl6pPr marL="25146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6pPr>
            <a:lvl7pPr marL="29718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7pPr>
            <a:lvl8pPr marL="34290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8pPr>
            <a:lvl9pPr marL="38862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9pPr>
          </a:lstStyle>
          <a:p>
            <a:pPr algn="ctr">
              <a:spcBef>
                <a:spcPct val="0"/>
              </a:spcBef>
              <a:buFontTx/>
              <a:buNone/>
            </a:pPr>
            <a:r>
              <a:rPr lang="en-US" altLang="zh-CN" sz="2000" b="1" kern="0" dirty="0">
                <a:solidFill>
                  <a:srgbClr val="6AE7FF"/>
                </a:solidFill>
                <a:latin typeface="Times New Roman" panose="02020603050405020304" pitchFamily="18" charset="0"/>
                <a:ea typeface="+mn-ea"/>
                <a:cs typeface="Times New Roman" panose="02020603050405020304" pitchFamily="18" charset="0"/>
              </a:rPr>
              <a:t>Cui, Yuan, Tsai &amp; Fan (2017 PRL)</a:t>
            </a:r>
            <a:r>
              <a:rPr lang="zh-CN" altLang="en-US" sz="2000" b="1" kern="0" dirty="0">
                <a:solidFill>
                  <a:srgbClr val="6AE7FF"/>
                </a:solidFill>
                <a:latin typeface="Times New Roman" panose="02020603050405020304" pitchFamily="18" charset="0"/>
                <a:ea typeface="+mn-ea"/>
                <a:cs typeface="Times New Roman" panose="02020603050405020304" pitchFamily="18" charset="0"/>
              </a:rPr>
              <a:t>：</a:t>
            </a:r>
            <a:r>
              <a:rPr lang="en-US" altLang="zh-CN" sz="2000" b="1" dirty="0">
                <a:solidFill>
                  <a:srgbClr val="FFFF00"/>
                </a:solidFill>
                <a:latin typeface="Times New Roman Regular" panose="02020603050405020304" charset="0"/>
                <a:ea typeface="微软雅黑" charset="0"/>
                <a:cs typeface="Times New Roman Regular" panose="02020603050405020304" charset="0"/>
              </a:rPr>
              <a:t>there is a GeV antiproton excess</a:t>
            </a:r>
            <a:r>
              <a:rPr lang="zh-CN" altLang="en-US" sz="2000" b="1" dirty="0">
                <a:solidFill>
                  <a:srgbClr val="FFFF00"/>
                </a:solidFill>
                <a:latin typeface="Times New Roman Regular" panose="02020603050405020304" charset="0"/>
                <a:ea typeface="微软雅黑" charset="0"/>
                <a:cs typeface="Times New Roman Regular" panose="02020603050405020304" charset="0"/>
              </a:rPr>
              <a:t>，</a:t>
            </a:r>
          </a:p>
          <a:p>
            <a:pPr algn="ctr">
              <a:spcBef>
                <a:spcPct val="0"/>
              </a:spcBef>
              <a:buFontTx/>
              <a:buNone/>
            </a:pPr>
            <a:r>
              <a:rPr lang="en-US" altLang="zh-CN" sz="2000" b="1" dirty="0">
                <a:solidFill>
                  <a:srgbClr val="FFFF00"/>
                </a:solidFill>
                <a:latin typeface="Times New Roman Regular" panose="02020603050405020304" charset="0"/>
                <a:ea typeface="微软雅黑" charset="0"/>
                <a:cs typeface="Times New Roman Regular" panose="02020603050405020304" charset="0"/>
              </a:rPr>
              <a:t>if interpreted as DM annihiltion, the parameters are similar to that of GeV excess  </a:t>
            </a:r>
          </a:p>
        </p:txBody>
      </p:sp>
      <p:pic>
        <p:nvPicPr>
          <p:cNvPr id="4" name="图片 3"/>
          <p:cNvPicPr>
            <a:picLocks noChangeAspect="1"/>
          </p:cNvPicPr>
          <p:nvPr/>
        </p:nvPicPr>
        <p:blipFill>
          <a:blip r:embed="rId5"/>
          <a:stretch>
            <a:fillRect/>
          </a:stretch>
        </p:blipFill>
        <p:spPr>
          <a:xfrm>
            <a:off x="6408420" y="1134745"/>
            <a:ext cx="5782945" cy="4690745"/>
          </a:xfrm>
          <a:prstGeom prst="rect">
            <a:avLst/>
          </a:prstGeom>
        </p:spPr>
      </p:pic>
      <p:pic>
        <p:nvPicPr>
          <p:cNvPr id="5"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3500" y="956310"/>
            <a:ext cx="1893570" cy="151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本框 5"/>
          <p:cNvSpPr txBox="1"/>
          <p:nvPr/>
        </p:nvSpPr>
        <p:spPr>
          <a:xfrm>
            <a:off x="7683500" y="2779395"/>
            <a:ext cx="1466215" cy="398780"/>
          </a:xfrm>
          <a:prstGeom prst="rect">
            <a:avLst/>
          </a:prstGeom>
          <a:noFill/>
        </p:spPr>
        <p:txBody>
          <a:bodyPr wrap="none" rtlCol="0" anchor="t">
            <a:spAutoFit/>
          </a:bodyPr>
          <a:lstStyle/>
          <a:p>
            <a:r>
              <a:rPr lang="zh-CN" altLang="en-US" sz="2000" b="1" dirty="0">
                <a:solidFill>
                  <a:schemeClr val="tx1"/>
                </a:solidFill>
                <a:latin typeface="微软雅黑" charset="0"/>
                <a:ea typeface="微软雅黑" charset="0"/>
                <a:cs typeface="微软雅黑" charset="0"/>
                <a:sym typeface="+mn-ea"/>
              </a:rPr>
              <a:t>银心</a:t>
            </a:r>
            <a:r>
              <a:rPr lang="en-US" altLang="zh-CN" sz="2000" b="1" dirty="0">
                <a:solidFill>
                  <a:schemeClr val="tx1"/>
                </a:solidFill>
                <a:latin typeface="微软雅黑" charset="0"/>
                <a:ea typeface="微软雅黑" charset="0"/>
                <a:cs typeface="微软雅黑" charset="0"/>
                <a:sym typeface="+mn-ea"/>
              </a:rPr>
              <a:t>GeV</a:t>
            </a:r>
            <a:r>
              <a:rPr lang="zh-CN" altLang="en-US" sz="2000" b="1" dirty="0">
                <a:solidFill>
                  <a:schemeClr val="tx1"/>
                </a:solidFill>
                <a:latin typeface="微软雅黑" charset="0"/>
                <a:ea typeface="微软雅黑" charset="0"/>
                <a:cs typeface="微软雅黑" charset="0"/>
                <a:sym typeface="+mn-ea"/>
              </a:rPr>
              <a:t>超</a:t>
            </a:r>
          </a:p>
        </p:txBody>
      </p:sp>
      <p:pic>
        <p:nvPicPr>
          <p:cNvPr id="24582" name="图片 1"/>
          <p:cNvPicPr>
            <a:picLocks noChangeAspect="1"/>
          </p:cNvPicPr>
          <p:nvPr/>
        </p:nvPicPr>
        <p:blipFill>
          <a:blip r:embed="rId7"/>
          <a:stretch>
            <a:fillRect/>
          </a:stretch>
        </p:blipFill>
        <p:spPr>
          <a:xfrm>
            <a:off x="1167765" y="838835"/>
            <a:ext cx="1765300" cy="1635125"/>
          </a:xfrm>
          <a:prstGeom prst="rect">
            <a:avLst/>
          </a:prstGeom>
          <a:noFill/>
          <a:ln w="9525">
            <a:noFill/>
          </a:ln>
        </p:spPr>
      </p:pic>
    </p:spTree>
    <p:custDataLst>
      <p:tags r:id="rId1"/>
    </p:custData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B841B-FD6C-19BC-FAA2-7332DDA68B2D}"/>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0CA39F15-3E94-6D84-205D-029918DA35C7}"/>
              </a:ext>
            </a:extLst>
          </p:cNvPr>
          <p:cNvSpPr txBox="1">
            <a:spLocks noChangeArrowheads="1"/>
          </p:cNvSpPr>
          <p:nvPr/>
        </p:nvSpPr>
        <p:spPr bwMode="auto">
          <a:xfrm>
            <a:off x="-56756" y="231775"/>
            <a:ext cx="12316022" cy="707886"/>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charset="0"/>
                <a:ea typeface="微软雅黑" charset="0"/>
                <a:cs typeface="微软雅黑" charset="0"/>
              </a:rPr>
              <a:t>Fermi-LAT: 43 GeV line emission?</a:t>
            </a:r>
          </a:p>
        </p:txBody>
      </p:sp>
      <p:pic>
        <p:nvPicPr>
          <p:cNvPr id="2" name="图片 1">
            <a:extLst>
              <a:ext uri="{FF2B5EF4-FFF2-40B4-BE49-F238E27FC236}">
                <a16:creationId xmlns:a16="http://schemas.microsoft.com/office/drawing/2014/main" id="{F669416A-424F-FC84-4FDB-DE7060D9F9F8}"/>
              </a:ext>
            </a:extLst>
          </p:cNvPr>
          <p:cNvPicPr>
            <a:picLocks noChangeAspect="1"/>
          </p:cNvPicPr>
          <p:nvPr/>
        </p:nvPicPr>
        <p:blipFill>
          <a:blip r:embed="rId4"/>
          <a:stretch>
            <a:fillRect/>
          </a:stretch>
        </p:blipFill>
        <p:spPr>
          <a:xfrm>
            <a:off x="238302" y="1264856"/>
            <a:ext cx="6428663" cy="4328285"/>
          </a:xfrm>
          <a:prstGeom prst="rect">
            <a:avLst/>
          </a:prstGeom>
        </p:spPr>
      </p:pic>
      <p:pic>
        <p:nvPicPr>
          <p:cNvPr id="5" name="图片 4">
            <a:extLst>
              <a:ext uri="{FF2B5EF4-FFF2-40B4-BE49-F238E27FC236}">
                <a16:creationId xmlns:a16="http://schemas.microsoft.com/office/drawing/2014/main" id="{F01A70BC-4C6B-6AF0-8B4C-CC6D1DE45862}"/>
              </a:ext>
            </a:extLst>
          </p:cNvPr>
          <p:cNvPicPr>
            <a:picLocks noChangeAspect="1"/>
          </p:cNvPicPr>
          <p:nvPr/>
        </p:nvPicPr>
        <p:blipFill>
          <a:blip r:embed="rId5"/>
          <a:srcRect l="51372" b="3298"/>
          <a:stretch>
            <a:fillRect/>
          </a:stretch>
        </p:blipFill>
        <p:spPr>
          <a:xfrm>
            <a:off x="6879478" y="1250245"/>
            <a:ext cx="5101536" cy="4342897"/>
          </a:xfrm>
          <a:prstGeom prst="rect">
            <a:avLst/>
          </a:prstGeom>
        </p:spPr>
      </p:pic>
      <p:sp>
        <p:nvSpPr>
          <p:cNvPr id="8" name="文本框 7">
            <a:extLst>
              <a:ext uri="{FF2B5EF4-FFF2-40B4-BE49-F238E27FC236}">
                <a16:creationId xmlns:a16="http://schemas.microsoft.com/office/drawing/2014/main" id="{AC4E0026-138B-BE60-72A1-A9F664FE0460}"/>
              </a:ext>
            </a:extLst>
          </p:cNvPr>
          <p:cNvSpPr txBox="1"/>
          <p:nvPr/>
        </p:nvSpPr>
        <p:spPr>
          <a:xfrm>
            <a:off x="-56756" y="5880528"/>
            <a:ext cx="12316022" cy="461665"/>
          </a:xfrm>
          <a:prstGeom prst="rect">
            <a:avLst/>
          </a:prstGeom>
          <a:noFill/>
        </p:spPr>
        <p:txBody>
          <a:bodyPr wrap="square" rtlCol="0" anchor="t">
            <a:spAutoFit/>
          </a:bodyPr>
          <a:lstStyle/>
          <a:p>
            <a:pPr algn="ctr" hangingPunct="0"/>
            <a:r>
              <a:rPr lang="en-US" altLang="zh-CN" sz="2400" b="1" kern="0" dirty="0">
                <a:solidFill>
                  <a:srgbClr val="6AE7FF"/>
                </a:solidFill>
                <a:latin typeface="Times New Roman" panose="02020603050405020304" pitchFamily="18" charset="0"/>
                <a:cs typeface="Times New Roman" panose="02020603050405020304" pitchFamily="18" charset="0"/>
                <a:sym typeface="+mn-ea"/>
              </a:rPr>
              <a:t>Fan et al. 2026 </a:t>
            </a:r>
            <a:r>
              <a:rPr lang="en-US" altLang="zh-CN" sz="2400" b="1" kern="0" dirty="0">
                <a:solidFill>
                  <a:srgbClr val="6AE7FF"/>
                </a:solidFill>
                <a:latin typeface="Times New Roman" panose="02020603050405020304" pitchFamily="18" charset="0"/>
                <a:cs typeface="Times New Roman" panose="02020603050405020304" pitchFamily="18" charset="0"/>
                <a:sym typeface="Arial" panose="020B0604020202020204"/>
              </a:rPr>
              <a:t>PRL in press</a:t>
            </a:r>
            <a:r>
              <a:rPr lang="en-US" altLang="zh-CN" sz="2400" b="1" kern="0" dirty="0">
                <a:solidFill>
                  <a:srgbClr val="6AE7FF"/>
                </a:solidFill>
                <a:latin typeface="Times New Roman" panose="02020603050405020304" pitchFamily="18" charset="0"/>
                <a:cs typeface="Times New Roman" panose="02020603050405020304" pitchFamily="18" charset="0"/>
                <a:sym typeface="+mn-ea"/>
              </a:rPr>
              <a:t> (</a:t>
            </a:r>
            <a:r>
              <a:rPr lang="en-US" altLang="zh-CN" sz="2400" b="1" kern="0" dirty="0">
                <a:solidFill>
                  <a:srgbClr val="6AE7FF"/>
                </a:solidFill>
                <a:latin typeface="Times New Roman" panose="02020603050405020304" pitchFamily="18" charset="0"/>
                <a:cs typeface="Times New Roman" panose="02020603050405020304" pitchFamily="18" charset="0"/>
                <a:sym typeface="Arial" panose="020B0604020202020204"/>
              </a:rPr>
              <a:t>arXiv:2407.11737</a:t>
            </a:r>
            <a:r>
              <a:rPr lang="en-US" altLang="zh-CN" sz="2400" b="1" kern="0" dirty="0">
                <a:solidFill>
                  <a:srgbClr val="6AE7FF"/>
                </a:solidFill>
                <a:latin typeface="Times New Roman" panose="02020603050405020304" pitchFamily="18" charset="0"/>
                <a:cs typeface="Times New Roman" panose="02020603050405020304" pitchFamily="18" charset="0"/>
                <a:sym typeface="+mn-ea"/>
              </a:rPr>
              <a:t>)</a:t>
            </a:r>
          </a:p>
        </p:txBody>
      </p:sp>
    </p:spTree>
    <p:custDataLst>
      <p:tags r:id="rId1"/>
    </p:custDataLst>
    <p:extLst>
      <p:ext uri="{BB962C8B-B14F-4D97-AF65-F5344CB8AC3E}">
        <p14:creationId xmlns:p14="http://schemas.microsoft.com/office/powerpoint/2010/main" val="60465056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53772" y="5383530"/>
            <a:ext cx="4932246" cy="706755"/>
          </a:xfrm>
          <a:prstGeom prst="rect">
            <a:avLst/>
          </a:prstGeom>
          <a:noFill/>
          <a:ln w="9525">
            <a:noFill/>
            <a:miter lim="800000"/>
          </a:ln>
        </p:spPr>
        <p:txBody>
          <a:bodyPr wrap="square">
            <a:spAutoFit/>
          </a:bodyPr>
          <a:lstStyle/>
          <a:p>
            <a:pPr marL="342900" indent="-342900" algn="l">
              <a:buFont typeface="Wingdings" panose="05000000000000000000" charset="0"/>
              <a:buChar char="Ø"/>
            </a:pPr>
            <a:r>
              <a:rPr lang="en-US"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rPr>
              <a:t>Larger acceptance, wider energy range</a:t>
            </a:r>
            <a:endParaRPr lang="zh-CN"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endParaRPr>
          </a:p>
          <a:p>
            <a:pPr marL="342900" indent="-342900" algn="l">
              <a:buFont typeface="Wingdings" panose="05000000000000000000" charset="0"/>
              <a:buChar char="Ø"/>
            </a:pPr>
            <a:r>
              <a:rPr lang="en-US"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rPr>
              <a:t>Better angular and energy resolution</a:t>
            </a:r>
          </a:p>
        </p:txBody>
      </p:sp>
      <p:sp>
        <p:nvSpPr>
          <p:cNvPr id="3"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charset="0"/>
                <a:ea typeface="微软雅黑" charset="0"/>
              </a:rPr>
              <a:t>Spaced-based experiments: the future</a:t>
            </a:r>
            <a:endParaRPr lang="zh-CN" altLang="en-US" sz="4000" b="1" dirty="0">
              <a:solidFill>
                <a:srgbClr val="6AE7FF"/>
              </a:solidFill>
              <a:latin typeface="微软雅黑" charset="0"/>
              <a:ea typeface="微软雅黑" charset="0"/>
            </a:endParaRPr>
          </a:p>
        </p:txBody>
      </p:sp>
      <p:sp>
        <p:nvSpPr>
          <p:cNvPr id="7" name="TextBox 4"/>
          <p:cNvSpPr txBox="1">
            <a:spLocks noChangeArrowheads="1"/>
          </p:cNvSpPr>
          <p:nvPr/>
        </p:nvSpPr>
        <p:spPr bwMode="auto">
          <a:xfrm>
            <a:off x="1756604" y="4844028"/>
            <a:ext cx="909320" cy="460375"/>
          </a:xfrm>
          <a:prstGeom prst="rect">
            <a:avLst/>
          </a:prstGeom>
          <a:noFill/>
          <a:ln w="9525">
            <a:noFill/>
            <a:miter lim="800000"/>
          </a:ln>
        </p:spPr>
        <p:txBody>
          <a:bodyPr wrap="none">
            <a:spAutoFit/>
          </a:bodyPr>
          <a:lstStyle/>
          <a:p>
            <a:pPr algn="ctr"/>
            <a:r>
              <a:rPr lang="en-US" altLang="zh-CN"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HERD</a:t>
            </a:r>
          </a:p>
        </p:txBody>
      </p:sp>
      <p:pic>
        <p:nvPicPr>
          <p:cNvPr id="5" name="图片 4"/>
          <p:cNvPicPr>
            <a:picLocks noChangeAspect="1"/>
          </p:cNvPicPr>
          <p:nvPr/>
        </p:nvPicPr>
        <p:blipFill>
          <a:blip r:embed="rId4"/>
          <a:srcRect r="40705"/>
          <a:stretch>
            <a:fillRect/>
          </a:stretch>
        </p:blipFill>
        <p:spPr>
          <a:xfrm>
            <a:off x="38971" y="1122774"/>
            <a:ext cx="4456430" cy="3636010"/>
          </a:xfrm>
          <a:prstGeom prst="rect">
            <a:avLst/>
          </a:prstGeom>
        </p:spPr>
      </p:pic>
      <p:pic>
        <p:nvPicPr>
          <p:cNvPr id="6" name="图片 5">
            <a:extLst>
              <a:ext uri="{FF2B5EF4-FFF2-40B4-BE49-F238E27FC236}">
                <a16:creationId xmlns:a16="http://schemas.microsoft.com/office/drawing/2014/main" id="{09FA68C2-6BE9-5A76-C10D-B03842D4FF3B}"/>
              </a:ext>
            </a:extLst>
          </p:cNvPr>
          <p:cNvPicPr>
            <a:picLocks noChangeAspect="1"/>
          </p:cNvPicPr>
          <p:nvPr/>
        </p:nvPicPr>
        <p:blipFill>
          <a:blip r:embed="rId5"/>
          <a:stretch>
            <a:fillRect/>
          </a:stretch>
        </p:blipFill>
        <p:spPr>
          <a:xfrm>
            <a:off x="4715177" y="1122772"/>
            <a:ext cx="5206252" cy="3636011"/>
          </a:xfrm>
          <a:prstGeom prst="rect">
            <a:avLst/>
          </a:prstGeom>
        </p:spPr>
      </p:pic>
      <p:pic>
        <p:nvPicPr>
          <p:cNvPr id="8" name="图片 7">
            <a:extLst>
              <a:ext uri="{FF2B5EF4-FFF2-40B4-BE49-F238E27FC236}">
                <a16:creationId xmlns:a16="http://schemas.microsoft.com/office/drawing/2014/main" id="{00EFD647-2669-2A97-D598-6818245A1022}"/>
              </a:ext>
            </a:extLst>
          </p:cNvPr>
          <p:cNvPicPr>
            <a:picLocks noChangeAspect="1"/>
          </p:cNvPicPr>
          <p:nvPr/>
        </p:nvPicPr>
        <p:blipFill>
          <a:blip r:embed="rId6"/>
          <a:srcRect l="26797" r="33652"/>
          <a:stretch/>
        </p:blipFill>
        <p:spPr>
          <a:xfrm>
            <a:off x="10083521" y="1113725"/>
            <a:ext cx="2019719" cy="3636105"/>
          </a:xfrm>
          <a:prstGeom prst="rect">
            <a:avLst/>
          </a:prstGeom>
        </p:spPr>
      </p:pic>
      <p:sp>
        <p:nvSpPr>
          <p:cNvPr id="11" name="TextBox 4">
            <a:extLst>
              <a:ext uri="{FF2B5EF4-FFF2-40B4-BE49-F238E27FC236}">
                <a16:creationId xmlns:a16="http://schemas.microsoft.com/office/drawing/2014/main" id="{759C55A0-6BFD-6025-A53C-41EC6F7905B9}"/>
              </a:ext>
            </a:extLst>
          </p:cNvPr>
          <p:cNvSpPr txBox="1">
            <a:spLocks noChangeArrowheads="1"/>
          </p:cNvSpPr>
          <p:nvPr/>
        </p:nvSpPr>
        <p:spPr bwMode="auto">
          <a:xfrm>
            <a:off x="6151401" y="5382549"/>
            <a:ext cx="4932246" cy="706755"/>
          </a:xfrm>
          <a:prstGeom prst="rect">
            <a:avLst/>
          </a:prstGeom>
          <a:noFill/>
          <a:ln w="9525">
            <a:noFill/>
            <a:miter lim="800000"/>
          </a:ln>
        </p:spPr>
        <p:txBody>
          <a:bodyPr wrap="square">
            <a:spAutoFit/>
          </a:bodyPr>
          <a:lstStyle/>
          <a:p>
            <a:pPr marL="342900" indent="-342900" algn="l">
              <a:buFont typeface="Wingdings" panose="05000000000000000000" charset="0"/>
              <a:buChar char="Ø"/>
            </a:pPr>
            <a:r>
              <a:rPr lang="en-US"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rPr>
              <a:t>An acceptance of ~10 m</a:t>
            </a:r>
            <a:r>
              <a:rPr lang="en-US" altLang="zh-CN" sz="2000" b="1" baseline="30000" dirty="0">
                <a:solidFill>
                  <a:srgbClr val="6AE7FF"/>
                </a:solidFill>
                <a:latin typeface="Times New Roman Regular" panose="02020603050405020304" charset="0"/>
                <a:ea typeface="黑体" panose="02010609060101010101" pitchFamily="49" charset="-122"/>
                <a:cs typeface="Times New Roman Regular" panose="02020603050405020304" charset="0"/>
              </a:rPr>
              <a:t>2</a:t>
            </a:r>
            <a:r>
              <a:rPr lang="en-US"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rPr>
              <a:t> Sr</a:t>
            </a:r>
            <a:endParaRPr lang="zh-CN"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endParaRPr>
          </a:p>
          <a:p>
            <a:pPr marL="342900" indent="-342900" algn="l">
              <a:buFont typeface="Wingdings" panose="05000000000000000000" charset="0"/>
              <a:buChar char="Ø"/>
            </a:pPr>
            <a:r>
              <a:rPr lang="en-US"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rPr>
              <a:t>A total weight of  ~20 </a:t>
            </a:r>
            <a:r>
              <a:rPr lang="en-US" altLang="zh-CN" sz="2000" b="1" dirty="0" err="1">
                <a:solidFill>
                  <a:srgbClr val="6AE7FF"/>
                </a:solidFill>
                <a:latin typeface="Times New Roman Regular" panose="02020603050405020304" charset="0"/>
                <a:ea typeface="黑体" panose="02010609060101010101" pitchFamily="49" charset="-122"/>
                <a:cs typeface="Times New Roman Regular" panose="02020603050405020304" charset="0"/>
              </a:rPr>
              <a:t>Tonnes</a:t>
            </a:r>
            <a:endParaRPr lang="en-US" altLang="zh-CN" sz="2000" b="1" dirty="0">
              <a:solidFill>
                <a:srgbClr val="6AE7FF"/>
              </a:solidFill>
              <a:latin typeface="Times New Roman Regular" panose="02020603050405020304" charset="0"/>
              <a:ea typeface="黑体" panose="02010609060101010101" pitchFamily="49" charset="-122"/>
              <a:cs typeface="Times New Roman Regular" panose="02020603050405020304" charset="0"/>
            </a:endParaRPr>
          </a:p>
        </p:txBody>
      </p:sp>
      <p:sp>
        <p:nvSpPr>
          <p:cNvPr id="12" name="TextBox 4">
            <a:extLst>
              <a:ext uri="{FF2B5EF4-FFF2-40B4-BE49-F238E27FC236}">
                <a16:creationId xmlns:a16="http://schemas.microsoft.com/office/drawing/2014/main" id="{0A8E7BF5-22EB-92CD-58C2-9453F13EC1F0}"/>
              </a:ext>
            </a:extLst>
          </p:cNvPr>
          <p:cNvSpPr txBox="1">
            <a:spLocks noChangeArrowheads="1"/>
          </p:cNvSpPr>
          <p:nvPr/>
        </p:nvSpPr>
        <p:spPr bwMode="auto">
          <a:xfrm>
            <a:off x="8002803" y="4843047"/>
            <a:ext cx="1027846" cy="461665"/>
          </a:xfrm>
          <a:prstGeom prst="rect">
            <a:avLst/>
          </a:prstGeom>
          <a:noFill/>
          <a:ln w="9525">
            <a:noFill/>
            <a:miter lim="800000"/>
          </a:ln>
        </p:spPr>
        <p:txBody>
          <a:bodyPr wrap="none">
            <a:spAutoFit/>
          </a:bodyPr>
          <a:lstStyle/>
          <a:p>
            <a:pPr algn="ctr"/>
            <a:r>
              <a:rPr lang="en-US" altLang="zh-CN"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VLAST</a:t>
            </a:r>
          </a:p>
        </p:txBody>
      </p:sp>
    </p:spTree>
    <p:custDataLst>
      <p:tags r:id="rId1"/>
    </p:custData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charset="0"/>
                <a:ea typeface="微软雅黑" charset="0"/>
              </a:rPr>
              <a:t>Very Large Area gamma-ray Space Telescope</a:t>
            </a:r>
            <a:endParaRPr lang="zh-CN" altLang="en-US" sz="4000" b="1" dirty="0">
              <a:solidFill>
                <a:srgbClr val="6AE7FF"/>
              </a:solidFill>
              <a:latin typeface="微软雅黑" charset="0"/>
              <a:ea typeface="微软雅黑" charset="0"/>
            </a:endParaRPr>
          </a:p>
        </p:txBody>
      </p:sp>
      <p:pic>
        <p:nvPicPr>
          <p:cNvPr id="10" name="图片 9">
            <a:extLst>
              <a:ext uri="{FF2B5EF4-FFF2-40B4-BE49-F238E27FC236}">
                <a16:creationId xmlns:a16="http://schemas.microsoft.com/office/drawing/2014/main" id="{E6345C9B-BE84-F7C9-26B1-DA09CBFEBD8E}"/>
              </a:ext>
            </a:extLst>
          </p:cNvPr>
          <p:cNvPicPr>
            <a:picLocks noChangeAspect="1"/>
          </p:cNvPicPr>
          <p:nvPr/>
        </p:nvPicPr>
        <p:blipFill>
          <a:blip r:embed="rId4"/>
          <a:stretch>
            <a:fillRect/>
          </a:stretch>
        </p:blipFill>
        <p:spPr>
          <a:xfrm>
            <a:off x="155575" y="1083897"/>
            <a:ext cx="11861800" cy="5588271"/>
          </a:xfrm>
          <a:prstGeom prst="rect">
            <a:avLst/>
          </a:prstGeom>
        </p:spPr>
      </p:pic>
    </p:spTree>
    <p:custDataLst>
      <p:tags r:id="rId1"/>
    </p:custDataLst>
    <p:extLst>
      <p:ext uri="{BB962C8B-B14F-4D97-AF65-F5344CB8AC3E}">
        <p14:creationId xmlns:p14="http://schemas.microsoft.com/office/powerpoint/2010/main" val="37293858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p:cNvSpPr txBox="1">
            <a:spLocks noChangeArrowheads="1"/>
          </p:cNvSpPr>
          <p:nvPr/>
        </p:nvSpPr>
        <p:spPr bwMode="auto">
          <a:xfrm>
            <a:off x="-48895" y="180975"/>
            <a:ext cx="12296775"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cs typeface="微软雅黑" charset="0"/>
              </a:rPr>
              <a:t>Outline</a:t>
            </a:r>
          </a:p>
        </p:txBody>
      </p:sp>
      <p:sp>
        <p:nvSpPr>
          <p:cNvPr id="6" name="TextBox 4"/>
          <p:cNvSpPr txBox="1">
            <a:spLocks noChangeArrowheads="1"/>
          </p:cNvSpPr>
          <p:nvPr/>
        </p:nvSpPr>
        <p:spPr bwMode="auto">
          <a:xfrm>
            <a:off x="1465580" y="1922780"/>
            <a:ext cx="9260205" cy="2891946"/>
          </a:xfrm>
          <a:prstGeom prst="rect">
            <a:avLst/>
          </a:prstGeom>
          <a:noFill/>
          <a:ln w="9525">
            <a:noFill/>
            <a:miter lim="800000"/>
          </a:ln>
        </p:spPr>
        <p:txBody>
          <a:bodyPr wrap="square">
            <a:spAutoFit/>
          </a:bodyPr>
          <a:lstStyle/>
          <a:p>
            <a:pPr marL="457200" indent="-457200" algn="l" fontAlgn="auto">
              <a:lnSpc>
                <a:spcPct val="200000"/>
              </a:lnSpc>
              <a:buFont typeface="Wingdings" panose="05000000000000000000" charset="0"/>
              <a:buChar char=""/>
            </a:pP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暗物质信号搜寻：空间多信使探测</a:t>
            </a:r>
          </a:p>
          <a:p>
            <a:pPr marL="457200" indent="-457200" algn="l" fontAlgn="auto">
              <a:lnSpc>
                <a:spcPct val="200000"/>
              </a:lnSpc>
              <a:buFont typeface="Wingdings" panose="05000000000000000000" charset="0"/>
              <a:buChar char=""/>
            </a:pPr>
            <a:r>
              <a:rPr lang="zh-CN" altLang="en-US" sz="3200" b="1" dirty="0">
                <a:solidFill>
                  <a:srgbClr val="FFFF00"/>
                </a:solidFill>
                <a:latin typeface="Times New Roman Regular" panose="02020603050405020304" charset="0"/>
                <a:ea typeface="黑体" panose="02010609060101010101" pitchFamily="49" charset="-122"/>
                <a:cs typeface="Times New Roman Regular" panose="02020603050405020304" charset="0"/>
              </a:rPr>
              <a:t>暗能量状态方程：FRB作为新探针</a:t>
            </a:r>
          </a:p>
          <a:p>
            <a:pPr marL="457200" indent="-457200" algn="l" fontAlgn="auto">
              <a:lnSpc>
                <a:spcPct val="200000"/>
              </a:lnSpc>
              <a:buFont typeface="Wingdings" panose="05000000000000000000" charset="0"/>
              <a:buChar char=""/>
            </a:pP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解禁闭夸克物质：</a:t>
            </a:r>
            <a:r>
              <a:rPr lang="en-US" altLang="zh-CN"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BNS</a:t>
            </a: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引力波事件</a:t>
            </a:r>
          </a:p>
        </p:txBody>
      </p:sp>
    </p:spTree>
    <p:custDataLst>
      <p:tags r:id="rId1"/>
    </p:custData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rPr>
              <a:t>The expansion of the Universe is accelerating</a:t>
            </a:r>
          </a:p>
        </p:txBody>
      </p:sp>
      <p:pic>
        <p:nvPicPr>
          <p:cNvPr id="6" name="图片 5"/>
          <p:cNvPicPr>
            <a:picLocks noChangeAspect="1"/>
          </p:cNvPicPr>
          <p:nvPr/>
        </p:nvPicPr>
        <p:blipFill>
          <a:blip r:embed="rId4"/>
          <a:srcRect t="1312" b="2346"/>
          <a:stretch>
            <a:fillRect/>
          </a:stretch>
        </p:blipFill>
        <p:spPr>
          <a:xfrm>
            <a:off x="1782445" y="1111885"/>
            <a:ext cx="8877300" cy="5424805"/>
          </a:xfrm>
          <a:prstGeom prst="rect">
            <a:avLst/>
          </a:prstGeom>
        </p:spPr>
      </p:pic>
    </p:spTree>
    <p:custDataLst>
      <p:tags r:id="rId1"/>
    </p:custData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4"/>
          <a:stretch>
            <a:fillRect/>
          </a:stretch>
        </p:blipFill>
        <p:spPr>
          <a:xfrm>
            <a:off x="-62865" y="2251075"/>
            <a:ext cx="6399530" cy="3855085"/>
          </a:xfrm>
          <a:prstGeom prst="rect">
            <a:avLst/>
          </a:prstGeom>
        </p:spPr>
      </p:pic>
      <p:sp>
        <p:nvSpPr>
          <p:cNvPr id="3"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rPr>
              <a:t>FRB as a powerful probe of the EoS of DE </a:t>
            </a:r>
          </a:p>
        </p:txBody>
      </p:sp>
      <p:pic>
        <p:nvPicPr>
          <p:cNvPr id="8" name="图片 7"/>
          <p:cNvPicPr>
            <a:picLocks noChangeAspect="1"/>
          </p:cNvPicPr>
          <p:nvPr/>
        </p:nvPicPr>
        <p:blipFill>
          <a:blip r:embed="rId5"/>
          <a:srcRect t="8653"/>
          <a:stretch>
            <a:fillRect/>
          </a:stretch>
        </p:blipFill>
        <p:spPr>
          <a:xfrm>
            <a:off x="2127250" y="961390"/>
            <a:ext cx="7937500" cy="1119505"/>
          </a:xfrm>
          <a:prstGeom prst="rect">
            <a:avLst/>
          </a:prstGeom>
        </p:spPr>
      </p:pic>
      <p:pic>
        <p:nvPicPr>
          <p:cNvPr id="12" name="图片 11"/>
          <p:cNvPicPr>
            <a:picLocks noChangeAspect="1"/>
          </p:cNvPicPr>
          <p:nvPr/>
        </p:nvPicPr>
        <p:blipFill>
          <a:blip r:embed="rId6"/>
          <a:srcRect r="1814"/>
          <a:stretch>
            <a:fillRect/>
          </a:stretch>
        </p:blipFill>
        <p:spPr>
          <a:xfrm>
            <a:off x="6336665" y="2250440"/>
            <a:ext cx="5855335" cy="4464685"/>
          </a:xfrm>
          <a:prstGeom prst="rect">
            <a:avLst/>
          </a:prstGeom>
        </p:spPr>
      </p:pic>
      <p:pic>
        <p:nvPicPr>
          <p:cNvPr id="13" name="图片 12"/>
          <p:cNvPicPr>
            <a:picLocks noChangeAspect="1"/>
          </p:cNvPicPr>
          <p:nvPr/>
        </p:nvPicPr>
        <p:blipFill>
          <a:blip r:embed="rId7"/>
          <a:stretch>
            <a:fillRect/>
          </a:stretch>
        </p:blipFill>
        <p:spPr>
          <a:xfrm>
            <a:off x="-62865" y="6007735"/>
            <a:ext cx="6799580" cy="707390"/>
          </a:xfrm>
          <a:prstGeom prst="rect">
            <a:avLst/>
          </a:prstGeom>
        </p:spPr>
      </p:pic>
      <p:pic>
        <p:nvPicPr>
          <p:cNvPr id="15" name="图片 14"/>
          <p:cNvPicPr>
            <a:picLocks noChangeAspect="1"/>
          </p:cNvPicPr>
          <p:nvPr/>
        </p:nvPicPr>
        <p:blipFill>
          <a:blip r:embed="rId8"/>
          <a:stretch>
            <a:fillRect/>
          </a:stretch>
        </p:blipFill>
        <p:spPr>
          <a:xfrm>
            <a:off x="-62865" y="3946525"/>
            <a:ext cx="2752090" cy="2159635"/>
          </a:xfrm>
          <a:prstGeom prst="rect">
            <a:avLst/>
          </a:prstGeom>
        </p:spPr>
      </p:pic>
    </p:spTree>
    <p:custDataLst>
      <p:tags r:id="rId1"/>
    </p:custData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rPr>
              <a:t>FRB as a powerful probe of the EoS of DE </a:t>
            </a:r>
          </a:p>
        </p:txBody>
      </p:sp>
      <p:pic>
        <p:nvPicPr>
          <p:cNvPr id="8" name="图片 7"/>
          <p:cNvPicPr>
            <a:picLocks noChangeAspect="1"/>
          </p:cNvPicPr>
          <p:nvPr/>
        </p:nvPicPr>
        <p:blipFill>
          <a:blip r:embed="rId4"/>
          <a:srcRect t="8653"/>
          <a:stretch>
            <a:fillRect/>
          </a:stretch>
        </p:blipFill>
        <p:spPr>
          <a:xfrm>
            <a:off x="6350460" y="988065"/>
            <a:ext cx="5426635" cy="765373"/>
          </a:xfrm>
          <a:prstGeom prst="rect">
            <a:avLst/>
          </a:prstGeom>
        </p:spPr>
      </p:pic>
      <p:pic>
        <p:nvPicPr>
          <p:cNvPr id="4" name="图片 3">
            <a:extLst>
              <a:ext uri="{FF2B5EF4-FFF2-40B4-BE49-F238E27FC236}">
                <a16:creationId xmlns:a16="http://schemas.microsoft.com/office/drawing/2014/main" id="{16ADBAF4-233B-D0FF-AC19-422EE2408D08}"/>
              </a:ext>
            </a:extLst>
          </p:cNvPr>
          <p:cNvPicPr>
            <a:picLocks noChangeAspect="1"/>
          </p:cNvPicPr>
          <p:nvPr/>
        </p:nvPicPr>
        <p:blipFill>
          <a:blip r:embed="rId5"/>
          <a:srcRect t="1417"/>
          <a:stretch/>
        </p:blipFill>
        <p:spPr>
          <a:xfrm>
            <a:off x="6350460" y="1772868"/>
            <a:ext cx="5426635" cy="4160017"/>
          </a:xfrm>
          <a:prstGeom prst="rect">
            <a:avLst/>
          </a:prstGeom>
        </p:spPr>
      </p:pic>
      <p:pic>
        <p:nvPicPr>
          <p:cNvPr id="5" name="图片 4">
            <a:extLst>
              <a:ext uri="{FF2B5EF4-FFF2-40B4-BE49-F238E27FC236}">
                <a16:creationId xmlns:a16="http://schemas.microsoft.com/office/drawing/2014/main" id="{E06E762E-E1BA-D406-9C6B-905C5C4861A1}"/>
              </a:ext>
            </a:extLst>
          </p:cNvPr>
          <p:cNvPicPr>
            <a:picLocks noChangeAspect="1"/>
          </p:cNvPicPr>
          <p:nvPr/>
        </p:nvPicPr>
        <p:blipFill>
          <a:blip r:embed="rId6"/>
          <a:stretch>
            <a:fillRect/>
          </a:stretch>
        </p:blipFill>
        <p:spPr>
          <a:xfrm>
            <a:off x="386862" y="982175"/>
            <a:ext cx="5797899" cy="3172379"/>
          </a:xfrm>
          <a:prstGeom prst="rect">
            <a:avLst/>
          </a:prstGeom>
        </p:spPr>
      </p:pic>
      <p:pic>
        <p:nvPicPr>
          <p:cNvPr id="6" name="图片 5">
            <a:extLst>
              <a:ext uri="{FF2B5EF4-FFF2-40B4-BE49-F238E27FC236}">
                <a16:creationId xmlns:a16="http://schemas.microsoft.com/office/drawing/2014/main" id="{471252BC-DBFB-630C-82D6-233214E1358D}"/>
              </a:ext>
            </a:extLst>
          </p:cNvPr>
          <p:cNvPicPr>
            <a:picLocks noChangeAspect="1"/>
          </p:cNvPicPr>
          <p:nvPr/>
        </p:nvPicPr>
        <p:blipFill>
          <a:blip r:embed="rId7"/>
          <a:stretch>
            <a:fillRect/>
          </a:stretch>
        </p:blipFill>
        <p:spPr>
          <a:xfrm>
            <a:off x="386861" y="3881175"/>
            <a:ext cx="5797899" cy="2816123"/>
          </a:xfrm>
          <a:prstGeom prst="rect">
            <a:avLst/>
          </a:prstGeom>
        </p:spPr>
      </p:pic>
      <p:sp>
        <p:nvSpPr>
          <p:cNvPr id="7" name="TextBox 4">
            <a:extLst>
              <a:ext uri="{FF2B5EF4-FFF2-40B4-BE49-F238E27FC236}">
                <a16:creationId xmlns:a16="http://schemas.microsoft.com/office/drawing/2014/main" id="{C92FE533-3656-384B-E918-6FCBBD053D5A}"/>
              </a:ext>
            </a:extLst>
          </p:cNvPr>
          <p:cNvSpPr txBox="1">
            <a:spLocks noChangeArrowheads="1"/>
          </p:cNvSpPr>
          <p:nvPr/>
        </p:nvSpPr>
        <p:spPr bwMode="auto">
          <a:xfrm>
            <a:off x="6350459" y="5932885"/>
            <a:ext cx="5454680" cy="707886"/>
          </a:xfrm>
          <a:prstGeom prst="rect">
            <a:avLst/>
          </a:prstGeom>
          <a:noFill/>
          <a:ln w="9525">
            <a:noFill/>
            <a:miter lim="800000"/>
          </a:ln>
        </p:spPr>
        <p:txBody>
          <a:bodyPr wrap="square">
            <a:spAutoFit/>
          </a:bodyPr>
          <a:lstStyle/>
          <a:p>
            <a:pPr algn="just"/>
            <a:r>
              <a:rPr lang="en-US" altLang="zh-CN" sz="2000" b="1" dirty="0">
                <a:solidFill>
                  <a:srgbClr val="FFFF00"/>
                </a:solidFill>
                <a:latin typeface="Times New Roman Bold" panose="02020603050405020304" charset="0"/>
                <a:ea typeface="黑体" panose="02010609060101010101" pitchFamily="49" charset="-122"/>
                <a:cs typeface="Times New Roman Bold" panose="02020603050405020304" charset="0"/>
              </a:rPr>
              <a:t>Zhou et al. 2014: </a:t>
            </a:r>
            <a:r>
              <a:rPr lang="en-US" altLang="zh-CN" sz="2000" b="1" dirty="0">
                <a:solidFill>
                  <a:schemeClr val="bg1"/>
                </a:solidFill>
                <a:latin typeface="Times New Roman Bold" panose="02020603050405020304" charset="0"/>
                <a:ea typeface="黑体" panose="02010609060101010101" pitchFamily="49" charset="-122"/>
                <a:cs typeface="Times New Roman Bold" panose="02020603050405020304" charset="0"/>
              </a:rPr>
              <a:t>SKA + LSST </a:t>
            </a:r>
            <a:r>
              <a:rPr lang="zh-CN" altLang="en-US" sz="2000" b="1" dirty="0">
                <a:solidFill>
                  <a:schemeClr val="bg1"/>
                </a:solidFill>
                <a:latin typeface="Times New Roman Bold" panose="02020603050405020304" charset="0"/>
                <a:ea typeface="黑体" panose="02010609060101010101" pitchFamily="49" charset="-122"/>
                <a:cs typeface="Times New Roman Bold" panose="02020603050405020304" charset="0"/>
              </a:rPr>
              <a:t>的未来观测可望使</a:t>
            </a:r>
            <a:r>
              <a:rPr lang="en-US" altLang="zh-CN" sz="2000" b="1" dirty="0">
                <a:solidFill>
                  <a:schemeClr val="bg1"/>
                </a:solidFill>
                <a:latin typeface="Times New Roman Bold" panose="02020603050405020304" charset="0"/>
                <a:ea typeface="黑体" panose="02010609060101010101" pitchFamily="49" charset="-122"/>
                <a:cs typeface="Times New Roman Bold" panose="02020603050405020304" charset="0"/>
              </a:rPr>
              <a:t>FRB</a:t>
            </a:r>
            <a:r>
              <a:rPr lang="zh-CN" altLang="en-US" sz="2000" b="1" dirty="0">
                <a:solidFill>
                  <a:schemeClr val="bg1"/>
                </a:solidFill>
                <a:latin typeface="Times New Roman Bold" panose="02020603050405020304" charset="0"/>
                <a:ea typeface="黑体" panose="02010609060101010101" pitchFamily="49" charset="-122"/>
                <a:cs typeface="Times New Roman Bold" panose="02020603050405020304" charset="0"/>
              </a:rPr>
              <a:t>成为</a:t>
            </a:r>
            <a:r>
              <a:rPr lang="en-US" altLang="zh-CN" sz="2000" b="1" dirty="0">
                <a:solidFill>
                  <a:schemeClr val="bg1"/>
                </a:solidFill>
                <a:latin typeface="Times New Roman Bold" panose="02020603050405020304" charset="0"/>
                <a:ea typeface="黑体" panose="02010609060101010101" pitchFamily="49" charset="-122"/>
                <a:cs typeface="Times New Roman Bold" panose="02020603050405020304" charset="0"/>
              </a:rPr>
              <a:t>DE</a:t>
            </a:r>
            <a:r>
              <a:rPr lang="zh-CN" altLang="en-US" sz="2000" b="1" dirty="0">
                <a:solidFill>
                  <a:schemeClr val="bg1"/>
                </a:solidFill>
                <a:latin typeface="Times New Roman Bold" panose="02020603050405020304" charset="0"/>
                <a:ea typeface="黑体" panose="02010609060101010101" pitchFamily="49" charset="-122"/>
                <a:cs typeface="Times New Roman Bold" panose="02020603050405020304" charset="0"/>
              </a:rPr>
              <a:t>的可靠探针</a:t>
            </a:r>
            <a:endParaRPr lang="en-US" altLang="zh-CN" sz="2000" b="1" dirty="0">
              <a:solidFill>
                <a:schemeClr val="bg1"/>
              </a:solidFill>
              <a:latin typeface="Times New Roman Bold" panose="02020603050405020304" charset="0"/>
              <a:ea typeface="黑体" panose="02010609060101010101" pitchFamily="49" charset="-122"/>
              <a:cs typeface="Times New Roman Bold" panose="02020603050405020304" charset="0"/>
            </a:endParaRPr>
          </a:p>
        </p:txBody>
      </p:sp>
    </p:spTree>
    <p:custDataLst>
      <p:tags r:id="rId1"/>
    </p:custDataLst>
    <p:extLst>
      <p:ext uri="{BB962C8B-B14F-4D97-AF65-F5344CB8AC3E}">
        <p14:creationId xmlns:p14="http://schemas.microsoft.com/office/powerpoint/2010/main" val="199117323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p:cNvSpPr txBox="1">
            <a:spLocks noChangeArrowheads="1"/>
          </p:cNvSpPr>
          <p:nvPr/>
        </p:nvSpPr>
        <p:spPr bwMode="auto">
          <a:xfrm>
            <a:off x="-48895" y="180975"/>
            <a:ext cx="12296775"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cs typeface="微软雅黑" charset="0"/>
              </a:rPr>
              <a:t>Outline</a:t>
            </a:r>
          </a:p>
        </p:txBody>
      </p:sp>
      <p:sp>
        <p:nvSpPr>
          <p:cNvPr id="6" name="TextBox 4"/>
          <p:cNvSpPr txBox="1">
            <a:spLocks noChangeArrowheads="1"/>
          </p:cNvSpPr>
          <p:nvPr/>
        </p:nvSpPr>
        <p:spPr bwMode="auto">
          <a:xfrm>
            <a:off x="1465580" y="1922780"/>
            <a:ext cx="9260205" cy="2891946"/>
          </a:xfrm>
          <a:prstGeom prst="rect">
            <a:avLst/>
          </a:prstGeom>
          <a:noFill/>
          <a:ln w="9525">
            <a:noFill/>
            <a:miter lim="800000"/>
          </a:ln>
        </p:spPr>
        <p:txBody>
          <a:bodyPr wrap="square">
            <a:spAutoFit/>
          </a:bodyPr>
          <a:lstStyle/>
          <a:p>
            <a:pPr marL="457200" indent="-457200" algn="l" fontAlgn="auto">
              <a:lnSpc>
                <a:spcPct val="200000"/>
              </a:lnSpc>
              <a:buFont typeface="Wingdings" panose="05000000000000000000" charset="0"/>
              <a:buChar char=""/>
            </a:pP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暗物质信号搜寻：空间多信使探测</a:t>
            </a:r>
          </a:p>
          <a:p>
            <a:pPr marL="457200" indent="-457200" algn="l" fontAlgn="auto">
              <a:lnSpc>
                <a:spcPct val="200000"/>
              </a:lnSpc>
              <a:buFont typeface="Wingdings" panose="05000000000000000000" charset="0"/>
              <a:buChar char=""/>
            </a:pP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暗能量状态方程：FRB作为新探针</a:t>
            </a:r>
          </a:p>
          <a:p>
            <a:pPr marL="457200" indent="-457200" algn="l" fontAlgn="auto">
              <a:lnSpc>
                <a:spcPct val="200000"/>
              </a:lnSpc>
              <a:buFont typeface="Wingdings" panose="05000000000000000000" charset="0"/>
              <a:buChar char=""/>
            </a:pPr>
            <a:r>
              <a:rPr lang="zh-CN" altLang="en-US" sz="3200" b="1" dirty="0">
                <a:solidFill>
                  <a:srgbClr val="FFFF00"/>
                </a:solidFill>
                <a:latin typeface="Times New Roman Regular" panose="02020603050405020304" charset="0"/>
                <a:ea typeface="黑体" panose="02010609060101010101" pitchFamily="49" charset="-122"/>
                <a:cs typeface="Times New Roman Regular" panose="02020603050405020304" charset="0"/>
              </a:rPr>
              <a:t>解禁闭夸克物质：</a:t>
            </a:r>
            <a:r>
              <a:rPr lang="en-US" altLang="zh-CN" sz="3200" b="1" dirty="0">
                <a:solidFill>
                  <a:srgbClr val="FFFF00"/>
                </a:solidFill>
                <a:latin typeface="Times New Roman Regular" panose="02020603050405020304" charset="0"/>
                <a:ea typeface="黑体" panose="02010609060101010101" pitchFamily="49" charset="-122"/>
                <a:cs typeface="Times New Roman Regular" panose="02020603050405020304" charset="0"/>
              </a:rPr>
              <a:t>BNS</a:t>
            </a:r>
            <a:r>
              <a:rPr lang="zh-CN" altLang="en-US" sz="3200" b="1" dirty="0">
                <a:solidFill>
                  <a:srgbClr val="FFFF00"/>
                </a:solidFill>
                <a:latin typeface="Times New Roman Regular" panose="02020603050405020304" charset="0"/>
                <a:ea typeface="黑体" panose="02010609060101010101" pitchFamily="49" charset="-122"/>
                <a:cs typeface="Times New Roman Regular" panose="02020603050405020304" charset="0"/>
              </a:rPr>
              <a:t>引力波事件</a:t>
            </a:r>
          </a:p>
        </p:txBody>
      </p:sp>
    </p:spTree>
    <p:custDataLst>
      <p:tags r:id="rId1"/>
    </p:custData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nvSpPr>
        <p:spPr>
          <a:xfrm>
            <a:off x="126365" y="259080"/>
            <a:ext cx="11881485" cy="575310"/>
          </a:xfrm>
          <a:prstGeom prst="rect">
            <a:avLst/>
          </a:prstGeom>
          <a:noFill/>
          <a:ln>
            <a:noFill/>
          </a:ln>
        </p:spPr>
        <p:txBody>
          <a:bodyPr vert="horz" wrap="square" lIns="106985" tIns="53492" rIns="106985" bIns="53492" numCol="1" anchor="ctr" anchorCtr="0" compatLnSpc="1"/>
          <a:lstStyle>
            <a:lvl1pPr algn="l" defTabSz="726440" rtl="0" eaLnBrk="0" fontAlgn="base" hangingPunct="0">
              <a:spcBef>
                <a:spcPct val="0"/>
              </a:spcBef>
              <a:spcAft>
                <a:spcPct val="0"/>
              </a:spcAft>
              <a:defRPr sz="3200" b="1" kern="1200">
                <a:solidFill>
                  <a:srgbClr val="FF0000"/>
                </a:solidFill>
                <a:latin typeface="+mj-lt"/>
                <a:ea typeface="+mj-ea"/>
                <a:cs typeface="+mj-cs"/>
              </a:defRPr>
            </a:lvl1pPr>
            <a:lvl2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2pPr>
            <a:lvl3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3pPr>
            <a:lvl4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4pPr>
            <a:lvl5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5pPr>
            <a:lvl6pPr marL="342900" algn="ctr" defTabSz="801370" rtl="0" fontAlgn="base">
              <a:spcBef>
                <a:spcPct val="0"/>
              </a:spcBef>
              <a:spcAft>
                <a:spcPct val="0"/>
              </a:spcAft>
              <a:defRPr sz="3800">
                <a:solidFill>
                  <a:schemeClr val="tx1"/>
                </a:solidFill>
                <a:latin typeface="Calibri" panose="020F0502020204030204" charset="0"/>
                <a:ea typeface="宋体" pitchFamily="2" charset="-122"/>
              </a:defRPr>
            </a:lvl6pPr>
            <a:lvl7pPr marL="685800" algn="ctr" defTabSz="801370" rtl="0" fontAlgn="base">
              <a:spcBef>
                <a:spcPct val="0"/>
              </a:spcBef>
              <a:spcAft>
                <a:spcPct val="0"/>
              </a:spcAft>
              <a:defRPr sz="3800">
                <a:solidFill>
                  <a:schemeClr val="tx1"/>
                </a:solidFill>
                <a:latin typeface="Calibri" panose="020F0502020204030204" charset="0"/>
                <a:ea typeface="宋体" pitchFamily="2" charset="-122"/>
              </a:defRPr>
            </a:lvl7pPr>
            <a:lvl8pPr marL="1028700" algn="ctr" defTabSz="801370" rtl="0" fontAlgn="base">
              <a:spcBef>
                <a:spcPct val="0"/>
              </a:spcBef>
              <a:spcAft>
                <a:spcPct val="0"/>
              </a:spcAft>
              <a:defRPr sz="3800">
                <a:solidFill>
                  <a:schemeClr val="tx1"/>
                </a:solidFill>
                <a:latin typeface="Calibri" panose="020F0502020204030204" charset="0"/>
                <a:ea typeface="宋体" pitchFamily="2" charset="-122"/>
              </a:defRPr>
            </a:lvl8pPr>
            <a:lvl9pPr marL="1371600" algn="ctr" defTabSz="801370" rtl="0" fontAlgn="base">
              <a:spcBef>
                <a:spcPct val="0"/>
              </a:spcBef>
              <a:spcAft>
                <a:spcPct val="0"/>
              </a:spcAft>
              <a:defRPr sz="3800">
                <a:solidFill>
                  <a:schemeClr val="tx1"/>
                </a:solidFill>
                <a:latin typeface="Calibri" panose="020F0502020204030204" charset="0"/>
                <a:ea typeface="宋体" pitchFamily="2" charset="-122"/>
              </a:defRPr>
            </a:lvl9pPr>
          </a:lstStyle>
          <a:p>
            <a:r>
              <a:rPr lang="en-US" altLang="zh-CN" sz="4265" dirty="0">
                <a:solidFill>
                  <a:srgbClr val="6AE7FF"/>
                </a:solidFill>
                <a:latin typeface="微软雅黑" panose="020B0503020204020204" pitchFamily="34" charset="-122"/>
                <a:ea typeface="微软雅黑" panose="020B0503020204020204" pitchFamily="34" charset="-122"/>
              </a:rPr>
              <a:t>Equation of state of very dense matter</a:t>
            </a:r>
            <a:endParaRPr lang="zh-CN" altLang="en-US" sz="4265" dirty="0">
              <a:solidFill>
                <a:srgbClr val="6AE7FF"/>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393700" y="6402070"/>
            <a:ext cx="11362690" cy="398780"/>
          </a:xfrm>
          <a:prstGeom prst="rect">
            <a:avLst/>
          </a:prstGeom>
          <a:noFill/>
        </p:spPr>
        <p:txBody>
          <a:bodyPr wrap="square" rtlCol="0">
            <a:spAutoFit/>
          </a:bodyPr>
          <a:lstStyle/>
          <a:p>
            <a:pPr algn="ctr"/>
            <a:r>
              <a:rPr lang="zh-CN" altLang="fr-FR" sz="2000" b="1" dirty="0" err="1">
                <a:solidFill>
                  <a:srgbClr val="FFFF00"/>
                </a:solidFill>
                <a:latin typeface="Times New Roman" panose="02020603050405020304" pitchFamily="18" charset="0"/>
                <a:ea typeface="宋体" pitchFamily="2" charset="-122"/>
                <a:sym typeface="+mn-ea"/>
              </a:rPr>
              <a:t>（</a:t>
            </a:r>
            <a:r>
              <a:rPr lang="fr-FR" altLang="zh-CN" sz="2000" b="1" dirty="0" err="1">
                <a:solidFill>
                  <a:srgbClr val="FFFF00"/>
                </a:solidFill>
                <a:latin typeface="Times New Roman" panose="02020603050405020304" pitchFamily="18" charset="0"/>
                <a:ea typeface="宋体" pitchFamily="2" charset="-122"/>
                <a:sym typeface="+mn-ea"/>
              </a:rPr>
              <a:t>Ozel</a:t>
            </a:r>
            <a:r>
              <a:rPr lang="fr-FR" altLang="zh-CN" sz="2000" b="1" dirty="0">
                <a:solidFill>
                  <a:srgbClr val="FFFF00"/>
                </a:solidFill>
                <a:latin typeface="Times New Roman" panose="02020603050405020304" pitchFamily="18" charset="0"/>
                <a:ea typeface="宋体" pitchFamily="2" charset="-122"/>
                <a:sym typeface="+mn-ea"/>
              </a:rPr>
              <a:t> et al. 2016</a:t>
            </a:r>
            <a:r>
              <a:rPr lang="en-US" altLang="fr-FR" sz="2000" b="1" dirty="0">
                <a:solidFill>
                  <a:srgbClr val="FFFF00"/>
                </a:solidFill>
                <a:latin typeface="Times New Roman" panose="02020603050405020304" pitchFamily="18" charset="0"/>
                <a:ea typeface="宋体" pitchFamily="2" charset="-122"/>
                <a:sym typeface="+mn-ea"/>
              </a:rPr>
              <a:t> ARA&amp;A</a:t>
            </a:r>
            <a:r>
              <a:rPr lang="zh-CN" altLang="en-US" sz="2000" b="1" dirty="0">
                <a:solidFill>
                  <a:srgbClr val="FFFF00"/>
                </a:solidFill>
                <a:latin typeface="Times New Roman" panose="02020603050405020304" pitchFamily="18" charset="0"/>
                <a:ea typeface="宋体" pitchFamily="2" charset="-122"/>
                <a:sym typeface="+mn-ea"/>
              </a:rPr>
              <a:t>）</a:t>
            </a:r>
          </a:p>
        </p:txBody>
      </p:sp>
      <p:pic>
        <p:nvPicPr>
          <p:cNvPr id="120835" name="图片 9"/>
          <p:cNvPicPr>
            <a:picLocks noChangeAspect="1"/>
          </p:cNvPicPr>
          <p:nvPr/>
        </p:nvPicPr>
        <p:blipFill>
          <a:blip r:embed="rId3"/>
          <a:stretch>
            <a:fillRect/>
          </a:stretch>
        </p:blipFill>
        <p:spPr>
          <a:xfrm>
            <a:off x="448310" y="1205230"/>
            <a:ext cx="5458460" cy="4481195"/>
          </a:xfrm>
          <a:prstGeom prst="rect">
            <a:avLst/>
          </a:prstGeom>
          <a:noFill/>
          <a:ln w="9525">
            <a:noFill/>
          </a:ln>
        </p:spPr>
      </p:pic>
      <p:pic>
        <p:nvPicPr>
          <p:cNvPr id="120837" name="图片 11"/>
          <p:cNvPicPr>
            <a:picLocks noChangeAspect="1"/>
          </p:cNvPicPr>
          <p:nvPr/>
        </p:nvPicPr>
        <p:blipFill>
          <a:blip r:embed="rId4"/>
          <a:stretch>
            <a:fillRect/>
          </a:stretch>
        </p:blipFill>
        <p:spPr>
          <a:xfrm>
            <a:off x="6400165" y="1228725"/>
            <a:ext cx="5099050" cy="4413250"/>
          </a:xfrm>
          <a:prstGeom prst="rect">
            <a:avLst/>
          </a:prstGeom>
          <a:noFill/>
          <a:ln w="9525">
            <a:noFill/>
          </a:ln>
        </p:spPr>
      </p:pic>
      <p:pic>
        <p:nvPicPr>
          <p:cNvPr id="7" name="图片 6"/>
          <p:cNvPicPr>
            <a:picLocks noChangeAspect="1"/>
          </p:cNvPicPr>
          <p:nvPr/>
        </p:nvPicPr>
        <p:blipFill>
          <a:blip r:embed="rId5"/>
          <a:stretch>
            <a:fillRect/>
          </a:stretch>
        </p:blipFill>
        <p:spPr>
          <a:xfrm>
            <a:off x="5542915" y="4790440"/>
            <a:ext cx="2600960" cy="1210310"/>
          </a:xfrm>
          <a:prstGeom prst="rect">
            <a:avLst/>
          </a:prstGeom>
          <a:ln>
            <a:solidFill>
              <a:schemeClr val="accent1"/>
            </a:solidFill>
          </a:ln>
        </p:spPr>
      </p:pic>
      <p:sp>
        <p:nvSpPr>
          <p:cNvPr id="10" name="文本框 9"/>
          <p:cNvSpPr txBox="1"/>
          <p:nvPr/>
        </p:nvSpPr>
        <p:spPr>
          <a:xfrm>
            <a:off x="125730" y="5959475"/>
            <a:ext cx="11992610" cy="398780"/>
          </a:xfrm>
          <a:prstGeom prst="rect">
            <a:avLst/>
          </a:prstGeom>
          <a:noFill/>
        </p:spPr>
        <p:txBody>
          <a:bodyPr wrap="square">
            <a:spAutoFit/>
          </a:bodyPr>
          <a:lstStyle/>
          <a:p>
            <a:pPr algn="ctr" eaLnBrk="1" hangingPunct="1">
              <a:spcBef>
                <a:spcPct val="50000"/>
              </a:spcBef>
            </a:pPr>
            <a:r>
              <a:rPr lang="en-US" altLang="zh-CN" sz="2000" b="1" dirty="0">
                <a:solidFill>
                  <a:srgbClr val="FFFF00"/>
                </a:solidFill>
                <a:latin typeface="Times New Roman" panose="02020603050405020304"/>
                <a:cs typeface="Times New Roman" panose="02020603050405020304"/>
              </a:rPr>
              <a:t>The reliable mass/radius measurements are essential for EoS reconstruction  </a:t>
            </a:r>
          </a:p>
        </p:txBody>
      </p:sp>
      <p:sp>
        <p:nvSpPr>
          <p:cNvPr id="13" name="TextBox 12"/>
          <p:cNvSpPr txBox="1"/>
          <p:nvPr/>
        </p:nvSpPr>
        <p:spPr>
          <a:xfrm>
            <a:off x="5906770" y="4505960"/>
            <a:ext cx="2239010" cy="398780"/>
          </a:xfrm>
          <a:prstGeom prst="rect">
            <a:avLst/>
          </a:prstGeom>
          <a:solidFill>
            <a:schemeClr val="bg1"/>
          </a:solidFill>
        </p:spPr>
        <p:txBody>
          <a:bodyPr wrap="square" rtlCol="0">
            <a:spAutoFit/>
          </a:bodyPr>
          <a:lstStyle/>
          <a:p>
            <a:r>
              <a:rPr lang="en-US" altLang="zh-CN" sz="2000" b="1" dirty="0">
                <a:solidFill>
                  <a:srgbClr val="0000FF"/>
                </a:solidFill>
              </a:rPr>
              <a:t>TOV equations</a:t>
            </a:r>
          </a:p>
        </p:txBody>
      </p:sp>
      <p:cxnSp>
        <p:nvCxnSpPr>
          <p:cNvPr id="48" name="直接箭头连接符 32"/>
          <p:cNvCxnSpPr/>
          <p:nvPr/>
        </p:nvCxnSpPr>
        <p:spPr>
          <a:xfrm>
            <a:off x="4797425" y="2400935"/>
            <a:ext cx="2183130" cy="0"/>
          </a:xfrm>
          <a:prstGeom prst="straightConnector1">
            <a:avLst/>
          </a:prstGeom>
          <a:ln w="114300">
            <a:solidFill>
              <a:srgbClr val="0000FF"/>
            </a:solidFill>
            <a:tailEnd type="triangle"/>
          </a:ln>
        </p:spPr>
        <p:style>
          <a:lnRef idx="1">
            <a:srgbClr val="5B9BD5"/>
          </a:lnRef>
          <a:fillRef idx="0">
            <a:srgbClr val="5B9BD5"/>
          </a:fillRef>
          <a:effectRef idx="0">
            <a:srgbClr val="5B9BD5"/>
          </a:effectRef>
          <a:fontRef idx="minor">
            <a:sysClr val="windowText" lastClr="000000"/>
          </a:fontRef>
        </p:style>
      </p:cxnSp>
      <p:cxnSp>
        <p:nvCxnSpPr>
          <p:cNvPr id="31" name="直接箭头连接符 32"/>
          <p:cNvCxnSpPr/>
          <p:nvPr/>
        </p:nvCxnSpPr>
        <p:spPr>
          <a:xfrm flipH="1">
            <a:off x="4773295" y="3231515"/>
            <a:ext cx="2183130" cy="0"/>
          </a:xfrm>
          <a:prstGeom prst="straightConnector1">
            <a:avLst/>
          </a:prstGeom>
          <a:ln w="114300">
            <a:solidFill>
              <a:srgbClr val="FF0000"/>
            </a:solidFill>
            <a:tailEnd type="triangle"/>
          </a:ln>
        </p:spPr>
        <p:style>
          <a:lnRef idx="1">
            <a:srgbClr val="5B9BD5"/>
          </a:lnRef>
          <a:fillRef idx="0">
            <a:srgbClr val="5B9BD5"/>
          </a:fillRef>
          <a:effectRef idx="0">
            <a:srgbClr val="5B9BD5"/>
          </a:effectRef>
          <a:fontRef idx="minor">
            <a:sysClr val="windowText" lastClr="000000"/>
          </a:fontRef>
        </p:style>
      </p:cxnSp>
      <p:sp>
        <p:nvSpPr>
          <p:cNvPr id="4" name="TextBox 12"/>
          <p:cNvSpPr txBox="1"/>
          <p:nvPr/>
        </p:nvSpPr>
        <p:spPr>
          <a:xfrm>
            <a:off x="5400675" y="1920875"/>
            <a:ext cx="774700" cy="398780"/>
          </a:xfrm>
          <a:prstGeom prst="rect">
            <a:avLst/>
          </a:prstGeom>
          <a:solidFill>
            <a:schemeClr val="bg1"/>
          </a:solidFill>
        </p:spPr>
        <p:txBody>
          <a:bodyPr wrap="square" rtlCol="0">
            <a:spAutoFit/>
          </a:bodyPr>
          <a:lstStyle/>
          <a:p>
            <a:r>
              <a:rPr lang="en-US" altLang="zh-CN" sz="2000" b="1" dirty="0">
                <a:solidFill>
                  <a:srgbClr val="0000FF"/>
                </a:solidFill>
              </a:rPr>
              <a:t>TOV </a:t>
            </a:r>
          </a:p>
        </p:txBody>
      </p:sp>
      <p:sp>
        <p:nvSpPr>
          <p:cNvPr id="8" name="TextBox 12"/>
          <p:cNvSpPr txBox="1"/>
          <p:nvPr/>
        </p:nvSpPr>
        <p:spPr>
          <a:xfrm>
            <a:off x="4872990" y="2660015"/>
            <a:ext cx="2082800" cy="398780"/>
          </a:xfrm>
          <a:prstGeom prst="rect">
            <a:avLst/>
          </a:prstGeom>
          <a:solidFill>
            <a:schemeClr val="bg1"/>
          </a:solidFill>
        </p:spPr>
        <p:txBody>
          <a:bodyPr wrap="square" rtlCol="0">
            <a:spAutoFit/>
          </a:bodyPr>
          <a:lstStyle/>
          <a:p>
            <a:r>
              <a:rPr lang="en-US" altLang="zh-CN" sz="2000" b="1" dirty="0">
                <a:solidFill>
                  <a:srgbClr val="FF0000"/>
                </a:solidFill>
              </a:rPr>
              <a:t>Bayesian infer. </a:t>
            </a:r>
          </a:p>
        </p:txBody>
      </p:sp>
      <p:sp>
        <p:nvSpPr>
          <p:cNvPr id="9" name="椭圆 8"/>
          <p:cNvSpPr/>
          <p:nvPr/>
        </p:nvSpPr>
        <p:spPr>
          <a:xfrm>
            <a:off x="8769985" y="2658110"/>
            <a:ext cx="208280" cy="2216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8862695" y="2973705"/>
            <a:ext cx="208280" cy="2216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8896985" y="3436620"/>
            <a:ext cx="208280" cy="2216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8605520" y="2322195"/>
            <a:ext cx="208280" cy="2216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p:cNvSpPr txBox="1">
            <a:spLocks noChangeArrowheads="1"/>
          </p:cNvSpPr>
          <p:nvPr/>
        </p:nvSpPr>
        <p:spPr bwMode="auto">
          <a:xfrm>
            <a:off x="-48895" y="180975"/>
            <a:ext cx="12296775"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cs typeface="微软雅黑" charset="0"/>
              </a:rPr>
              <a:t>Outline</a:t>
            </a:r>
          </a:p>
        </p:txBody>
      </p:sp>
      <p:sp>
        <p:nvSpPr>
          <p:cNvPr id="6" name="TextBox 4"/>
          <p:cNvSpPr txBox="1">
            <a:spLocks noChangeArrowheads="1"/>
          </p:cNvSpPr>
          <p:nvPr/>
        </p:nvSpPr>
        <p:spPr bwMode="auto">
          <a:xfrm>
            <a:off x="1465580" y="1922780"/>
            <a:ext cx="9260205" cy="2891946"/>
          </a:xfrm>
          <a:prstGeom prst="rect">
            <a:avLst/>
          </a:prstGeom>
          <a:noFill/>
          <a:ln w="9525">
            <a:noFill/>
            <a:miter lim="800000"/>
          </a:ln>
        </p:spPr>
        <p:txBody>
          <a:bodyPr wrap="square">
            <a:spAutoFit/>
          </a:bodyPr>
          <a:lstStyle/>
          <a:p>
            <a:pPr marL="457200" indent="-457200" algn="l" fontAlgn="auto">
              <a:lnSpc>
                <a:spcPct val="200000"/>
              </a:lnSpc>
              <a:buFont typeface="Wingdings" panose="05000000000000000000" charset="0"/>
              <a:buChar char=""/>
            </a:pPr>
            <a:r>
              <a:rPr lang="zh-CN" altLang="en-US" sz="3200" b="1" dirty="0">
                <a:solidFill>
                  <a:srgbClr val="FFFF00"/>
                </a:solidFill>
                <a:latin typeface="Times New Roman Regular" panose="02020603050405020304" charset="0"/>
                <a:ea typeface="黑体" panose="02010609060101010101" pitchFamily="49" charset="-122"/>
                <a:cs typeface="Times New Roman Regular" panose="02020603050405020304" charset="0"/>
              </a:rPr>
              <a:t>暗物质信号搜寻：空间多信使探测</a:t>
            </a:r>
            <a:endPar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endParaRPr>
          </a:p>
          <a:p>
            <a:pPr marL="457200" indent="-457200" algn="l" fontAlgn="auto">
              <a:lnSpc>
                <a:spcPct val="200000"/>
              </a:lnSpc>
              <a:buFont typeface="Wingdings" panose="05000000000000000000" charset="0"/>
              <a:buChar char=""/>
            </a:pP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暗能量状态方程：FRB作为新探针</a:t>
            </a:r>
          </a:p>
          <a:p>
            <a:pPr marL="457200" indent="-457200" algn="l" fontAlgn="auto">
              <a:lnSpc>
                <a:spcPct val="200000"/>
              </a:lnSpc>
              <a:buFont typeface="Wingdings" panose="05000000000000000000" charset="0"/>
              <a:buChar char=""/>
            </a:pP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解禁闭夸克物质：</a:t>
            </a:r>
            <a:r>
              <a:rPr lang="en-US" altLang="zh-CN"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BNS</a:t>
            </a:r>
            <a:r>
              <a:rPr lang="zh-CN" altLang="en-US" sz="3200" b="1" dirty="0">
                <a:solidFill>
                  <a:srgbClr val="6AE7FF"/>
                </a:solidFill>
                <a:latin typeface="Times New Roman Regular" panose="02020603050405020304" charset="0"/>
                <a:ea typeface="黑体" panose="02010609060101010101" pitchFamily="49" charset="-122"/>
                <a:cs typeface="Times New Roman Regular" panose="02020603050405020304" charset="0"/>
              </a:rPr>
              <a:t>引力波事件</a:t>
            </a:r>
          </a:p>
        </p:txBody>
      </p:sp>
    </p:spTree>
    <p:custDataLst>
      <p:tags r:id="rId1"/>
    </p:custData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nvSpPr>
        <p:spPr>
          <a:xfrm>
            <a:off x="126365" y="259080"/>
            <a:ext cx="11881485" cy="575310"/>
          </a:xfrm>
          <a:prstGeom prst="rect">
            <a:avLst/>
          </a:prstGeom>
          <a:noFill/>
          <a:ln>
            <a:noFill/>
          </a:ln>
        </p:spPr>
        <p:txBody>
          <a:bodyPr vert="horz" wrap="square" lIns="106985" tIns="53492" rIns="106985" bIns="53492" numCol="1" anchor="ctr" anchorCtr="0" compatLnSpc="1"/>
          <a:lstStyle>
            <a:lvl1pPr algn="l" defTabSz="726440" rtl="0" eaLnBrk="0" fontAlgn="base" hangingPunct="0">
              <a:spcBef>
                <a:spcPct val="0"/>
              </a:spcBef>
              <a:spcAft>
                <a:spcPct val="0"/>
              </a:spcAft>
              <a:defRPr sz="3200" b="1" kern="1200">
                <a:solidFill>
                  <a:srgbClr val="FF0000"/>
                </a:solidFill>
                <a:latin typeface="+mj-lt"/>
                <a:ea typeface="+mj-ea"/>
                <a:cs typeface="+mj-cs"/>
              </a:defRPr>
            </a:lvl1pPr>
            <a:lvl2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2pPr>
            <a:lvl3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3pPr>
            <a:lvl4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4pPr>
            <a:lvl5pPr algn="ctr" defTabSz="726440" rtl="0" eaLnBrk="0" fontAlgn="base" hangingPunct="0">
              <a:spcBef>
                <a:spcPct val="0"/>
              </a:spcBef>
              <a:spcAft>
                <a:spcPct val="0"/>
              </a:spcAft>
              <a:defRPr sz="3500">
                <a:solidFill>
                  <a:schemeClr val="tx1"/>
                </a:solidFill>
                <a:latin typeface="Calibri" panose="020F0502020204030204" charset="0"/>
                <a:ea typeface="宋体" pitchFamily="2" charset="-122"/>
              </a:defRPr>
            </a:lvl5pPr>
            <a:lvl6pPr marL="342900" algn="ctr" defTabSz="801370" rtl="0" fontAlgn="base">
              <a:spcBef>
                <a:spcPct val="0"/>
              </a:spcBef>
              <a:spcAft>
                <a:spcPct val="0"/>
              </a:spcAft>
              <a:defRPr sz="3800">
                <a:solidFill>
                  <a:schemeClr val="tx1"/>
                </a:solidFill>
                <a:latin typeface="Calibri" panose="020F0502020204030204" charset="0"/>
                <a:ea typeface="宋体" pitchFamily="2" charset="-122"/>
              </a:defRPr>
            </a:lvl6pPr>
            <a:lvl7pPr marL="685800" algn="ctr" defTabSz="801370" rtl="0" fontAlgn="base">
              <a:spcBef>
                <a:spcPct val="0"/>
              </a:spcBef>
              <a:spcAft>
                <a:spcPct val="0"/>
              </a:spcAft>
              <a:defRPr sz="3800">
                <a:solidFill>
                  <a:schemeClr val="tx1"/>
                </a:solidFill>
                <a:latin typeface="Calibri" panose="020F0502020204030204" charset="0"/>
                <a:ea typeface="宋体" pitchFamily="2" charset="-122"/>
              </a:defRPr>
            </a:lvl7pPr>
            <a:lvl8pPr marL="1028700" algn="ctr" defTabSz="801370" rtl="0" fontAlgn="base">
              <a:spcBef>
                <a:spcPct val="0"/>
              </a:spcBef>
              <a:spcAft>
                <a:spcPct val="0"/>
              </a:spcAft>
              <a:defRPr sz="3800">
                <a:solidFill>
                  <a:schemeClr val="tx1"/>
                </a:solidFill>
                <a:latin typeface="Calibri" panose="020F0502020204030204" charset="0"/>
                <a:ea typeface="宋体" pitchFamily="2" charset="-122"/>
              </a:defRPr>
            </a:lvl8pPr>
            <a:lvl9pPr marL="1371600" algn="ctr" defTabSz="801370" rtl="0" fontAlgn="base">
              <a:spcBef>
                <a:spcPct val="0"/>
              </a:spcBef>
              <a:spcAft>
                <a:spcPct val="0"/>
              </a:spcAft>
              <a:defRPr sz="3800">
                <a:solidFill>
                  <a:schemeClr val="tx1"/>
                </a:solidFill>
                <a:latin typeface="Calibri" panose="020F0502020204030204" charset="0"/>
                <a:ea typeface="宋体" pitchFamily="2" charset="-122"/>
              </a:defRPr>
            </a:lvl9pPr>
          </a:lstStyle>
          <a:p>
            <a:r>
              <a:rPr lang="en-US" altLang="zh-CN" sz="4000" dirty="0">
                <a:solidFill>
                  <a:srgbClr val="6AE7FF"/>
                </a:solidFill>
                <a:latin typeface="微软雅黑" panose="020B0503020204020204" pitchFamily="34" charset="-122"/>
                <a:ea typeface="微软雅黑" panose="020B0503020204020204" pitchFamily="34" charset="-122"/>
              </a:rPr>
              <a:t>GW170817: measurements of NS properties</a:t>
            </a:r>
            <a:endParaRPr lang="zh-CN" altLang="en-US" sz="4000" dirty="0">
              <a:solidFill>
                <a:srgbClr val="6AE7FF"/>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4"/>
          <a:srcRect r="49943"/>
          <a:stretch/>
        </p:blipFill>
        <p:spPr>
          <a:xfrm>
            <a:off x="7791096" y="1272575"/>
            <a:ext cx="4393781" cy="4121150"/>
          </a:xfrm>
          <a:prstGeom prst="rect">
            <a:avLst/>
          </a:prstGeom>
        </p:spPr>
      </p:pic>
      <p:pic>
        <p:nvPicPr>
          <p:cNvPr id="7" name="图片 6"/>
          <p:cNvPicPr>
            <a:picLocks noChangeAspect="1"/>
          </p:cNvPicPr>
          <p:nvPr/>
        </p:nvPicPr>
        <p:blipFill>
          <a:blip r:embed="rId5"/>
          <a:stretch>
            <a:fillRect/>
          </a:stretch>
        </p:blipFill>
        <p:spPr>
          <a:xfrm>
            <a:off x="4943517" y="1272575"/>
            <a:ext cx="2814320" cy="4121150"/>
          </a:xfrm>
          <a:prstGeom prst="rect">
            <a:avLst/>
          </a:prstGeom>
        </p:spPr>
      </p:pic>
      <p:sp>
        <p:nvSpPr>
          <p:cNvPr id="11" name="TextBox 4"/>
          <p:cNvSpPr txBox="1">
            <a:spLocks noChangeArrowheads="1"/>
          </p:cNvSpPr>
          <p:nvPr/>
        </p:nvSpPr>
        <p:spPr bwMode="auto">
          <a:xfrm>
            <a:off x="247650" y="5565140"/>
            <a:ext cx="11717655" cy="1014730"/>
          </a:xfrm>
          <a:prstGeom prst="rect">
            <a:avLst/>
          </a:prstGeom>
          <a:noFill/>
          <a:ln w="9525">
            <a:noFill/>
            <a:miter lim="800000"/>
          </a:ln>
        </p:spPr>
        <p:txBody>
          <a:bodyPr wrap="square">
            <a:spAutoFit/>
          </a:bodyPr>
          <a:lstStyle/>
          <a:p>
            <a:pPr algn="ctr"/>
            <a:r>
              <a:rPr lang="en-US" altLang="zh-CN"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GW170817</a:t>
            </a:r>
            <a:r>
              <a:rPr lang="zh-CN" altLang="en-US"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的前～</a:t>
            </a:r>
            <a:r>
              <a:rPr lang="en-US" altLang="zh-CN"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100s</a:t>
            </a:r>
            <a:r>
              <a:rPr lang="zh-CN" altLang="en-US"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信号可以测出两个中子星的质量；最后～</a:t>
            </a:r>
            <a:r>
              <a:rPr lang="en-US" altLang="zh-CN"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0.1s</a:t>
            </a:r>
            <a:r>
              <a:rPr lang="zh-CN" altLang="en-US"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信号可以测出潮汐形变度，它是</a:t>
            </a:r>
            <a:r>
              <a:rPr lang="en-US" altLang="zh-CN"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M/R</a:t>
            </a:r>
            <a:r>
              <a:rPr lang="zh-CN" altLang="en-US"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的函数关</a:t>
            </a:r>
            <a:r>
              <a:rPr lang="en-US" altLang="zh-CN"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系! </a:t>
            </a:r>
            <a:r>
              <a:rPr lang="en-US" altLang="zh-CN" sz="2000" b="1" dirty="0" err="1">
                <a:solidFill>
                  <a:srgbClr val="6AE7FF"/>
                </a:solidFill>
                <a:latin typeface="Times New Roman" panose="02020603050405020304" pitchFamily="18" charset="0"/>
                <a:ea typeface="Heiti SC Medium" panose="02000000000000000000" charset="-122"/>
                <a:cs typeface="Times New Roman" panose="02020603050405020304" pitchFamily="18" charset="0"/>
              </a:rPr>
              <a:t>综合这些数据可以得到</a:t>
            </a:r>
            <a:r>
              <a:rPr lang="zh-CN" altLang="en-US" sz="2000" b="1" dirty="0">
                <a:solidFill>
                  <a:srgbClr val="FFFF00"/>
                </a:solidFill>
                <a:latin typeface="Times New Roman" panose="02020603050405020304" pitchFamily="18" charset="0"/>
                <a:ea typeface="微软雅黑" charset="0"/>
                <a:cs typeface="Times New Roman" panose="02020603050405020304" pitchFamily="18" charset="0"/>
              </a:rPr>
              <a:t>两个中子星各自的质量与半径</a:t>
            </a:r>
            <a:endParaRPr lang="en-US" altLang="zh-CN" sz="2000" b="1" dirty="0">
              <a:solidFill>
                <a:srgbClr val="FFFF00"/>
              </a:solidFill>
              <a:latin typeface="Times New Roman" panose="02020603050405020304" pitchFamily="18" charset="0"/>
              <a:ea typeface="微软雅黑" charset="0"/>
              <a:cs typeface="Times New Roman" panose="02020603050405020304" pitchFamily="18" charset="0"/>
            </a:endParaRPr>
          </a:p>
          <a:p>
            <a:pPr algn="ctr"/>
            <a:r>
              <a:rPr lang="en-US" sz="2000" b="1" dirty="0">
                <a:solidFill>
                  <a:srgbClr val="6AE7FF"/>
                </a:solidFill>
                <a:latin typeface="Times New Roman" panose="02020603050405020304" pitchFamily="18" charset="0"/>
                <a:ea typeface="Heiti SC Medium" panose="02000000000000000000" charset="-122"/>
                <a:cs typeface="Times New Roman" panose="02020603050405020304" pitchFamily="18" charset="0"/>
              </a:rPr>
              <a:t>(Abbott et al. 2017 PRL, 2018 PRL)</a:t>
            </a:r>
          </a:p>
        </p:txBody>
      </p:sp>
      <p:pic>
        <p:nvPicPr>
          <p:cNvPr id="4" name="图片 3">
            <a:extLst>
              <a:ext uri="{FF2B5EF4-FFF2-40B4-BE49-F238E27FC236}">
                <a16:creationId xmlns:a16="http://schemas.microsoft.com/office/drawing/2014/main" id="{FB1FABF2-F049-7550-92ED-F52E0C199BB0}"/>
              </a:ext>
            </a:extLst>
          </p:cNvPr>
          <p:cNvPicPr>
            <a:picLocks noChangeAspect="1"/>
          </p:cNvPicPr>
          <p:nvPr/>
        </p:nvPicPr>
        <p:blipFill>
          <a:blip r:embed="rId6"/>
          <a:srcRect l="15285" r="14929"/>
          <a:stretch/>
        </p:blipFill>
        <p:spPr>
          <a:xfrm>
            <a:off x="-45218" y="1272575"/>
            <a:ext cx="4913644" cy="4144997"/>
          </a:xfrm>
          <a:prstGeom prst="rect">
            <a:avLst/>
          </a:prstGeom>
        </p:spPr>
      </p:pic>
    </p:spTree>
    <p:custDataLst>
      <p:tags r:id="rId1"/>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stretch>
            <a:fillRect/>
          </a:stretch>
        </p:blipFill>
        <p:spPr>
          <a:xfrm>
            <a:off x="7080250" y="1623060"/>
            <a:ext cx="4721860" cy="3728720"/>
          </a:xfrm>
          <a:prstGeom prst="rect">
            <a:avLst/>
          </a:prstGeom>
        </p:spPr>
      </p:pic>
      <p:sp>
        <p:nvSpPr>
          <p:cNvPr id="6" name="TextBox 1"/>
          <p:cNvSpPr txBox="1"/>
          <p:nvPr/>
        </p:nvSpPr>
        <p:spPr>
          <a:xfrm>
            <a:off x="365388" y="141074"/>
            <a:ext cx="11469486" cy="707886"/>
          </a:xfrm>
          <a:prstGeom prst="rect">
            <a:avLst/>
          </a:prstGeom>
          <a:noFill/>
        </p:spPr>
        <p:txBody>
          <a:bodyPr wrap="none" rtlCol="0">
            <a:spAutoFit/>
          </a:bodyPr>
          <a:lstStyle/>
          <a:p>
            <a:pPr algn="l"/>
            <a:r>
              <a:rPr lang="en-US" sz="4000" b="1" dirty="0">
                <a:solidFill>
                  <a:srgbClr val="6AE7FF"/>
                </a:solidFill>
                <a:latin typeface="微软雅黑" panose="020B0503020204020204" pitchFamily="34" charset="-122"/>
                <a:ea typeface="微软雅黑" panose="020B0503020204020204" pitchFamily="34" charset="-122"/>
                <a:cs typeface="+mj-cs"/>
              </a:rPr>
              <a:t>Additional physical information/constraints</a:t>
            </a:r>
          </a:p>
        </p:txBody>
      </p:sp>
      <p:sp>
        <p:nvSpPr>
          <p:cNvPr id="16" name="文本框 15"/>
          <p:cNvSpPr txBox="1"/>
          <p:nvPr/>
        </p:nvSpPr>
        <p:spPr>
          <a:xfrm>
            <a:off x="432435" y="5445760"/>
            <a:ext cx="11306810" cy="1322070"/>
          </a:xfrm>
          <a:prstGeom prst="rect">
            <a:avLst/>
          </a:prstGeom>
          <a:noFill/>
        </p:spPr>
        <p:txBody>
          <a:bodyPr wrap="square" rtlCol="0">
            <a:spAutoFit/>
          </a:bodyPr>
          <a:lstStyle/>
          <a:p>
            <a:pPr algn="ctr"/>
            <a:r>
              <a:rPr lang="en-US" altLang="zh-CN" sz="2000" b="1" dirty="0">
                <a:solidFill>
                  <a:srgbClr val="FFFF00"/>
                </a:solidFill>
                <a:latin typeface="Times New Roman Bold" panose="02020603050405020304" charset="0"/>
                <a:cs typeface="Times New Roman Bold" panose="02020603050405020304" charset="0"/>
              </a:rPr>
              <a:t>Chiral effective field theory</a:t>
            </a:r>
            <a:r>
              <a:rPr lang="en-US" altLang="zh-CN" sz="2000" b="1" dirty="0">
                <a:solidFill>
                  <a:srgbClr val="FFFF00"/>
                </a:solidFill>
                <a:latin typeface="Times New Roman Bold" panose="02020603050405020304" charset="0"/>
                <a:cs typeface="Times New Roman Bold" panose="02020603050405020304" charset="0"/>
                <a:sym typeface="+mn-ea"/>
              </a:rPr>
              <a:t>: </a:t>
            </a:r>
            <a:r>
              <a:rPr lang="en-US" altLang="zh-CN" sz="2000" b="1" dirty="0">
                <a:solidFill>
                  <a:schemeClr val="bg1"/>
                </a:solidFill>
                <a:latin typeface="Times New Roman Bold" panose="02020603050405020304" charset="0"/>
                <a:cs typeface="Times New Roman Bold" panose="02020603050405020304" charset="0"/>
                <a:sym typeface="+mn-ea"/>
              </a:rPr>
              <a:t>yields reliable EoS up to the nuclear saturation density</a:t>
            </a:r>
            <a:r>
              <a:rPr lang="en-US" altLang="zh-CN" sz="2000" b="1" dirty="0">
                <a:solidFill>
                  <a:schemeClr val="bg1"/>
                </a:solidFill>
                <a:latin typeface="Times New Roman Bold" panose="02020603050405020304" charset="0"/>
                <a:cs typeface="Times New Roman Bold" panose="02020603050405020304" charset="0"/>
              </a:rPr>
              <a:t> </a:t>
            </a:r>
            <a:r>
              <a:rPr lang="en-US" altLang="zh-CN" sz="2000" b="1" dirty="0">
                <a:solidFill>
                  <a:schemeClr val="bg1"/>
                </a:solidFill>
                <a:latin typeface="Times New Roman Bold" panose="02020603050405020304" charset="0"/>
                <a:cs typeface="Times New Roman Bold" panose="02020603050405020304" charset="0"/>
                <a:sym typeface="+mn-ea"/>
              </a:rPr>
              <a:t>n</a:t>
            </a:r>
            <a:r>
              <a:rPr lang="en-US" altLang="zh-CN" sz="2000" b="1" baseline="-25000" dirty="0">
                <a:solidFill>
                  <a:schemeClr val="bg1"/>
                </a:solidFill>
                <a:latin typeface="Times New Roman Bold" panose="02020603050405020304" charset="0"/>
                <a:cs typeface="Times New Roman Bold" panose="02020603050405020304" charset="0"/>
                <a:sym typeface="+mn-ea"/>
              </a:rPr>
              <a:t>s</a:t>
            </a:r>
            <a:endParaRPr lang="en-US" altLang="zh-CN" sz="2000" b="1" dirty="0">
              <a:solidFill>
                <a:schemeClr val="bg1"/>
              </a:solidFill>
              <a:latin typeface="Times New Roman Bold" panose="02020603050405020304" charset="0"/>
              <a:cs typeface="Times New Roman Bold" panose="02020603050405020304" charset="0"/>
            </a:endParaRPr>
          </a:p>
          <a:p>
            <a:pPr algn="ctr"/>
            <a:r>
              <a:rPr lang="en-US" altLang="zh-CN" sz="2000" b="1" dirty="0">
                <a:solidFill>
                  <a:srgbClr val="FFFF00"/>
                </a:solidFill>
                <a:latin typeface="Times New Roman Bold" panose="02020603050405020304" charset="0"/>
                <a:cs typeface="Times New Roman Bold" panose="02020603050405020304" charset="0"/>
              </a:rPr>
              <a:t>The boundary constraint from pQCD: </a:t>
            </a:r>
            <a:r>
              <a:rPr lang="en-US" altLang="zh-CN" sz="2000" b="1" dirty="0">
                <a:solidFill>
                  <a:schemeClr val="bg1"/>
                </a:solidFill>
                <a:latin typeface="Times New Roman Bold" panose="02020603050405020304" charset="0"/>
                <a:cs typeface="Times New Roman Bold" panose="02020603050405020304" charset="0"/>
              </a:rPr>
              <a:t>valid at ultra-high densities, can be reasonably extrapolated to low densities, say 5-10n</a:t>
            </a:r>
            <a:r>
              <a:rPr lang="en-US" altLang="zh-CN" sz="2000" b="1" baseline="-25000" dirty="0">
                <a:solidFill>
                  <a:schemeClr val="bg1"/>
                </a:solidFill>
                <a:latin typeface="Times New Roman Bold" panose="02020603050405020304" charset="0"/>
                <a:cs typeface="Times New Roman Bold" panose="02020603050405020304" charset="0"/>
              </a:rPr>
              <a:t>s</a:t>
            </a:r>
            <a:r>
              <a:rPr lang="en-US" altLang="zh-CN" sz="2000" b="1" dirty="0">
                <a:solidFill>
                  <a:schemeClr val="bg1"/>
                </a:solidFill>
                <a:latin typeface="Times New Roman Bold" panose="02020603050405020304" charset="0"/>
                <a:cs typeface="Times New Roman Bold" panose="02020603050405020304" charset="0"/>
              </a:rPr>
              <a:t>, under the conditions of causality and microscopic stability (0</a:t>
            </a:r>
            <a:r>
              <a:rPr lang="en-US" altLang="zh-CN" sz="2000" b="1" dirty="0">
                <a:solidFill>
                  <a:schemeClr val="bg1"/>
                </a:solidFill>
                <a:latin typeface="Arial" panose="020B0604020202020204" pitchFamily="34" charset="0"/>
                <a:cs typeface="Arial" panose="020B0604020202020204" pitchFamily="34" charset="0"/>
              </a:rPr>
              <a:t>≤c</a:t>
            </a:r>
            <a:r>
              <a:rPr lang="en-US" altLang="zh-CN" sz="2000" b="1" baseline="-25000" dirty="0">
                <a:solidFill>
                  <a:schemeClr val="bg1"/>
                </a:solidFill>
                <a:latin typeface="Arial" panose="020B0604020202020204" pitchFamily="34" charset="0"/>
                <a:cs typeface="Arial" panose="020B0604020202020204" pitchFamily="34" charset="0"/>
              </a:rPr>
              <a:t>s</a:t>
            </a:r>
            <a:r>
              <a:rPr lang="en-US" altLang="zh-CN" sz="2000" b="1" baseline="30000" dirty="0">
                <a:solidFill>
                  <a:schemeClr val="bg1"/>
                </a:solidFill>
                <a:latin typeface="Arial" panose="020B0604020202020204" pitchFamily="34" charset="0"/>
                <a:cs typeface="Arial" panose="020B0604020202020204" pitchFamily="34" charset="0"/>
              </a:rPr>
              <a:t>2</a:t>
            </a:r>
            <a:r>
              <a:rPr lang="en-US" altLang="zh-CN" sz="2000" b="1" dirty="0">
                <a:solidFill>
                  <a:schemeClr val="bg1"/>
                </a:solidFill>
                <a:latin typeface="Arial" panose="020B0604020202020204" pitchFamily="34" charset="0"/>
                <a:cs typeface="Arial" panose="020B0604020202020204" pitchFamily="34" charset="0"/>
              </a:rPr>
              <a:t>≤1</a:t>
            </a:r>
            <a:r>
              <a:rPr lang="en-US" altLang="zh-CN" sz="2000" b="1" dirty="0">
                <a:solidFill>
                  <a:schemeClr val="bg1"/>
                </a:solidFill>
                <a:latin typeface="Times New Roman Bold" panose="02020603050405020304" charset="0"/>
                <a:cs typeface="Times New Roman Bold" panose="02020603050405020304" charset="0"/>
              </a:rPr>
              <a:t>)</a:t>
            </a:r>
          </a:p>
          <a:p>
            <a:pPr algn="ctr"/>
            <a:r>
              <a:rPr lang="en-US" altLang="zh-CN" sz="2000" b="1" dirty="0">
                <a:solidFill>
                  <a:srgbClr val="FFFF00"/>
                </a:solidFill>
                <a:latin typeface="Times New Roman Bold" panose="02020603050405020304" charset="0"/>
                <a:cs typeface="Times New Roman Bold" panose="02020603050405020304" charset="0"/>
              </a:rPr>
              <a:t>(Drischler et al. 2021 PRL; Gorda et al. 2022 PRL)</a:t>
            </a:r>
            <a:r>
              <a:rPr lang="en-US" altLang="zh-CN" sz="2000" dirty="0">
                <a:solidFill>
                  <a:srgbClr val="FFFF00"/>
                </a:solidFill>
                <a:cs typeface="+mn-lt"/>
              </a:rPr>
              <a:t> </a:t>
            </a:r>
          </a:p>
        </p:txBody>
      </p:sp>
      <p:pic>
        <p:nvPicPr>
          <p:cNvPr id="10" name="图片 9"/>
          <p:cNvPicPr>
            <a:picLocks noChangeAspect="1"/>
          </p:cNvPicPr>
          <p:nvPr/>
        </p:nvPicPr>
        <p:blipFill>
          <a:blip r:embed="rId4"/>
          <a:stretch>
            <a:fillRect/>
          </a:stretch>
        </p:blipFill>
        <p:spPr>
          <a:xfrm>
            <a:off x="588010" y="2051685"/>
            <a:ext cx="3477895" cy="2633345"/>
          </a:xfrm>
          <a:prstGeom prst="rect">
            <a:avLst/>
          </a:prstGeom>
        </p:spPr>
      </p:pic>
      <p:pic>
        <p:nvPicPr>
          <p:cNvPr id="12" name="图片 11"/>
          <p:cNvPicPr>
            <a:picLocks noChangeAspect="1"/>
          </p:cNvPicPr>
          <p:nvPr/>
        </p:nvPicPr>
        <p:blipFill>
          <a:blip r:embed="rId5"/>
          <a:stretch>
            <a:fillRect/>
          </a:stretch>
        </p:blipFill>
        <p:spPr>
          <a:xfrm>
            <a:off x="489585" y="4798695"/>
            <a:ext cx="3277870" cy="552450"/>
          </a:xfrm>
          <a:prstGeom prst="rect">
            <a:avLst/>
          </a:prstGeom>
        </p:spPr>
      </p:pic>
      <p:pic>
        <p:nvPicPr>
          <p:cNvPr id="15" name="图片 14"/>
          <p:cNvPicPr>
            <a:picLocks noChangeAspect="1"/>
          </p:cNvPicPr>
          <p:nvPr/>
        </p:nvPicPr>
        <p:blipFill>
          <a:blip r:embed="rId6"/>
          <a:stretch>
            <a:fillRect/>
          </a:stretch>
        </p:blipFill>
        <p:spPr>
          <a:xfrm>
            <a:off x="432435" y="1566545"/>
            <a:ext cx="3364865" cy="314960"/>
          </a:xfrm>
          <a:prstGeom prst="rect">
            <a:avLst/>
          </a:prstGeom>
        </p:spPr>
      </p:pic>
      <p:pic>
        <p:nvPicPr>
          <p:cNvPr id="7" name="图片 6"/>
          <p:cNvPicPr>
            <a:picLocks noChangeAspect="1"/>
          </p:cNvPicPr>
          <p:nvPr/>
        </p:nvPicPr>
        <p:blipFill>
          <a:blip r:embed="rId7"/>
          <a:stretch>
            <a:fillRect/>
          </a:stretch>
        </p:blipFill>
        <p:spPr>
          <a:xfrm>
            <a:off x="4250361" y="1717914"/>
            <a:ext cx="2646116" cy="3049674"/>
          </a:xfrm>
          <a:prstGeom prst="rect">
            <a:avLst/>
          </a:prstGeom>
        </p:spPr>
      </p:pic>
      <p:sp>
        <p:nvSpPr>
          <p:cNvPr id="45" name="椭圆 35"/>
          <p:cNvSpPr/>
          <p:nvPr/>
        </p:nvSpPr>
        <p:spPr>
          <a:xfrm rot="2535273">
            <a:off x="5589905" y="2275205"/>
            <a:ext cx="589280" cy="1240790"/>
          </a:xfrm>
          <a:prstGeom prst="ellipse">
            <a:avLst/>
          </a:prstGeom>
          <a:noFill/>
          <a:ln w="63500">
            <a:solidFill>
              <a:srgbClr val="FF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kumimoji="1" lang="zh-CN" altLang="en-US" dirty="0"/>
          </a:p>
        </p:txBody>
      </p:sp>
      <p:sp>
        <p:nvSpPr>
          <p:cNvPr id="24" name="椭圆 23"/>
          <p:cNvSpPr/>
          <p:nvPr/>
        </p:nvSpPr>
        <p:spPr>
          <a:xfrm>
            <a:off x="4624606" y="3571436"/>
            <a:ext cx="747874" cy="750796"/>
          </a:xfrm>
          <a:prstGeom prst="ellipse">
            <a:avLst/>
          </a:prstGeom>
          <a:noFill/>
          <a:ln w="63500">
            <a:solidFill>
              <a:srgbClr val="FF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kumimoji="1" lang="zh-CN" altLang="en-US" dirty="0"/>
          </a:p>
        </p:txBody>
      </p:sp>
      <p:sp>
        <p:nvSpPr>
          <p:cNvPr id="37" name="椭圆 34"/>
          <p:cNvSpPr/>
          <p:nvPr/>
        </p:nvSpPr>
        <p:spPr>
          <a:xfrm>
            <a:off x="6184006" y="1620576"/>
            <a:ext cx="747874" cy="750796"/>
          </a:xfrm>
          <a:prstGeom prst="ellipse">
            <a:avLst/>
          </a:prstGeom>
          <a:noFill/>
          <a:ln w="63500">
            <a:solidFill>
              <a:srgbClr val="FF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kumimoji="1" lang="zh-CN" altLang="en-US" dirty="0"/>
          </a:p>
        </p:txBody>
      </p:sp>
      <p:cxnSp>
        <p:nvCxnSpPr>
          <p:cNvPr id="48" name="直接箭头连接符 32"/>
          <p:cNvCxnSpPr/>
          <p:nvPr/>
        </p:nvCxnSpPr>
        <p:spPr>
          <a:xfrm>
            <a:off x="2580640" y="3970655"/>
            <a:ext cx="1829435" cy="0"/>
          </a:xfrm>
          <a:prstGeom prst="straightConnector1">
            <a:avLst/>
          </a:prstGeom>
          <a:ln w="114300">
            <a:solidFill>
              <a:srgbClr val="FF0000"/>
            </a:solidFill>
            <a:tailEnd type="triangle"/>
          </a:ln>
        </p:spPr>
        <p:style>
          <a:lnRef idx="1">
            <a:srgbClr val="5B9BD5"/>
          </a:lnRef>
          <a:fillRef idx="0">
            <a:srgbClr val="5B9BD5"/>
          </a:fillRef>
          <a:effectRef idx="0">
            <a:srgbClr val="5B9BD5"/>
          </a:effectRef>
          <a:fontRef idx="minor">
            <a:sysClr val="windowText" lastClr="000000"/>
          </a:fontRef>
        </p:style>
      </p:cxnSp>
      <p:cxnSp>
        <p:nvCxnSpPr>
          <p:cNvPr id="31" name="直接箭头连接符 32"/>
          <p:cNvCxnSpPr/>
          <p:nvPr/>
        </p:nvCxnSpPr>
        <p:spPr>
          <a:xfrm flipH="1">
            <a:off x="7080868" y="1881301"/>
            <a:ext cx="1324777" cy="0"/>
          </a:xfrm>
          <a:prstGeom prst="straightConnector1">
            <a:avLst/>
          </a:prstGeom>
          <a:ln w="1143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接箭头连接符 32"/>
          <p:cNvCxnSpPr/>
          <p:nvPr/>
        </p:nvCxnSpPr>
        <p:spPr>
          <a:xfrm>
            <a:off x="5722620" y="1566545"/>
            <a:ext cx="0" cy="989965"/>
          </a:xfrm>
          <a:prstGeom prst="straightConnector1">
            <a:avLst/>
          </a:prstGeom>
          <a:ln w="1143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本框 25"/>
          <p:cNvSpPr txBox="1"/>
          <p:nvPr/>
        </p:nvSpPr>
        <p:spPr>
          <a:xfrm>
            <a:off x="4950460" y="1179830"/>
            <a:ext cx="1495425" cy="398780"/>
          </a:xfrm>
          <a:prstGeom prst="rect">
            <a:avLst/>
          </a:prstGeom>
          <a:solidFill>
            <a:schemeClr val="accent6">
              <a:lumMod val="60000"/>
              <a:lumOff val="40000"/>
            </a:schemeClr>
          </a:solidFill>
        </p:spPr>
        <p:txBody>
          <a:bodyPr wrap="square" rtlCol="0">
            <a:spAutoFit/>
          </a:bodyPr>
          <a:lstStyle/>
          <a:p>
            <a:pPr algn="ctr"/>
            <a:r>
              <a:rPr kumimoji="1" lang="en-US" altLang="zh-CN" sz="2000" b="1" dirty="0">
                <a:solidFill>
                  <a:schemeClr val="tx2">
                    <a:lumMod val="75000"/>
                  </a:schemeClr>
                </a:solidFill>
                <a:latin typeface="SimHei" panose="02010609060101010101" pitchFamily="49" charset="-122"/>
                <a:ea typeface="SimHei" panose="02010609060101010101" pitchFamily="49" charset="-122"/>
              </a:rPr>
              <a:t>NS data</a:t>
            </a:r>
          </a:p>
        </p:txBody>
      </p:sp>
      <p:sp>
        <p:nvSpPr>
          <p:cNvPr id="5" name="文本框 4"/>
          <p:cNvSpPr txBox="1"/>
          <p:nvPr/>
        </p:nvSpPr>
        <p:spPr>
          <a:xfrm>
            <a:off x="8215630" y="1318895"/>
            <a:ext cx="888365" cy="398780"/>
          </a:xfrm>
          <a:prstGeom prst="rect">
            <a:avLst/>
          </a:prstGeom>
          <a:noFill/>
        </p:spPr>
        <p:txBody>
          <a:bodyPr wrap="none" rtlCol="0" anchor="t">
            <a:spAutoFit/>
          </a:bodyPr>
          <a:lstStyle/>
          <a:p>
            <a:r>
              <a:rPr lang="en-US" altLang="zh-CN" sz="2000" b="1" dirty="0">
                <a:solidFill>
                  <a:srgbClr val="FF0000"/>
                </a:solidFill>
                <a:latin typeface="Times New Roman Bold" panose="02020603050405020304" charset="0"/>
                <a:cs typeface="Times New Roman Bold" panose="02020603050405020304" charset="0"/>
                <a:sym typeface="+mn-ea"/>
              </a:rPr>
              <a:t>pQCD</a:t>
            </a:r>
          </a:p>
        </p:txBody>
      </p:sp>
      <p:sp>
        <p:nvSpPr>
          <p:cNvPr id="8" name="文本框 7"/>
          <p:cNvSpPr txBox="1"/>
          <p:nvPr/>
        </p:nvSpPr>
        <p:spPr>
          <a:xfrm>
            <a:off x="2580640" y="4185285"/>
            <a:ext cx="794385" cy="398780"/>
          </a:xfrm>
          <a:prstGeom prst="rect">
            <a:avLst/>
          </a:prstGeom>
          <a:noFill/>
        </p:spPr>
        <p:txBody>
          <a:bodyPr wrap="none" rtlCol="0" anchor="t">
            <a:spAutoFit/>
          </a:bodyPr>
          <a:lstStyle/>
          <a:p>
            <a:pPr algn="l"/>
            <a:r>
              <a:rPr lang="en-US" sz="2000" b="1" dirty="0">
                <a:solidFill>
                  <a:srgbClr val="FF0000"/>
                </a:solidFill>
                <a:latin typeface="Times New Roman Regular" panose="02020603050405020304" charset="0"/>
                <a:ea typeface="PingFang SC" panose="020B0400000000000000" charset="-122"/>
                <a:cs typeface="Times New Roman Regular" panose="02020603050405020304" charset="0"/>
                <a:sym typeface="+mn-ea"/>
              </a:rPr>
              <a:t>χEFT</a:t>
            </a:r>
            <a:endParaRPr lang="en-US" altLang="zh-CN" sz="2000" b="1" dirty="0">
              <a:solidFill>
                <a:srgbClr val="FF0000"/>
              </a:solidFill>
              <a:latin typeface="Times New Roman Regular" panose="02020603050405020304" charset="0"/>
              <a:ea typeface="PingFang SC" panose="020B0400000000000000" charset="-122"/>
              <a:cs typeface="Times New Roman Regular" panose="02020603050405020304" charset="0"/>
              <a:sym typeface="+mn-ea"/>
            </a:endParaRPr>
          </a:p>
        </p:txBody>
      </p:sp>
    </p:spTree>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l"/>
            <a:r>
              <a:rPr lang="en-US" altLang="zh-CN" sz="4000" b="1">
                <a:solidFill>
                  <a:srgbClr val="6AE7FF"/>
                </a:solidFill>
                <a:latin typeface="微软雅黑" charset="0"/>
                <a:ea typeface="微软雅黑" charset="0"/>
                <a:cs typeface="微软雅黑" charset="0"/>
              </a:rPr>
              <a:t>A quark matter core in the massive NSs?</a:t>
            </a:r>
            <a:endParaRPr lang="zh-CN" altLang="en-US" sz="4000" b="1">
              <a:solidFill>
                <a:srgbClr val="6AE7FF"/>
              </a:solidFill>
              <a:latin typeface="微软雅黑" charset="0"/>
              <a:ea typeface="微软雅黑" charset="0"/>
              <a:cs typeface="微软雅黑" charset="0"/>
            </a:endParaRPr>
          </a:p>
        </p:txBody>
      </p:sp>
      <p:pic>
        <p:nvPicPr>
          <p:cNvPr id="8" name="图片 7">
            <a:extLst>
              <a:ext uri="{FF2B5EF4-FFF2-40B4-BE49-F238E27FC236}">
                <a16:creationId xmlns:a16="http://schemas.microsoft.com/office/drawing/2014/main" id="{5CDF44C6-7B75-A133-445B-A0335D4E94AE}"/>
              </a:ext>
            </a:extLst>
          </p:cNvPr>
          <p:cNvPicPr>
            <a:picLocks noChangeAspect="1"/>
          </p:cNvPicPr>
          <p:nvPr/>
        </p:nvPicPr>
        <p:blipFill>
          <a:blip r:embed="rId4"/>
          <a:stretch>
            <a:fillRect/>
          </a:stretch>
        </p:blipFill>
        <p:spPr>
          <a:xfrm>
            <a:off x="109736" y="1109077"/>
            <a:ext cx="11980798" cy="4129381"/>
          </a:xfrm>
          <a:prstGeom prst="rect">
            <a:avLst/>
          </a:prstGeom>
        </p:spPr>
      </p:pic>
      <p:sp>
        <p:nvSpPr>
          <p:cNvPr id="9" name="Text Box 18">
            <a:extLst>
              <a:ext uri="{FF2B5EF4-FFF2-40B4-BE49-F238E27FC236}">
                <a16:creationId xmlns:a16="http://schemas.microsoft.com/office/drawing/2014/main" id="{24C7430D-07A9-6B1F-CE99-E3936460FEAA}"/>
              </a:ext>
            </a:extLst>
          </p:cNvPr>
          <p:cNvSpPr txBox="1"/>
          <p:nvPr/>
        </p:nvSpPr>
        <p:spPr>
          <a:xfrm>
            <a:off x="118690" y="5523027"/>
            <a:ext cx="11980797" cy="923330"/>
          </a:xfrm>
          <a:prstGeom prst="rect">
            <a:avLst/>
          </a:prstGeom>
          <a:noFill/>
        </p:spPr>
        <p:txBody>
          <a:bodyPr wrap="square" rtlCol="0" anchor="t">
            <a:spAutoFit/>
          </a:bodyPr>
          <a:lstStyle/>
          <a:p>
            <a:pPr algn="just" defTabSz="342900" hangingPunct="0">
              <a:defRPr/>
            </a:pPr>
            <a:r>
              <a:rPr lang="zh-CN" altLang="en-US" b="1" dirty="0">
                <a:solidFill>
                  <a:srgbClr val="6AE7FF"/>
                </a:solidFill>
                <a:latin typeface="Heiti SC Medium" panose="02000000000000000000" charset="-122"/>
                <a:ea typeface="Heiti SC Medium" panose="02000000000000000000" charset="-122"/>
                <a:cs typeface="Heiti SC Medium" panose="02000000000000000000" charset="-122"/>
                <a:sym typeface="+mn-ea"/>
              </a:rPr>
              <a:t>我们发展了基于前馈神经网络的状态方程重建算法，可以高效的生成强子、强子夸克连续过渡、强子夸克相变这三大类物态方程；并用天文与物理数据</a:t>
            </a:r>
            <a:r>
              <a:rPr lang="en-US" altLang="zh-CN" b="1" dirty="0">
                <a:solidFill>
                  <a:srgbClr val="6AE7FF"/>
                </a:solidFill>
                <a:latin typeface="Heiti SC Medium" panose="02000000000000000000" charset="-122"/>
                <a:ea typeface="Heiti SC Medium" panose="02000000000000000000" charset="-122"/>
                <a:cs typeface="Heiti SC Medium" panose="02000000000000000000" charset="-122"/>
                <a:sym typeface="+mn-ea"/>
              </a:rPr>
              <a:t>/</a:t>
            </a:r>
            <a:r>
              <a:rPr lang="zh-CN" altLang="en-US" b="1" dirty="0">
                <a:solidFill>
                  <a:srgbClr val="6AE7FF"/>
                </a:solidFill>
                <a:latin typeface="Heiti SC Medium" panose="02000000000000000000" charset="-122"/>
                <a:ea typeface="Heiti SC Medium" panose="02000000000000000000" charset="-122"/>
                <a:cs typeface="Heiti SC Medium" panose="02000000000000000000" charset="-122"/>
                <a:sym typeface="+mn-ea"/>
              </a:rPr>
              <a:t>信息予以了约束。</a:t>
            </a:r>
            <a:r>
              <a:rPr lang="zh-CN" altLang="en-US" b="1" kern="0" dirty="0">
                <a:solidFill>
                  <a:srgbClr val="FFFF00"/>
                </a:solidFill>
                <a:latin typeface="Heiti SC Medium" panose="02000000000000000000" charset="-122"/>
                <a:ea typeface="Heiti SC Medium" panose="02000000000000000000" charset="-122"/>
                <a:cs typeface="Heiti SC Medium" panose="02000000000000000000" charset="-122"/>
                <a:sym typeface="+mn-ea"/>
              </a:rPr>
              <a:t>发现最重中子星内部物质很软</a:t>
            </a:r>
            <a:r>
              <a:rPr lang="en-US" altLang="zh-CN" b="1" kern="0" dirty="0">
                <a:solidFill>
                  <a:srgbClr val="6AE7FF"/>
                </a:solidFill>
                <a:latin typeface="Heiti SC Medium" panose="02000000000000000000" charset="-122"/>
                <a:ea typeface="Heiti SC Medium" panose="02000000000000000000" charset="-122"/>
                <a:cs typeface="Heiti SC Medium" panose="02000000000000000000" charset="-122"/>
                <a:sym typeface="+mn-ea"/>
              </a:rPr>
              <a:t>(</a:t>
            </a:r>
            <a:r>
              <a:rPr lang="zh-CN" altLang="en-US" b="1" kern="0" dirty="0">
                <a:solidFill>
                  <a:srgbClr val="6AE7FF"/>
                </a:solidFill>
                <a:latin typeface="Heiti SC Medium" panose="02000000000000000000" charset="-122"/>
                <a:ea typeface="Heiti SC Medium" panose="02000000000000000000" charset="-122"/>
                <a:cs typeface="Heiti SC Medium" panose="02000000000000000000" charset="-122"/>
                <a:sym typeface="+mn-ea"/>
              </a:rPr>
              <a:t>多方指数</a:t>
            </a:r>
            <a:r>
              <a:rPr lang="el-GR" altLang="zh-CN" b="1" kern="0" dirty="0">
                <a:solidFill>
                  <a:srgbClr val="6AE7FF"/>
                </a:solidFill>
                <a:latin typeface="微软雅黑" panose="020B0503020204020204" pitchFamily="34" charset="-122"/>
                <a:ea typeface="微软雅黑" panose="020B0503020204020204" pitchFamily="34" charset="-122"/>
                <a:cs typeface="Heiti SC Medium" panose="02000000000000000000" charset="-122"/>
                <a:sym typeface="+mn-ea"/>
              </a:rPr>
              <a:t>γ</a:t>
            </a:r>
            <a:r>
              <a:rPr lang="zh-CN" altLang="en-US" b="1" kern="0" dirty="0">
                <a:solidFill>
                  <a:srgbClr val="6AE7FF"/>
                </a:solidFill>
                <a:latin typeface="Heiti SC Medium" panose="02000000000000000000" charset="-122"/>
                <a:ea typeface="Heiti SC Medium" panose="02000000000000000000" charset="-122"/>
                <a:cs typeface="Heiti SC Medium" panose="02000000000000000000" charset="-122"/>
                <a:sym typeface="+mn-ea"/>
              </a:rPr>
              <a:t>偏小</a:t>
            </a:r>
            <a:r>
              <a:rPr lang="en-US" altLang="zh-CN" b="1" kern="0" dirty="0">
                <a:solidFill>
                  <a:srgbClr val="6AE7FF"/>
                </a:solidFill>
                <a:latin typeface="Heiti SC Medium" panose="02000000000000000000" charset="-122"/>
                <a:ea typeface="Heiti SC Medium" panose="02000000000000000000" charset="-122"/>
                <a:cs typeface="Heiti SC Medium" panose="02000000000000000000" charset="-122"/>
                <a:sym typeface="+mn-ea"/>
              </a:rPr>
              <a:t>)</a:t>
            </a:r>
            <a:r>
              <a:rPr lang="zh-CN" altLang="en-US" b="1" kern="0" dirty="0">
                <a:solidFill>
                  <a:srgbClr val="6AE7FF"/>
                </a:solidFill>
                <a:latin typeface="Heiti SC Medium" panose="02000000000000000000" charset="-122"/>
                <a:ea typeface="Heiti SC Medium" panose="02000000000000000000" charset="-122"/>
                <a:cs typeface="Heiti SC Medium" panose="02000000000000000000" charset="-122"/>
                <a:sym typeface="+mn-ea"/>
              </a:rPr>
              <a:t>，</a:t>
            </a:r>
            <a:r>
              <a:rPr lang="zh-CN" altLang="en-US" b="1" kern="0" dirty="0">
                <a:solidFill>
                  <a:srgbClr val="FFFF00"/>
                </a:solidFill>
                <a:latin typeface="Heiti SC Medium" panose="02000000000000000000" charset="-122"/>
                <a:ea typeface="Heiti SC Medium" panose="02000000000000000000" charset="-122"/>
                <a:cs typeface="Heiti SC Medium" panose="02000000000000000000" charset="-122"/>
                <a:sym typeface="+mn-ea"/>
              </a:rPr>
              <a:t>与强子模型区别显著，很可能</a:t>
            </a:r>
            <a:r>
              <a:rPr lang="en-US" altLang="zh-CN" b="1" kern="0" dirty="0">
                <a:solidFill>
                  <a:srgbClr val="FFFF00"/>
                </a:solidFill>
                <a:latin typeface="Heiti SC Medium" panose="02000000000000000000" charset="-122"/>
                <a:ea typeface="Heiti SC Medium" panose="02000000000000000000" charset="-122"/>
                <a:cs typeface="Heiti SC Medium" panose="02000000000000000000" charset="-122"/>
                <a:sym typeface="+mn-ea"/>
              </a:rPr>
              <a:t>(&gt;90%)</a:t>
            </a:r>
            <a:r>
              <a:rPr lang="zh-CN" altLang="en-US" b="1" kern="0" dirty="0">
                <a:solidFill>
                  <a:srgbClr val="FFFF00"/>
                </a:solidFill>
                <a:latin typeface="Heiti SC Medium" panose="02000000000000000000" charset="-122"/>
                <a:ea typeface="Heiti SC Medium" panose="02000000000000000000" charset="-122"/>
                <a:cs typeface="Heiti SC Medium" panose="02000000000000000000" charset="-122"/>
                <a:sym typeface="+mn-ea"/>
              </a:rPr>
              <a:t>由自由夸克物质组成</a:t>
            </a:r>
            <a:r>
              <a:rPr lang="en-US" altLang="zh-CN" b="1" kern="0" dirty="0">
                <a:solidFill>
                  <a:srgbClr val="6AE7FF"/>
                </a:solidFill>
                <a:latin typeface="Heiti SC Medium" panose="02000000000000000000" charset="-122"/>
                <a:ea typeface="Heiti SC Medium" panose="02000000000000000000" charset="-122"/>
                <a:cs typeface="Heiti SC Medium" panose="02000000000000000000" charset="-122"/>
                <a:sym typeface="+mn-ea"/>
              </a:rPr>
              <a:t>(Han, Huang, Tang &amp; Fan 2023 Sci. Bull.)</a:t>
            </a:r>
          </a:p>
        </p:txBody>
      </p:sp>
    </p:spTree>
    <p:custDataLst>
      <p:tags r:id="rId1"/>
    </p:custData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6CC8B-D16B-1549-EEA1-02F65BA9025F}"/>
            </a:ext>
          </a:extLst>
        </p:cNvPr>
        <p:cNvGrpSpPr/>
        <p:nvPr/>
      </p:nvGrpSpPr>
      <p:grpSpPr>
        <a:xfrm>
          <a:off x="0" y="0"/>
          <a:ext cx="0" cy="0"/>
          <a:chOff x="0" y="0"/>
          <a:chExt cx="0" cy="0"/>
        </a:xfrm>
      </p:grpSpPr>
      <p:sp>
        <p:nvSpPr>
          <p:cNvPr id="9" name="Text Box 18">
            <a:extLst>
              <a:ext uri="{FF2B5EF4-FFF2-40B4-BE49-F238E27FC236}">
                <a16:creationId xmlns:a16="http://schemas.microsoft.com/office/drawing/2014/main" id="{C8D67A63-2329-FF4F-2B6F-D1C0CF513267}"/>
              </a:ext>
            </a:extLst>
          </p:cNvPr>
          <p:cNvSpPr txBox="1"/>
          <p:nvPr/>
        </p:nvSpPr>
        <p:spPr>
          <a:xfrm>
            <a:off x="4271127" y="4441723"/>
            <a:ext cx="3731407" cy="2308324"/>
          </a:xfrm>
          <a:prstGeom prst="rect">
            <a:avLst/>
          </a:prstGeom>
          <a:noFill/>
        </p:spPr>
        <p:txBody>
          <a:bodyPr wrap="square" rtlCol="0" anchor="t">
            <a:spAutoFit/>
          </a:bodyPr>
          <a:lstStyle/>
          <a:p>
            <a:pPr marL="0" marR="0" lvl="0" indent="0" algn="just" defTabSz="342900" rtl="0" eaLnBrk="1" fontAlgn="auto" latinLnBrk="0" hangingPunct="0">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我们发展了非参数化方法来更合理的构造中子星</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a:t>
            </a:r>
            <a:r>
              <a:rPr kumimoji="0" lang="en-US" altLang="zh-CN" sz="1800" b="1" i="0" u="none" strike="noStrike" kern="1200" cap="none" spc="0" normalizeH="0" baseline="0" noProof="0" dirty="0" err="1">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pQCD</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密度区间的物态方程，发现中子星密度之上</a:t>
            </a:r>
            <a:r>
              <a:rPr kumimoji="0" lang="en-US" altLang="zh-CN" sz="1800" b="1" i="0" u="none" strike="noStrike" kern="1200" cap="none" spc="0" normalizeH="0" baseline="0" noProof="0" dirty="0" err="1">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EoS</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存在显著的软化，并且中子星的最大质量不会很高。如果真有</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2.5M</a:t>
            </a:r>
            <a:r>
              <a:rPr kumimoji="0" lang="en-US" altLang="zh-CN" sz="1800" b="1" i="0" u="none" strike="noStrike" kern="1200" cap="none" spc="0" normalizeH="0" baseline="-25000" noProof="0" dirty="0">
                <a:ln>
                  <a:noFill/>
                </a:ln>
                <a:solidFill>
                  <a:srgbClr val="6AE7FF"/>
                </a:solidFill>
                <a:effectLst/>
                <a:uLnTx/>
                <a:uFillTx/>
                <a:latin typeface="微软雅黑" panose="020B0503020204020204" pitchFamily="34" charset="-122"/>
                <a:ea typeface="微软雅黑" panose="020B0503020204020204" pitchFamily="34" charset="-122"/>
                <a:cs typeface="Heiti SC Medium" panose="02000000000000000000" charset="-122"/>
                <a:sym typeface="+mn-ea"/>
              </a:rPr>
              <a:t>⊙</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的中子星，那么</a:t>
            </a:r>
            <a:r>
              <a:rPr kumimoji="0" lang="en-US" altLang="zh-CN" sz="1800" b="1" i="0" u="none" strike="noStrike" kern="1200" cap="none" spc="0" normalizeH="0" baseline="0" noProof="0" dirty="0" err="1">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EoS</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大概率出现强一阶相变 </a:t>
            </a:r>
            <a:r>
              <a:rPr kumimoji="0" lang="en-US" altLang="zh-CN" sz="1800" b="1" i="0" u="none" strike="noStrike" kern="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(Huang, Tang &amp; Fan 2026 arXiv:2605.08584)</a:t>
            </a:r>
          </a:p>
        </p:txBody>
      </p:sp>
      <p:pic>
        <p:nvPicPr>
          <p:cNvPr id="4" name="图片 3">
            <a:extLst>
              <a:ext uri="{FF2B5EF4-FFF2-40B4-BE49-F238E27FC236}">
                <a16:creationId xmlns:a16="http://schemas.microsoft.com/office/drawing/2014/main" id="{1463BD82-0BEA-BDA9-ABD8-B57F29C17551}"/>
              </a:ext>
            </a:extLst>
          </p:cNvPr>
          <p:cNvPicPr>
            <a:picLocks noChangeAspect="1"/>
          </p:cNvPicPr>
          <p:nvPr/>
        </p:nvPicPr>
        <p:blipFill>
          <a:blip r:embed="rId4"/>
          <a:stretch>
            <a:fillRect/>
          </a:stretch>
        </p:blipFill>
        <p:spPr>
          <a:xfrm>
            <a:off x="-33335" y="878106"/>
            <a:ext cx="4321198" cy="5979894"/>
          </a:xfrm>
          <a:prstGeom prst="rect">
            <a:avLst/>
          </a:prstGeom>
        </p:spPr>
      </p:pic>
      <p:pic>
        <p:nvPicPr>
          <p:cNvPr id="6" name="图片 5">
            <a:extLst>
              <a:ext uri="{FF2B5EF4-FFF2-40B4-BE49-F238E27FC236}">
                <a16:creationId xmlns:a16="http://schemas.microsoft.com/office/drawing/2014/main" id="{2AC2696F-18FC-ACE1-CC2C-BB645683B9E4}"/>
              </a:ext>
            </a:extLst>
          </p:cNvPr>
          <p:cNvPicPr>
            <a:picLocks noChangeAspect="1"/>
          </p:cNvPicPr>
          <p:nvPr/>
        </p:nvPicPr>
        <p:blipFill>
          <a:blip r:embed="rId5"/>
          <a:stretch>
            <a:fillRect/>
          </a:stretch>
        </p:blipFill>
        <p:spPr>
          <a:xfrm>
            <a:off x="4295676" y="878107"/>
            <a:ext cx="3894974" cy="3491375"/>
          </a:xfrm>
          <a:prstGeom prst="rect">
            <a:avLst/>
          </a:prstGeom>
        </p:spPr>
      </p:pic>
      <p:pic>
        <p:nvPicPr>
          <p:cNvPr id="12" name="图片 11">
            <a:extLst>
              <a:ext uri="{FF2B5EF4-FFF2-40B4-BE49-F238E27FC236}">
                <a16:creationId xmlns:a16="http://schemas.microsoft.com/office/drawing/2014/main" id="{62A8394D-8655-2FE2-A6A9-6F59FE827B5B}"/>
              </a:ext>
            </a:extLst>
          </p:cNvPr>
          <p:cNvPicPr>
            <a:picLocks noChangeAspect="1"/>
          </p:cNvPicPr>
          <p:nvPr/>
        </p:nvPicPr>
        <p:blipFill>
          <a:blip r:embed="rId6"/>
          <a:stretch>
            <a:fillRect/>
          </a:stretch>
        </p:blipFill>
        <p:spPr>
          <a:xfrm>
            <a:off x="8030623" y="878106"/>
            <a:ext cx="4254851" cy="5979894"/>
          </a:xfrm>
          <a:prstGeom prst="rect">
            <a:avLst/>
          </a:prstGeom>
        </p:spPr>
      </p:pic>
      <p:sp>
        <p:nvSpPr>
          <p:cNvPr id="13" name="文本框 12">
            <a:extLst>
              <a:ext uri="{FF2B5EF4-FFF2-40B4-BE49-F238E27FC236}">
                <a16:creationId xmlns:a16="http://schemas.microsoft.com/office/drawing/2014/main" id="{14AA85CD-A9DF-8A1A-0C1F-F8B457DDA51C}"/>
              </a:ext>
            </a:extLst>
          </p:cNvPr>
          <p:cNvSpPr txBox="1"/>
          <p:nvPr/>
        </p:nvSpPr>
        <p:spPr>
          <a:xfrm>
            <a:off x="8634724" y="4227710"/>
            <a:ext cx="1673984" cy="400110"/>
          </a:xfrm>
          <a:prstGeom prst="rect">
            <a:avLst/>
          </a:prstGeom>
          <a:noFill/>
        </p:spPr>
        <p:txBody>
          <a:bodyPr wrap="non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rPr>
              <a:t>M</a:t>
            </a:r>
            <a:r>
              <a:rPr kumimoji="0" lang="en-US" altLang="zh-CN" sz="2000" b="1" i="0" u="none" strike="noStrike" kern="1200" cap="none" spc="0" normalizeH="0" baseline="-2500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rPr>
              <a:t>TOV</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rPr>
              <a:t>&gt;2.5M</a:t>
            </a:r>
            <a:r>
              <a:rPr kumimoji="0" lang="en-US" altLang="zh-CN" sz="2000" b="1" i="0" u="none" strike="noStrike" kern="1200" cap="none" spc="0" normalizeH="0" baseline="-2500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endParaRPr kumimoji="0" lang="zh-CN" altLang="en-US" sz="2000" b="1" i="0" u="none" strike="noStrike" kern="1200" cap="none" spc="0" normalizeH="0" baseline="-2500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endParaRPr>
          </a:p>
        </p:txBody>
      </p:sp>
      <p:sp>
        <p:nvSpPr>
          <p:cNvPr id="2" name="TextBox 3">
            <a:extLst>
              <a:ext uri="{FF2B5EF4-FFF2-40B4-BE49-F238E27FC236}">
                <a16:creationId xmlns:a16="http://schemas.microsoft.com/office/drawing/2014/main" id="{1CE626CE-5AC8-C66F-772F-EB56DBCE601F}"/>
              </a:ext>
            </a:extLst>
          </p:cNvPr>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最重的中子星内部重子</a:t>
            </a:r>
            <a:r>
              <a:rPr kumimoji="0" lang="en-US" altLang="zh-CN"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a:t>
            </a:r>
            <a:r>
              <a:rPr kumimoji="0" lang="zh-CN" altLang="en-US"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夸克</a:t>
            </a:r>
            <a:r>
              <a:rPr kumimoji="0" lang="en-US" altLang="zh-CN"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crossover</a:t>
            </a:r>
            <a:r>
              <a:rPr kumimoji="0" lang="zh-CN" altLang="en-US"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相变</a:t>
            </a:r>
            <a:r>
              <a:rPr kumimoji="0" lang="en-US" altLang="zh-CN"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a:t>
            </a:r>
            <a:endParaRPr kumimoji="0" lang="zh-CN" altLang="en-US"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endParaRPr>
          </a:p>
        </p:txBody>
      </p:sp>
    </p:spTree>
    <p:custDataLst>
      <p:tags r:id="rId1"/>
    </p:custDataLst>
    <p:extLst>
      <p:ext uri="{BB962C8B-B14F-4D97-AF65-F5344CB8AC3E}">
        <p14:creationId xmlns:p14="http://schemas.microsoft.com/office/powerpoint/2010/main" val="233596400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06C10-CA3B-0BF2-B251-3ACB0D884D38}"/>
            </a:ext>
          </a:extLst>
        </p:cNvPr>
        <p:cNvGrpSpPr/>
        <p:nvPr/>
      </p:nvGrpSpPr>
      <p:grpSpPr>
        <a:xfrm>
          <a:off x="0" y="0"/>
          <a:ext cx="0" cy="0"/>
          <a:chOff x="0" y="0"/>
          <a:chExt cx="0" cy="0"/>
        </a:xfrm>
      </p:grpSpPr>
      <p:sp>
        <p:nvSpPr>
          <p:cNvPr id="9" name="Text Box 18">
            <a:extLst>
              <a:ext uri="{FF2B5EF4-FFF2-40B4-BE49-F238E27FC236}">
                <a16:creationId xmlns:a16="http://schemas.microsoft.com/office/drawing/2014/main" id="{11A8E495-5A49-9947-C31B-100D3DCD5AFC}"/>
              </a:ext>
            </a:extLst>
          </p:cNvPr>
          <p:cNvSpPr txBox="1"/>
          <p:nvPr/>
        </p:nvSpPr>
        <p:spPr>
          <a:xfrm>
            <a:off x="6535812" y="5190317"/>
            <a:ext cx="5412757" cy="1200329"/>
          </a:xfrm>
          <a:prstGeom prst="rect">
            <a:avLst/>
          </a:prstGeom>
          <a:noFill/>
        </p:spPr>
        <p:txBody>
          <a:bodyPr wrap="square" rtlCol="0" anchor="t">
            <a:spAutoFit/>
          </a:bodyPr>
          <a:lstStyle/>
          <a:p>
            <a:pPr marL="0" marR="0" lvl="0" indent="0" algn="just" defTabSz="342900" rtl="0" eaLnBrk="1" fontAlgn="auto" latinLnBrk="0" hangingPunct="0">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我们发展了</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GP+</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前馈神经网络的方法来构建中子星</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a:t>
            </a:r>
            <a:r>
              <a:rPr kumimoji="0" lang="en-US" altLang="zh-CN" sz="1800" b="1" i="0" u="none" strike="noStrike" kern="1200" cap="none" spc="0" normalizeH="0" baseline="0" noProof="0" dirty="0" err="1">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pQCD</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密度区间的物态方程，并进行</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MCMC</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采样。色</a:t>
            </a:r>
            <a:r>
              <a:rPr lang="zh-CN" altLang="en-US" b="1" dirty="0">
                <a:solidFill>
                  <a:srgbClr val="6AE7FF"/>
                </a:solidFill>
                <a:latin typeface="Heiti SC Medium" panose="02000000000000000000" charset="-122"/>
                <a:ea typeface="Heiti SC Medium" panose="02000000000000000000" charset="-122"/>
                <a:cs typeface="Heiti SC Medium" panose="02000000000000000000" charset="-122"/>
                <a:sym typeface="+mn-ea"/>
              </a:rPr>
              <a:t>超导</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能隙 </a:t>
            </a:r>
            <a:r>
              <a:rPr kumimoji="0" lang="el-GR"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Δ</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a:t>
            </a:r>
            <a:r>
              <a:rPr kumimoji="0" lang="en-US" altLang="zh-CN" sz="1800" b="1" i="0" u="none" strike="noStrike" kern="1200" cap="none" spc="0" normalizeH="0" baseline="-2500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CFL</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&lt;66 MeV, c</a:t>
            </a:r>
            <a:r>
              <a:rPr kumimoji="0" lang="en-US" altLang="zh-CN" sz="1800" b="1" i="0" u="none" strike="noStrike" kern="1200" cap="none" spc="0" normalizeH="0" baseline="-2500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0</a:t>
            </a:r>
            <a:r>
              <a:rPr kumimoji="0" lang="en-US" altLang="zh-CN"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 =-21</a:t>
            </a:r>
            <a:r>
              <a:rPr kumimoji="0" lang="en-US" altLang="zh-CN" sz="1800" b="1" i="0" u="none" strike="noStrike" kern="1200" cap="none" spc="0" normalizeH="0" baseline="3000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+9</a:t>
            </a:r>
            <a:r>
              <a:rPr kumimoji="0" lang="en-US" altLang="zh-CN" sz="1800" b="1" i="0" u="none" strike="noStrike" kern="1200" cap="none" spc="0" normalizeH="0" baseline="-2500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-8</a:t>
            </a:r>
            <a:r>
              <a:rPr kumimoji="0" lang="zh-CN" altLang="en-US" sz="1800" b="1" i="0" u="none" strike="noStrike" kern="120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 </a:t>
            </a:r>
            <a:r>
              <a:rPr kumimoji="0" lang="en-US" altLang="zh-CN" sz="1800" b="1" i="0" u="none" strike="noStrike" kern="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(Tang,</a:t>
            </a:r>
            <a:r>
              <a:rPr kumimoji="0" lang="zh-CN" altLang="en-US" sz="1800" b="1" i="0" u="none" strike="noStrike" kern="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 </a:t>
            </a:r>
            <a:r>
              <a:rPr kumimoji="0" lang="en-US" altLang="zh-CN" sz="1800" b="1" i="0" u="none" strike="noStrike" kern="0" cap="none" spc="0" normalizeH="0" baseline="0" noProof="0" dirty="0">
                <a:ln>
                  <a:noFill/>
                </a:ln>
                <a:solidFill>
                  <a:srgbClr val="6AE7FF"/>
                </a:solidFill>
                <a:effectLst/>
                <a:uLnTx/>
                <a:uFillTx/>
                <a:latin typeface="Heiti SC Medium" panose="02000000000000000000" charset="-122"/>
                <a:ea typeface="Heiti SC Medium" panose="02000000000000000000" charset="-122"/>
                <a:cs typeface="Heiti SC Medium" panose="02000000000000000000" charset="-122"/>
                <a:sym typeface="+mn-ea"/>
              </a:rPr>
              <a:t>Huang &amp; Fan 2026 arXiv:2606.03707 )</a:t>
            </a:r>
          </a:p>
        </p:txBody>
      </p:sp>
      <p:sp>
        <p:nvSpPr>
          <p:cNvPr id="13" name="文本框 12">
            <a:extLst>
              <a:ext uri="{FF2B5EF4-FFF2-40B4-BE49-F238E27FC236}">
                <a16:creationId xmlns:a16="http://schemas.microsoft.com/office/drawing/2014/main" id="{10B3F947-3812-0A61-4EA1-5E014E6ABD33}"/>
              </a:ext>
            </a:extLst>
          </p:cNvPr>
          <p:cNvSpPr txBox="1"/>
          <p:nvPr/>
        </p:nvSpPr>
        <p:spPr>
          <a:xfrm>
            <a:off x="8634724" y="4227710"/>
            <a:ext cx="1673984" cy="400110"/>
          </a:xfrm>
          <a:prstGeom prst="rect">
            <a:avLst/>
          </a:prstGeom>
          <a:noFill/>
        </p:spPr>
        <p:txBody>
          <a:bodyPr wrap="non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rPr>
              <a:t>M</a:t>
            </a:r>
            <a:r>
              <a:rPr kumimoji="0" lang="en-US" altLang="zh-CN" sz="2000" b="1" i="0" u="none" strike="noStrike" kern="1200" cap="none" spc="0" normalizeH="0" baseline="-2500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rPr>
              <a:t>TOV</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rPr>
              <a:t>&gt;2.5M</a:t>
            </a:r>
            <a:r>
              <a:rPr kumimoji="0" lang="en-US" altLang="zh-CN" sz="2000" b="1" i="0" u="none" strike="noStrike" kern="1200" cap="none" spc="0" normalizeH="0" baseline="-2500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endParaRPr kumimoji="0" lang="zh-CN" altLang="en-US" sz="2000" b="1" i="0" u="none" strike="noStrike" kern="1200" cap="none" spc="0" normalizeH="0" baseline="-25000" noProof="0" dirty="0">
              <a:ln>
                <a:noFill/>
              </a:ln>
              <a:solidFill>
                <a:prstClr val="black"/>
              </a:solidFill>
              <a:effectLst/>
              <a:uLnTx/>
              <a:uFillTx/>
              <a:latin typeface="Times New Roman" panose="02020603050405020304" pitchFamily="18" charset="0"/>
              <a:ea typeface="微软雅黑" charset="0"/>
              <a:cs typeface="Times New Roman" panose="02020603050405020304" pitchFamily="18" charset="0"/>
              <a:sym typeface="+mn-ea"/>
            </a:endParaRPr>
          </a:p>
        </p:txBody>
      </p:sp>
      <p:sp>
        <p:nvSpPr>
          <p:cNvPr id="2" name="TextBox 3">
            <a:extLst>
              <a:ext uri="{FF2B5EF4-FFF2-40B4-BE49-F238E27FC236}">
                <a16:creationId xmlns:a16="http://schemas.microsoft.com/office/drawing/2014/main" id="{E3729898-6AFB-8A81-0BA4-344965A17502}"/>
              </a:ext>
            </a:extLst>
          </p:cNvPr>
          <p:cNvSpPr txBox="1">
            <a:spLocks noChangeArrowheads="1"/>
          </p:cNvSpPr>
          <p:nvPr/>
        </p:nvSpPr>
        <p:spPr bwMode="auto">
          <a:xfrm>
            <a:off x="174624" y="231775"/>
            <a:ext cx="13068833" cy="707886"/>
          </a:xfrm>
          <a:prstGeom prst="rect">
            <a:avLst/>
          </a:prstGeom>
          <a:noFill/>
          <a:ln w="9525">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基本参数限制</a:t>
            </a:r>
            <a:r>
              <a:rPr kumimoji="0" lang="en-US" altLang="zh-CN"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 </a:t>
            </a:r>
            <a:r>
              <a:rPr kumimoji="0" lang="en-US" altLang="zh-CN"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Color-Superconducting Gap and N</a:t>
            </a:r>
            <a:r>
              <a:rPr kumimoji="0" lang="en-US" altLang="zh-CN" sz="2400" b="1" i="0" u="none" strike="noStrike" kern="1200" cap="none" spc="0" normalizeH="0" baseline="30000" noProof="0" dirty="0">
                <a:ln>
                  <a:noFill/>
                </a:ln>
                <a:solidFill>
                  <a:srgbClr val="6AE7FF"/>
                </a:solidFill>
                <a:effectLst/>
                <a:uLnTx/>
                <a:uFillTx/>
                <a:latin typeface="微软雅黑" charset="0"/>
                <a:ea typeface="微软雅黑" charset="0"/>
                <a:cs typeface="微软雅黑" charset="0"/>
              </a:rPr>
              <a:t>3</a:t>
            </a:r>
            <a:r>
              <a:rPr kumimoji="0" lang="en-US" altLang="zh-CN"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LO parameter c</a:t>
            </a:r>
            <a:r>
              <a:rPr kumimoji="0" lang="en-US" altLang="zh-CN" sz="2400" b="1" i="0" u="none" strike="noStrike" kern="1200" cap="none" spc="0" normalizeH="0" baseline="-25000" noProof="0" dirty="0">
                <a:ln>
                  <a:noFill/>
                </a:ln>
                <a:solidFill>
                  <a:srgbClr val="6AE7FF"/>
                </a:solidFill>
                <a:effectLst/>
                <a:uLnTx/>
                <a:uFillTx/>
                <a:latin typeface="微软雅黑" charset="0"/>
                <a:ea typeface="微软雅黑" charset="0"/>
                <a:cs typeface="微软雅黑" charset="0"/>
              </a:rPr>
              <a:t>0</a:t>
            </a:r>
            <a:r>
              <a:rPr kumimoji="0" lang="en-US" altLang="zh-CN"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a:t>
            </a:r>
            <a:endParaRPr kumimoji="0" lang="zh-CN" altLang="en-US" sz="40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endParaRPr>
          </a:p>
        </p:txBody>
      </p:sp>
      <p:pic>
        <p:nvPicPr>
          <p:cNvPr id="4" name="图片 3">
            <a:extLst>
              <a:ext uri="{FF2B5EF4-FFF2-40B4-BE49-F238E27FC236}">
                <a16:creationId xmlns:a16="http://schemas.microsoft.com/office/drawing/2014/main" id="{A97BDE49-8819-DA22-1E73-3CC6761F8B43}"/>
              </a:ext>
            </a:extLst>
          </p:cNvPr>
          <p:cNvPicPr>
            <a:picLocks noChangeAspect="1"/>
          </p:cNvPicPr>
          <p:nvPr/>
        </p:nvPicPr>
        <p:blipFill>
          <a:blip r:embed="rId4"/>
          <a:stretch>
            <a:fillRect/>
          </a:stretch>
        </p:blipFill>
        <p:spPr>
          <a:xfrm>
            <a:off x="295515" y="983409"/>
            <a:ext cx="5743439" cy="5407237"/>
          </a:xfrm>
          <a:prstGeom prst="rect">
            <a:avLst/>
          </a:prstGeom>
        </p:spPr>
      </p:pic>
      <p:pic>
        <p:nvPicPr>
          <p:cNvPr id="7" name="图片 6">
            <a:extLst>
              <a:ext uri="{FF2B5EF4-FFF2-40B4-BE49-F238E27FC236}">
                <a16:creationId xmlns:a16="http://schemas.microsoft.com/office/drawing/2014/main" id="{FB64B41C-AD8A-AAF1-D6BE-8F9AB3D38E45}"/>
              </a:ext>
            </a:extLst>
          </p:cNvPr>
          <p:cNvPicPr>
            <a:picLocks noChangeAspect="1"/>
          </p:cNvPicPr>
          <p:nvPr/>
        </p:nvPicPr>
        <p:blipFill>
          <a:blip r:embed="rId5"/>
          <a:stretch>
            <a:fillRect/>
          </a:stretch>
        </p:blipFill>
        <p:spPr>
          <a:xfrm>
            <a:off x="6450651" y="983409"/>
            <a:ext cx="5412757" cy="3866255"/>
          </a:xfrm>
          <a:prstGeom prst="rect">
            <a:avLst/>
          </a:prstGeom>
        </p:spPr>
      </p:pic>
    </p:spTree>
    <p:custDataLst>
      <p:tags r:id="rId1"/>
    </p:custDataLst>
    <p:extLst>
      <p:ext uri="{BB962C8B-B14F-4D97-AF65-F5344CB8AC3E}">
        <p14:creationId xmlns:p14="http://schemas.microsoft.com/office/powerpoint/2010/main" val="90236974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149506" y="1404916"/>
            <a:ext cx="11918566" cy="4031873"/>
          </a:xfrm>
          <a:prstGeom prst="rect">
            <a:avLst/>
          </a:prstGeom>
          <a:noFill/>
          <a:ln w="9525">
            <a:noFill/>
            <a:miter lim="800000"/>
          </a:ln>
        </p:spPr>
        <p:txBody>
          <a:bodyPr wrap="square">
            <a:spAutoFit/>
          </a:bodyPr>
          <a:lstStyle/>
          <a:p>
            <a:pPr marL="457200" indent="-457200" algn="just">
              <a:buFont typeface="Wingdings" panose="05000000000000000000" charset="0"/>
              <a:buChar char="Ø"/>
            </a:pPr>
            <a:r>
              <a:rPr lang="en-US" altLang="zh-CN" sz="3200" b="1" dirty="0">
                <a:solidFill>
                  <a:srgbClr val="FFFF00"/>
                </a:solidFill>
                <a:latin typeface="Times New Roman Bold" panose="02020603050405020304" charset="0"/>
                <a:ea typeface="微软雅黑" charset="0"/>
                <a:cs typeface="Times New Roman Bold" panose="02020603050405020304" charset="0"/>
                <a:sym typeface="+mn-ea"/>
              </a:rPr>
              <a:t>Dark Matter: dedicated efforts have been made and some potential signals have been claimed. Further tests are needed</a:t>
            </a:r>
          </a:p>
          <a:p>
            <a:pPr marL="457200" indent="-457200" algn="just">
              <a:buFont typeface="Wingdings" panose="05000000000000000000" charset="0"/>
              <a:buChar char="Ø"/>
            </a:pPr>
            <a:endParaRPr lang="en-US" altLang="zh-CN" sz="3200" b="1" dirty="0">
              <a:solidFill>
                <a:srgbClr val="FFFF00"/>
              </a:solidFill>
              <a:latin typeface="Times New Roman Bold" panose="02020603050405020304" charset="0"/>
              <a:ea typeface="微软雅黑" charset="0"/>
              <a:cs typeface="Times New Roman Bold" panose="02020603050405020304" charset="0"/>
              <a:sym typeface="+mn-ea"/>
            </a:endParaRPr>
          </a:p>
          <a:p>
            <a:pPr marL="457200" indent="-457200" algn="just">
              <a:buFont typeface="Wingdings" panose="05000000000000000000" charset="0"/>
              <a:buChar char="Ø"/>
            </a:pPr>
            <a:r>
              <a:rPr lang="en-US" altLang="zh-CN" sz="3200" b="1" dirty="0">
                <a:solidFill>
                  <a:srgbClr val="FFFF00"/>
                </a:solidFill>
                <a:latin typeface="Times New Roman Bold" panose="02020603050405020304" charset="0"/>
                <a:ea typeface="微软雅黑" charset="0"/>
                <a:cs typeface="Times New Roman Bold" panose="02020603050405020304" charset="0"/>
                <a:sym typeface="+mn-ea"/>
              </a:rPr>
              <a:t>Dark Energy: the well localized FRBs  can serve as a powerful probe</a:t>
            </a:r>
          </a:p>
          <a:p>
            <a:pPr indent="0" algn="just">
              <a:buFont typeface="Wingdings" panose="05000000000000000000" charset="0"/>
              <a:buNone/>
            </a:pPr>
            <a:endParaRPr lang="zh-CN" altLang="en-US" sz="3200" b="1" dirty="0">
              <a:solidFill>
                <a:srgbClr val="6AE7FF"/>
              </a:solidFill>
              <a:latin typeface="Times New Roman Bold" panose="02020603050405020304" charset="0"/>
              <a:ea typeface="微软雅黑" charset="0"/>
              <a:cs typeface="Times New Roman Bold" panose="02020603050405020304" charset="0"/>
              <a:sym typeface="+mn-ea"/>
            </a:endParaRPr>
          </a:p>
          <a:p>
            <a:pPr marL="457200" indent="-457200" algn="just">
              <a:buFont typeface="Wingdings" panose="05000000000000000000" charset="0"/>
              <a:buChar char="Ø"/>
            </a:pPr>
            <a:r>
              <a:rPr lang="en-US" altLang="zh-CN" sz="3200" b="1" dirty="0">
                <a:solidFill>
                  <a:srgbClr val="FFFF00"/>
                </a:solidFill>
                <a:latin typeface="Times New Roman Bold" panose="02020603050405020304" charset="0"/>
                <a:ea typeface="微软雅黑" charset="0"/>
                <a:cs typeface="Times New Roman Bold" panose="02020603050405020304" charset="0"/>
              </a:rPr>
              <a:t>Quark Matter:  plausibly there is a new state, likely made of quark matter, in the most massive neutron stars</a:t>
            </a:r>
            <a:endParaRPr lang="zh-CN" altLang="en-US" sz="3200" b="1" dirty="0">
              <a:solidFill>
                <a:srgbClr val="6AE7FF"/>
              </a:solidFill>
              <a:latin typeface="Times New Roman Bold" panose="02020603050405020304" charset="0"/>
              <a:ea typeface="微软雅黑" charset="0"/>
              <a:cs typeface="Times New Roman Bold" panose="02020603050405020304" charset="0"/>
            </a:endParaRPr>
          </a:p>
        </p:txBody>
      </p:sp>
      <p:sp>
        <p:nvSpPr>
          <p:cNvPr id="11" name="文本框 10"/>
          <p:cNvSpPr txBox="1"/>
          <p:nvPr/>
        </p:nvSpPr>
        <p:spPr>
          <a:xfrm>
            <a:off x="3366770" y="5550535"/>
            <a:ext cx="5478145" cy="1106805"/>
          </a:xfrm>
          <a:prstGeom prst="rect">
            <a:avLst/>
          </a:prstGeom>
          <a:noFill/>
          <a:effectLst/>
        </p:spPr>
        <p:txBody>
          <a:bodyPr wrap="square" rtlCol="0">
            <a:spAutoFit/>
          </a:bodyPr>
          <a:lstStyle/>
          <a:p>
            <a:pPr algn="ctr"/>
            <a:r>
              <a:rPr lang="en-US" altLang="zh-CN" sz="6600" b="1">
                <a:solidFill>
                  <a:srgbClr val="6AE7FF"/>
                </a:solidFill>
                <a:effectLst/>
                <a:latin typeface="微软雅黑" panose="020B0503020204020204" charset="-122"/>
                <a:ea typeface="微软雅黑" panose="020B0503020204020204" charset="-122"/>
              </a:rPr>
              <a:t>Thank you!</a:t>
            </a:r>
          </a:p>
        </p:txBody>
      </p:sp>
      <p:sp>
        <p:nvSpPr>
          <p:cNvPr id="3" name="TextBox 3"/>
          <p:cNvSpPr txBox="1">
            <a:spLocks noChangeArrowheads="1"/>
          </p:cNvSpPr>
          <p:nvPr/>
        </p:nvSpPr>
        <p:spPr bwMode="auto">
          <a:xfrm>
            <a:off x="174625" y="231775"/>
            <a:ext cx="11861800" cy="829945"/>
          </a:xfrm>
          <a:prstGeom prst="rect">
            <a:avLst/>
          </a:prstGeom>
          <a:noFill/>
          <a:ln w="9525">
            <a:noFill/>
            <a:miter lim="800000"/>
          </a:ln>
        </p:spPr>
        <p:txBody>
          <a:bodyPr wrap="square">
            <a:spAutoFit/>
          </a:bodyPr>
          <a:lstStyle/>
          <a:p>
            <a:pPr algn="ctr"/>
            <a:r>
              <a:rPr lang="en-US" sz="4800" b="1">
                <a:solidFill>
                  <a:srgbClr val="6AE7FF"/>
                </a:solidFill>
                <a:latin typeface="微软雅黑" charset="0"/>
                <a:ea typeface="微软雅黑" charset="0"/>
                <a:cs typeface="微软雅黑" charset="0"/>
              </a:rPr>
              <a:t>Summary</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p:cNvSpPr txBox="1">
            <a:spLocks noChangeArrowheads="1"/>
          </p:cNvSpPr>
          <p:nvPr/>
        </p:nvSpPr>
        <p:spPr bwMode="auto">
          <a:xfrm>
            <a:off x="-48895" y="180975"/>
            <a:ext cx="12296775"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cs typeface="微软雅黑" charset="0"/>
              </a:rPr>
              <a:t>Dark Matter: a new particle?</a:t>
            </a:r>
          </a:p>
        </p:txBody>
      </p:sp>
      <p:sp>
        <p:nvSpPr>
          <p:cNvPr id="6" name="TextBox 4"/>
          <p:cNvSpPr txBox="1">
            <a:spLocks noChangeArrowheads="1"/>
          </p:cNvSpPr>
          <p:nvPr/>
        </p:nvSpPr>
        <p:spPr bwMode="auto">
          <a:xfrm>
            <a:off x="1389380" y="5680710"/>
            <a:ext cx="9260205" cy="829945"/>
          </a:xfrm>
          <a:prstGeom prst="rect">
            <a:avLst/>
          </a:prstGeom>
          <a:noFill/>
          <a:ln w="9525">
            <a:noFill/>
            <a:miter lim="800000"/>
          </a:ln>
        </p:spPr>
        <p:txBody>
          <a:bodyPr wrap="square">
            <a:spAutoFit/>
          </a:bodyPr>
          <a:lstStyle/>
          <a:p>
            <a:pPr algn="ctr"/>
            <a:r>
              <a:rPr lang="en-US" altLang="zh-CN" sz="2400" b="1">
                <a:solidFill>
                  <a:srgbClr val="6AE7FF"/>
                </a:solidFill>
                <a:latin typeface="Times New Roman Regular" panose="02020603050405020304" charset="0"/>
                <a:ea typeface="黑体" panose="02010609060101010101" pitchFamily="49" charset="-122"/>
                <a:cs typeface="Times New Roman Regular" panose="02020603050405020304" charset="0"/>
              </a:rPr>
              <a:t>All of the particles predicted in the SM have been </a:t>
            </a:r>
            <a:r>
              <a:rPr lang="en-US" sz="2400" b="1">
                <a:solidFill>
                  <a:srgbClr val="6AE7FF"/>
                </a:solidFill>
                <a:latin typeface="Times New Roman Regular" panose="02020603050405020304" charset="0"/>
                <a:ea typeface="黑体" panose="02010609060101010101" pitchFamily="49" charset="-122"/>
                <a:cs typeface="Times New Roman Regular" panose="02020603050405020304" charset="0"/>
              </a:rPr>
              <a:t>detected</a:t>
            </a:r>
            <a:r>
              <a:rPr lang="zh-CN" altLang="en-US" sz="2400" b="1">
                <a:solidFill>
                  <a:srgbClr val="6AE7FF"/>
                </a:solidFill>
                <a:latin typeface="Times New Roman Regular" panose="02020603050405020304" charset="0"/>
                <a:ea typeface="黑体" panose="02010609060101010101" pitchFamily="49" charset="-122"/>
                <a:cs typeface="Times New Roman Regular" panose="02020603050405020304" charset="0"/>
              </a:rPr>
              <a:t>，</a:t>
            </a:r>
          </a:p>
          <a:p>
            <a:pPr algn="ctr"/>
            <a:r>
              <a:rPr lang="en-US" altLang="zh-CN" sz="2400" b="1">
                <a:solidFill>
                  <a:srgbClr val="6AE7FF"/>
                </a:solidFill>
                <a:latin typeface="Times New Roman Regular" panose="02020603050405020304" charset="0"/>
                <a:ea typeface="黑体" panose="02010609060101010101" pitchFamily="49" charset="-122"/>
                <a:cs typeface="Times New Roman Regular" panose="02020603050405020304" charset="0"/>
              </a:rPr>
              <a:t>but none can well account for the dark matter</a:t>
            </a:r>
            <a:r>
              <a:rPr lang="zh-CN" altLang="en-US" sz="2400" b="1">
                <a:solidFill>
                  <a:srgbClr val="6AE7FF"/>
                </a:solidFill>
                <a:latin typeface="Times New Roman Regular" panose="02020603050405020304" charset="0"/>
                <a:ea typeface="黑体" panose="02010609060101010101" pitchFamily="49" charset="-122"/>
                <a:cs typeface="Times New Roman Regular" panose="02020603050405020304" charset="0"/>
              </a:rPr>
              <a:t>！</a:t>
            </a: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030" y="1059180"/>
            <a:ext cx="5890260" cy="4433570"/>
          </a:xfrm>
          <a:prstGeom prst="rect">
            <a:avLst/>
          </a:prstGeom>
        </p:spPr>
      </p:pic>
      <p:pic>
        <p:nvPicPr>
          <p:cNvPr id="4" name="图片 3"/>
          <p:cNvPicPr>
            <a:picLocks noChangeAspect="1"/>
          </p:cNvPicPr>
          <p:nvPr/>
        </p:nvPicPr>
        <p:blipFill>
          <a:blip r:embed="rId5"/>
          <a:stretch>
            <a:fillRect/>
          </a:stretch>
        </p:blipFill>
        <p:spPr>
          <a:xfrm>
            <a:off x="6178550" y="1059180"/>
            <a:ext cx="5890260" cy="4433570"/>
          </a:xfrm>
          <a:prstGeom prst="rect">
            <a:avLst/>
          </a:prstGeom>
        </p:spPr>
      </p:pic>
      <p:pic>
        <p:nvPicPr>
          <p:cNvPr id="2" name="图片 1">
            <a:extLst>
              <a:ext uri="{FF2B5EF4-FFF2-40B4-BE49-F238E27FC236}">
                <a16:creationId xmlns:a16="http://schemas.microsoft.com/office/drawing/2014/main" id="{66AAB5A2-F84F-F86A-C4A1-65205A3A123E}"/>
              </a:ext>
            </a:extLst>
          </p:cNvPr>
          <p:cNvPicPr>
            <a:picLocks noChangeAspect="1"/>
          </p:cNvPicPr>
          <p:nvPr/>
        </p:nvPicPr>
        <p:blipFill>
          <a:blip r:embed="rId6"/>
          <a:stretch>
            <a:fillRect/>
          </a:stretch>
        </p:blipFill>
        <p:spPr>
          <a:xfrm>
            <a:off x="6188712" y="1069384"/>
            <a:ext cx="2253577" cy="1624486"/>
          </a:xfrm>
          <a:prstGeom prst="rect">
            <a:avLst/>
          </a:prstGeom>
        </p:spPr>
      </p:pic>
    </p:spTree>
    <p:custDataLst>
      <p:tags r:id="rId1"/>
    </p:custData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charset="0"/>
                <a:ea typeface="微软雅黑" charset="0"/>
              </a:rPr>
              <a:t>Dark matter: multi-messenger signals?</a:t>
            </a:r>
          </a:p>
        </p:txBody>
      </p:sp>
      <p:pic>
        <p:nvPicPr>
          <p:cNvPr id="24582" name="图片 1"/>
          <p:cNvPicPr>
            <a:picLocks noChangeAspect="1"/>
          </p:cNvPicPr>
          <p:nvPr/>
        </p:nvPicPr>
        <p:blipFill>
          <a:blip r:embed="rId5"/>
          <a:stretch>
            <a:fillRect/>
          </a:stretch>
        </p:blipFill>
        <p:spPr>
          <a:xfrm>
            <a:off x="53340" y="1104900"/>
            <a:ext cx="4098925" cy="3797300"/>
          </a:xfrm>
          <a:prstGeom prst="rect">
            <a:avLst/>
          </a:prstGeom>
          <a:noFill/>
          <a:ln w="9525">
            <a:noFill/>
          </a:ln>
        </p:spPr>
      </p:pic>
      <p:pic>
        <p:nvPicPr>
          <p:cNvPr id="2050" name="Picture 2" descr="Z:\work\doc\项目相关文档\2019年国家科技奖\答辩材料\返回\cr－8页.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03065" y="1105535"/>
            <a:ext cx="4043045" cy="3796665"/>
          </a:xfrm>
          <a:prstGeom prst="rect">
            <a:avLst/>
          </a:prstGeom>
          <a:noFill/>
          <a:extLst>
            <a:ext uri="{909E8E84-426E-40DD-AFC4-6F175D3DCCD1}">
              <a14:hiddenFill xmlns:a14="http://schemas.microsoft.com/office/drawing/2010/main">
                <a:solidFill>
                  <a:srgbClr val="FFFFFF"/>
                </a:solidFill>
              </a14:hiddenFill>
            </a:ext>
          </a:extLst>
        </p:spPr>
      </p:pic>
      <p:pic>
        <p:nvPicPr>
          <p:cNvPr id="23557" name="Picture 3"/>
          <p:cNvPicPr>
            <a:picLocks noChangeAspect="1"/>
          </p:cNvPicPr>
          <p:nvPr/>
        </p:nvPicPr>
        <p:blipFill>
          <a:blip r:embed="rId7"/>
          <a:srcRect l="13266" t="24446" r="12682" b="37636"/>
          <a:stretch>
            <a:fillRect/>
          </a:stretch>
        </p:blipFill>
        <p:spPr>
          <a:xfrm>
            <a:off x="8296910" y="1105535"/>
            <a:ext cx="3879215" cy="3797300"/>
          </a:xfrm>
          <a:prstGeom prst="rect">
            <a:avLst/>
          </a:prstGeom>
          <a:noFill/>
          <a:ln w="9525">
            <a:noFill/>
          </a:ln>
        </p:spPr>
      </p:pic>
      <p:sp>
        <p:nvSpPr>
          <p:cNvPr id="2" name="TextBox 7"/>
          <p:cNvSpPr txBox="1"/>
          <p:nvPr/>
        </p:nvSpPr>
        <p:spPr>
          <a:xfrm>
            <a:off x="0" y="4958080"/>
            <a:ext cx="12112625" cy="645160"/>
          </a:xfrm>
          <a:prstGeom prst="rect">
            <a:avLst/>
          </a:prstGeom>
          <a:solidFill>
            <a:schemeClr val="tx1"/>
          </a:solidFill>
          <a:ln w="12700">
            <a:noFill/>
          </a:ln>
        </p:spPr>
        <p:txBody>
          <a:bodyPr wrap="square">
            <a:spAutoFit/>
          </a:bodyPr>
          <a:lstStyle/>
          <a:p>
            <a:pPr indent="0" algn="just">
              <a:buFont typeface="Wingdings" panose="05000000000000000000" charset="0"/>
              <a:buNone/>
              <a:defRPr/>
            </a:pPr>
            <a:r>
              <a:rPr lang="zh-CN" b="1" dirty="0">
                <a:solidFill>
                  <a:schemeClr val="bg1"/>
                </a:solidFill>
                <a:latin typeface="微软雅黑" charset="0"/>
                <a:ea typeface="微软雅黑" charset="0"/>
                <a:cs typeface="微软雅黑" charset="0"/>
                <a:sym typeface="+mn-ea"/>
              </a:rPr>
              <a:t>暗物质湮灭或衰变产生正负电子、正反质子、γ射线等粒子</a:t>
            </a:r>
            <a:r>
              <a:rPr lang="en-US" altLang="zh-CN" b="1" dirty="0">
                <a:solidFill>
                  <a:schemeClr val="bg1"/>
                </a:solidFill>
                <a:latin typeface="微软雅黑" charset="0"/>
                <a:ea typeface="微软雅黑" charset="0"/>
                <a:cs typeface="微软雅黑" charset="0"/>
                <a:sym typeface="+mn-ea"/>
              </a:rPr>
              <a:t>。</a:t>
            </a:r>
            <a:r>
              <a:rPr lang="zh-CN" b="1" dirty="0">
                <a:solidFill>
                  <a:schemeClr val="bg1"/>
                </a:solidFill>
                <a:latin typeface="微软雅黑" charset="0"/>
                <a:ea typeface="微软雅黑" charset="0"/>
                <a:cs typeface="微软雅黑" charset="0"/>
                <a:sym typeface="+mn-ea"/>
              </a:rPr>
              <a:t>间接探测暗物质主要搜寻反物质宇宙线、正</a:t>
            </a:r>
            <a:r>
              <a:rPr lang="en-US" altLang="zh-CN" b="1" dirty="0">
                <a:solidFill>
                  <a:schemeClr val="bg1"/>
                </a:solidFill>
                <a:latin typeface="微软雅黑" charset="0"/>
                <a:ea typeface="微软雅黑" charset="0"/>
                <a:cs typeface="微软雅黑" charset="0"/>
                <a:sym typeface="+mn-ea"/>
              </a:rPr>
              <a:t>+</a:t>
            </a:r>
            <a:r>
              <a:rPr lang="zh-CN" b="1" dirty="0">
                <a:solidFill>
                  <a:schemeClr val="bg1"/>
                </a:solidFill>
                <a:latin typeface="微软雅黑" charset="0"/>
                <a:ea typeface="微软雅黑" charset="0"/>
                <a:cs typeface="微软雅黑" charset="0"/>
                <a:sym typeface="+mn-ea"/>
              </a:rPr>
              <a:t>负电子宇宙线和γ射线的能谱及空间分布中出现的奇特现象，例如特殊的</a:t>
            </a:r>
            <a:r>
              <a:rPr lang="zh-CN" b="1" dirty="0">
                <a:solidFill>
                  <a:srgbClr val="FFFF00"/>
                </a:solidFill>
                <a:latin typeface="微软雅黑" charset="0"/>
                <a:ea typeface="微软雅黑" charset="0"/>
                <a:cs typeface="微软雅黑" charset="0"/>
                <a:sym typeface="+mn-ea"/>
              </a:rPr>
              <a:t>“峰”</a:t>
            </a:r>
            <a:r>
              <a:rPr lang="en-US" altLang="zh-CN" b="1" dirty="0">
                <a:solidFill>
                  <a:srgbClr val="FFFF00"/>
                </a:solidFill>
                <a:latin typeface="微软雅黑" charset="0"/>
                <a:ea typeface="微软雅黑" charset="0"/>
                <a:cs typeface="微软雅黑" charset="0"/>
                <a:sym typeface="+mn-ea"/>
              </a:rPr>
              <a:t>(</a:t>
            </a:r>
            <a:r>
              <a:rPr lang="zh-CN" b="1" dirty="0">
                <a:solidFill>
                  <a:srgbClr val="FFFF00"/>
                </a:solidFill>
                <a:latin typeface="微软雅黑" charset="0"/>
                <a:ea typeface="微软雅黑" charset="0"/>
                <a:cs typeface="微软雅黑" charset="0"/>
                <a:sym typeface="+mn-ea"/>
              </a:rPr>
              <a:t>超</a:t>
            </a:r>
            <a:r>
              <a:rPr lang="en-US" altLang="zh-CN" b="1" dirty="0">
                <a:solidFill>
                  <a:srgbClr val="FFFF00"/>
                </a:solidFill>
                <a:latin typeface="微软雅黑" charset="0"/>
                <a:ea typeface="微软雅黑" charset="0"/>
                <a:cs typeface="微软雅黑" charset="0"/>
                <a:sym typeface="+mn-ea"/>
              </a:rPr>
              <a:t>)</a:t>
            </a:r>
            <a:r>
              <a:rPr lang="zh-CN" b="1" dirty="0">
                <a:solidFill>
                  <a:srgbClr val="FFFF00"/>
                </a:solidFill>
                <a:latin typeface="微软雅黑" charset="0"/>
                <a:ea typeface="微软雅黑" charset="0"/>
                <a:cs typeface="微软雅黑" charset="0"/>
                <a:sym typeface="+mn-ea"/>
              </a:rPr>
              <a:t>、“掉”、“拐”等</a:t>
            </a:r>
            <a:r>
              <a:rPr lang="zh-CN" b="1" dirty="0">
                <a:solidFill>
                  <a:schemeClr val="bg1"/>
                </a:solidFill>
                <a:latin typeface="微软雅黑" charset="0"/>
                <a:ea typeface="微软雅黑" charset="0"/>
                <a:cs typeface="微软雅黑" charset="0"/>
                <a:sym typeface="+mn-ea"/>
              </a:rPr>
              <a:t> </a:t>
            </a:r>
          </a:p>
        </p:txBody>
      </p:sp>
      <p:graphicFrame>
        <p:nvGraphicFramePr>
          <p:cNvPr id="21" name="表格 20"/>
          <p:cNvGraphicFramePr>
            <a:graphicFrameLocks noGrp="1"/>
          </p:cNvGraphicFramePr>
          <p:nvPr>
            <p:custDataLst>
              <p:tags r:id="rId2"/>
            </p:custDataLst>
          </p:nvPr>
        </p:nvGraphicFramePr>
        <p:xfrm>
          <a:off x="73025" y="5579745"/>
          <a:ext cx="12103100" cy="1140975"/>
        </p:xfrm>
        <a:graphic>
          <a:graphicData uri="http://schemas.openxmlformats.org/drawingml/2006/table">
            <a:tbl>
              <a:tblPr/>
              <a:tblGrid>
                <a:gridCol w="2066925">
                  <a:extLst>
                    <a:ext uri="{9D8B030D-6E8A-4147-A177-3AD203B41FA5}">
                      <a16:colId xmlns:a16="http://schemas.microsoft.com/office/drawing/2014/main" val="20000"/>
                    </a:ext>
                  </a:extLst>
                </a:gridCol>
                <a:gridCol w="2073910">
                  <a:extLst>
                    <a:ext uri="{9D8B030D-6E8A-4147-A177-3AD203B41FA5}">
                      <a16:colId xmlns:a16="http://schemas.microsoft.com/office/drawing/2014/main" val="20001"/>
                    </a:ext>
                  </a:extLst>
                </a:gridCol>
                <a:gridCol w="2061845">
                  <a:extLst>
                    <a:ext uri="{9D8B030D-6E8A-4147-A177-3AD203B41FA5}">
                      <a16:colId xmlns:a16="http://schemas.microsoft.com/office/drawing/2014/main" val="20002"/>
                    </a:ext>
                  </a:extLst>
                </a:gridCol>
                <a:gridCol w="1581150">
                  <a:extLst>
                    <a:ext uri="{9D8B030D-6E8A-4147-A177-3AD203B41FA5}">
                      <a16:colId xmlns:a16="http://schemas.microsoft.com/office/drawing/2014/main" val="20003"/>
                    </a:ext>
                  </a:extLst>
                </a:gridCol>
                <a:gridCol w="1871980">
                  <a:extLst>
                    <a:ext uri="{9D8B030D-6E8A-4147-A177-3AD203B41FA5}">
                      <a16:colId xmlns:a16="http://schemas.microsoft.com/office/drawing/2014/main" val="20004"/>
                    </a:ext>
                  </a:extLst>
                </a:gridCol>
                <a:gridCol w="2447290">
                  <a:extLst>
                    <a:ext uri="{9D8B030D-6E8A-4147-A177-3AD203B41FA5}">
                      <a16:colId xmlns:a16="http://schemas.microsoft.com/office/drawing/2014/main" val="20005"/>
                    </a:ext>
                  </a:extLst>
                </a:gridCol>
              </a:tblGrid>
              <a:tr h="409575">
                <a:tc gridSpan="6">
                  <a:txBody>
                    <a:bodyPr/>
                    <a:lstStyle/>
                    <a:p>
                      <a:pPr algn="ctr" eaLnBrk="1" hangingPunct="1">
                        <a:spcBef>
                          <a:spcPct val="0"/>
                        </a:spcBef>
                        <a:buFont typeface="Wingdings" panose="05000000000000000000" pitchFamily="2" charset="2"/>
                        <a:buNone/>
                        <a:defRPr/>
                      </a:pPr>
                      <a:r>
                        <a:rPr lang="zh-CN" altLang="en-US" sz="1800" b="1" dirty="0">
                          <a:solidFill>
                            <a:schemeClr val="tx1"/>
                          </a:solidFill>
                          <a:latin typeface="微软雅黑" charset="0"/>
                          <a:ea typeface="微软雅黑" charset="0"/>
                          <a:cs typeface="Times New Roman" panose="02020603050405020304" pitchFamily="18" charset="0"/>
                        </a:rPr>
                        <a:t>暗物质间接探测的</a:t>
                      </a:r>
                      <a:r>
                        <a:rPr lang="zh-CN" altLang="en-US" sz="1800" b="1" dirty="0">
                          <a:solidFill>
                            <a:srgbClr val="0202EE"/>
                          </a:solidFill>
                          <a:latin typeface="微软雅黑" charset="0"/>
                          <a:ea typeface="微软雅黑" charset="0"/>
                          <a:cs typeface="Times New Roman" panose="02020603050405020304" pitchFamily="18" charset="0"/>
                        </a:rPr>
                        <a:t>主要目标及</a:t>
                      </a:r>
                      <a:r>
                        <a:rPr lang="zh-CN" altLang="en-US" sz="1800" b="1" dirty="0">
                          <a:solidFill>
                            <a:schemeClr val="tx1"/>
                          </a:solidFill>
                          <a:latin typeface="微软雅黑" charset="0"/>
                          <a:ea typeface="微软雅黑" charset="0"/>
                          <a:cs typeface="Times New Roman" panose="02020603050405020304" pitchFamily="18" charset="0"/>
                        </a:rPr>
                        <a:t>当前</a:t>
                      </a:r>
                      <a:r>
                        <a:rPr lang="zh-CN" altLang="en-US" sz="1800" b="1" dirty="0">
                          <a:solidFill>
                            <a:srgbClr val="0202EE"/>
                          </a:solidFill>
                          <a:latin typeface="微软雅黑" charset="0"/>
                          <a:ea typeface="微软雅黑" charset="0"/>
                          <a:cs typeface="Times New Roman" panose="02020603050405020304" pitchFamily="18" charset="0"/>
                        </a:rPr>
                        <a:t>国际引领性空间设施</a:t>
                      </a:r>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70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目标信号</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Arial" panose="020B0604020202020204" pitchFamily="34" charset="0"/>
                          <a:ea typeface="微软雅黑" charset="0"/>
                          <a:cs typeface="Arial" panose="020B0604020202020204" pitchFamily="34" charset="0"/>
                        </a:rPr>
                        <a:t>γ</a:t>
                      </a: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射线超</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Arial" panose="020B0604020202020204" pitchFamily="34" charset="0"/>
                          <a:ea typeface="微软雅黑" charset="0"/>
                          <a:cs typeface="Arial" panose="020B0604020202020204" pitchFamily="34" charset="0"/>
                        </a:rPr>
                        <a:t>γ</a:t>
                      </a: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射线线谱</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反质子超</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正电子超</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正负电子总能谱</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270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引领性设施</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1" i="0" u="none" strike="noStrike" cap="none" normalizeH="0" baseline="0" dirty="0">
                          <a:ln>
                            <a:noFill/>
                          </a:ln>
                          <a:solidFill>
                            <a:schemeClr val="tx1"/>
                          </a:solidFill>
                          <a:effectLst/>
                          <a:latin typeface="微软雅黑" charset="0"/>
                          <a:ea typeface="微软雅黑" charset="0"/>
                          <a:cs typeface="微软雅黑" charset="0"/>
                        </a:rPr>
                        <a:t>Fermi-LAT</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rgbClr val="0202EE"/>
                          </a:solidFill>
                          <a:effectLst/>
                          <a:latin typeface="微软雅黑" charset="0"/>
                          <a:ea typeface="微软雅黑" charset="0"/>
                          <a:cs typeface="微软雅黑" charset="0"/>
                        </a:rPr>
                        <a:t>悟空号</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1" i="0" u="none" strike="noStrike" cap="none" normalizeH="0" baseline="0" dirty="0">
                          <a:ln>
                            <a:noFill/>
                          </a:ln>
                          <a:solidFill>
                            <a:schemeClr val="tx1"/>
                          </a:solidFill>
                          <a:effectLst/>
                          <a:latin typeface="微软雅黑" charset="0"/>
                          <a:ea typeface="微软雅黑" charset="0"/>
                          <a:cs typeface="微软雅黑" charset="0"/>
                        </a:rPr>
                        <a:t>AMS-02</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1" i="0" u="none" strike="noStrike" cap="none" normalizeH="0" baseline="0" dirty="0">
                          <a:ln>
                            <a:noFill/>
                          </a:ln>
                          <a:solidFill>
                            <a:schemeClr val="tx1"/>
                          </a:solidFill>
                          <a:effectLst/>
                          <a:latin typeface="微软雅黑" charset="0"/>
                          <a:ea typeface="微软雅黑" charset="0"/>
                          <a:cs typeface="微软雅黑" charset="0"/>
                        </a:rPr>
                        <a:t>AMS-02</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rgbClr val="0202EE"/>
                          </a:solidFill>
                          <a:effectLst/>
                          <a:latin typeface="微软雅黑" charset="0"/>
                          <a:ea typeface="微软雅黑" charset="0"/>
                          <a:cs typeface="Times New Roman" panose="02020603050405020304" pitchFamily="18" charset="0"/>
                        </a:rPr>
                        <a:t>悟空号</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Tree>
    <p:custDataLst>
      <p:tags r:id="rId1"/>
    </p:custData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a:solidFill>
                  <a:srgbClr val="6AE7FF"/>
                </a:solidFill>
                <a:latin typeface="微软雅黑" charset="0"/>
                <a:ea typeface="微软雅黑" charset="0"/>
                <a:cs typeface="微软雅黑" charset="0"/>
              </a:rPr>
              <a:t>Dark Matter Particle Explorer (DAMPE)</a:t>
            </a:r>
            <a:endParaRPr lang="zh-CN" altLang="en-US" sz="4000" b="1">
              <a:solidFill>
                <a:srgbClr val="6AE7FF"/>
              </a:solidFill>
              <a:latin typeface="微软雅黑" charset="0"/>
              <a:ea typeface="微软雅黑" charset="0"/>
              <a:cs typeface="微软雅黑" charset="0"/>
            </a:endParaRPr>
          </a:p>
        </p:txBody>
      </p:sp>
      <p:sp>
        <p:nvSpPr>
          <p:cNvPr id="5" name="TextBox 4"/>
          <p:cNvSpPr txBox="1">
            <a:spLocks noChangeArrowheads="1"/>
          </p:cNvSpPr>
          <p:nvPr/>
        </p:nvSpPr>
        <p:spPr bwMode="auto">
          <a:xfrm>
            <a:off x="561975" y="5462270"/>
            <a:ext cx="11110814" cy="461665"/>
          </a:xfrm>
          <a:prstGeom prst="rect">
            <a:avLst/>
          </a:prstGeom>
          <a:noFill/>
          <a:ln w="9525">
            <a:noFill/>
            <a:miter lim="800000"/>
          </a:ln>
        </p:spPr>
        <p:txBody>
          <a:bodyPr wrap="square">
            <a:spAutoFit/>
          </a:bodyPr>
          <a:lstStyle/>
          <a:p>
            <a:pPr algn="ctr"/>
            <a:r>
              <a:rPr lang="en-US" altLang="zh-CN"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2015.12.17</a:t>
            </a:r>
            <a:r>
              <a:rPr lang="zh-CN" altLang="en-US"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发射，设计寿命</a:t>
            </a:r>
            <a:r>
              <a:rPr lang="en-US" altLang="zh-CN"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3</a:t>
            </a:r>
            <a:r>
              <a:rPr lang="zh-CN" altLang="en-US"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年，已经平稳运行了</a:t>
            </a:r>
            <a:r>
              <a:rPr lang="en-US" altLang="zh-CN"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10+</a:t>
            </a:r>
            <a:r>
              <a:rPr lang="zh-CN" altLang="en-US" sz="2400"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年</a:t>
            </a:r>
          </a:p>
        </p:txBody>
      </p:sp>
      <p:pic>
        <p:nvPicPr>
          <p:cNvPr id="31746" name="图片 176131"/>
          <p:cNvPicPr>
            <a:picLocks noChangeAspect="1"/>
          </p:cNvPicPr>
          <p:nvPr/>
        </p:nvPicPr>
        <p:blipFill>
          <a:blip r:embed="rId4"/>
          <a:stretch>
            <a:fillRect/>
          </a:stretch>
        </p:blipFill>
        <p:spPr>
          <a:xfrm>
            <a:off x="342642" y="1908175"/>
            <a:ext cx="2720975" cy="2818130"/>
          </a:xfrm>
          <a:prstGeom prst="rect">
            <a:avLst/>
          </a:prstGeom>
          <a:noFill/>
          <a:ln w="9525">
            <a:noFill/>
          </a:ln>
        </p:spPr>
      </p:pic>
      <p:pic>
        <p:nvPicPr>
          <p:cNvPr id="4" name="图片 3">
            <a:extLst>
              <a:ext uri="{FF2B5EF4-FFF2-40B4-BE49-F238E27FC236}">
                <a16:creationId xmlns:a16="http://schemas.microsoft.com/office/drawing/2014/main" id="{72F2EC27-2115-6E0D-4DAD-AA5F1DC44567}"/>
              </a:ext>
            </a:extLst>
          </p:cNvPr>
          <p:cNvPicPr>
            <a:picLocks noChangeAspect="1"/>
          </p:cNvPicPr>
          <p:nvPr/>
        </p:nvPicPr>
        <p:blipFill>
          <a:blip r:embed="rId5"/>
          <a:stretch>
            <a:fillRect/>
          </a:stretch>
        </p:blipFill>
        <p:spPr>
          <a:xfrm>
            <a:off x="3526887" y="1607735"/>
            <a:ext cx="8362666" cy="3559897"/>
          </a:xfrm>
          <a:prstGeom prst="rect">
            <a:avLst/>
          </a:prstGeom>
        </p:spPr>
      </p:pic>
    </p:spTree>
    <p:custDataLst>
      <p:tags r:id="rId1"/>
    </p:custData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90" name="组合 2"/>
          <p:cNvGrpSpPr/>
          <p:nvPr/>
        </p:nvGrpSpPr>
        <p:grpSpPr>
          <a:xfrm>
            <a:off x="43815" y="1623743"/>
            <a:ext cx="5507355" cy="4792253"/>
            <a:chOff x="510" y="1851"/>
            <a:chExt cx="6377" cy="5480"/>
          </a:xfrm>
        </p:grpSpPr>
        <p:pic>
          <p:nvPicPr>
            <p:cNvPr id="41991" name="Picture 9"/>
            <p:cNvPicPr>
              <a:picLocks noChangeAspect="1"/>
            </p:cNvPicPr>
            <p:nvPr/>
          </p:nvPicPr>
          <p:blipFill>
            <a:blip r:embed="rId4"/>
            <a:stretch>
              <a:fillRect/>
            </a:stretch>
          </p:blipFill>
          <p:spPr>
            <a:xfrm>
              <a:off x="510" y="1851"/>
              <a:ext cx="6377" cy="5480"/>
            </a:xfrm>
            <a:prstGeom prst="rect">
              <a:avLst/>
            </a:prstGeom>
            <a:noFill/>
            <a:ln w="9525">
              <a:noFill/>
            </a:ln>
          </p:spPr>
        </p:pic>
        <p:sp>
          <p:nvSpPr>
            <p:cNvPr id="41992" name="TextBox 1"/>
            <p:cNvSpPr txBox="1"/>
            <p:nvPr/>
          </p:nvSpPr>
          <p:spPr>
            <a:xfrm>
              <a:off x="2270" y="3119"/>
              <a:ext cx="3482" cy="456"/>
            </a:xfrm>
            <a:prstGeom prst="rect">
              <a:avLst/>
            </a:prstGeom>
            <a:noFill/>
            <a:ln w="9525">
              <a:noFill/>
            </a:ln>
          </p:spPr>
          <p:txBody>
            <a:bodyPr wrap="square" anchor="t" anchorCtr="0">
              <a:spAutoFit/>
            </a:bodyPr>
            <a:lstStyle/>
            <a:p>
              <a:pPr algn="ctr" eaLnBrk="0" hangingPunct="0"/>
              <a:r>
                <a:rPr lang="en-US" altLang="zh-CN" sz="2000" b="1" dirty="0">
                  <a:solidFill>
                    <a:srgbClr val="FFFF00"/>
                  </a:solidFill>
                  <a:latin typeface="Calibri" panose="020F0502020204030204" charset="0"/>
                  <a:ea typeface="黑体" panose="02010609060101010101" pitchFamily="49" charset="-122"/>
                </a:rPr>
                <a:t>Candidate protons</a:t>
              </a:r>
            </a:p>
          </p:txBody>
        </p:sp>
        <p:sp>
          <p:nvSpPr>
            <p:cNvPr id="41993" name="TextBox 9"/>
            <p:cNvSpPr txBox="1"/>
            <p:nvPr/>
          </p:nvSpPr>
          <p:spPr>
            <a:xfrm rot="2184379">
              <a:off x="1397" y="4758"/>
              <a:ext cx="3665" cy="456"/>
            </a:xfrm>
            <a:prstGeom prst="rect">
              <a:avLst/>
            </a:prstGeom>
            <a:noFill/>
            <a:ln w="9525">
              <a:noFill/>
            </a:ln>
          </p:spPr>
          <p:txBody>
            <a:bodyPr wrap="square" anchor="t" anchorCtr="0">
              <a:spAutoFit/>
            </a:bodyPr>
            <a:lstStyle/>
            <a:p>
              <a:pPr algn="ctr" eaLnBrk="0" hangingPunct="0"/>
              <a:r>
                <a:rPr lang="en-US" altLang="zh-CN" sz="2000" b="1" dirty="0">
                  <a:solidFill>
                    <a:schemeClr val="tx1"/>
                  </a:solidFill>
                  <a:latin typeface="Calibri" panose="020F0502020204030204" charset="0"/>
                  <a:ea typeface="黑体" panose="02010609060101010101" pitchFamily="49" charset="-122"/>
                </a:rPr>
                <a:t>Candidate electrons</a:t>
              </a:r>
            </a:p>
          </p:txBody>
        </p:sp>
        <p:sp>
          <p:nvSpPr>
            <p:cNvPr id="41994" name="直接连接符 45063"/>
            <p:cNvSpPr/>
            <p:nvPr/>
          </p:nvSpPr>
          <p:spPr>
            <a:xfrm>
              <a:off x="1190" y="2961"/>
              <a:ext cx="4875" cy="3287"/>
            </a:xfrm>
            <a:prstGeom prst="line">
              <a:avLst/>
            </a:prstGeom>
            <a:ln w="25400" cap="flat" cmpd="sng">
              <a:solidFill>
                <a:srgbClr val="FF0000"/>
              </a:solidFill>
              <a:prstDash val="solid"/>
              <a:round/>
              <a:headEnd type="none" w="med" len="med"/>
              <a:tailEnd type="none" w="med" len="med"/>
            </a:ln>
          </p:spPr>
        </p:sp>
        <p:sp>
          <p:nvSpPr>
            <p:cNvPr id="41995" name="矩形 1"/>
            <p:cNvSpPr/>
            <p:nvPr/>
          </p:nvSpPr>
          <p:spPr>
            <a:xfrm>
              <a:off x="2701" y="6248"/>
              <a:ext cx="1854" cy="456"/>
            </a:xfrm>
            <a:prstGeom prst="rect">
              <a:avLst/>
            </a:prstGeom>
            <a:noFill/>
            <a:ln w="9525">
              <a:noFill/>
            </a:ln>
          </p:spPr>
          <p:txBody>
            <a:bodyPr wrap="square" anchor="t" anchorCtr="0">
              <a:spAutoFit/>
            </a:bodyPr>
            <a:lstStyle/>
            <a:p>
              <a:pPr eaLnBrk="0" hangingPunct="0"/>
              <a:r>
                <a:rPr lang="en-US" altLang="zh-CN" sz="2000" b="1" dirty="0">
                  <a:solidFill>
                    <a:srgbClr val="FF0000"/>
                  </a:solidFill>
                  <a:latin typeface="Trebuchet MS Bold" panose="020B0603020202020204" charset="0"/>
                  <a:ea typeface="黑体" panose="02010609060101010101" pitchFamily="49" charset="-122"/>
                  <a:cs typeface="Trebuchet MS Bold" panose="020B0603020202020204" charset="0"/>
                </a:rPr>
                <a:t>0.5-1.0 TeV </a:t>
              </a:r>
            </a:p>
          </p:txBody>
        </p:sp>
      </p:grpSp>
      <p:sp>
        <p:nvSpPr>
          <p:cNvPr id="4" name="TextBox 4"/>
          <p:cNvSpPr txBox="1">
            <a:spLocks noChangeArrowheads="1"/>
          </p:cNvSpPr>
          <p:nvPr/>
        </p:nvSpPr>
        <p:spPr bwMode="auto">
          <a:xfrm>
            <a:off x="1312547" y="153353"/>
            <a:ext cx="9566275" cy="706755"/>
          </a:xfrm>
          <a:prstGeom prst="rect">
            <a:avLst/>
          </a:prstGeom>
          <a:noFill/>
          <a:ln w="9525">
            <a:noFill/>
            <a:miter lim="800000"/>
          </a:ln>
        </p:spPr>
        <p:txBody>
          <a:bodyPr wrap="none">
            <a:spAutoFit/>
          </a:bodyPr>
          <a:lstStyle/>
          <a:p>
            <a:pPr algn="ctr"/>
            <a:r>
              <a:rPr lang="en-US" altLang="zh-CN" sz="4000" b="1">
                <a:solidFill>
                  <a:srgbClr val="6AE7FF"/>
                </a:solidFill>
                <a:latin typeface="微软雅黑" charset="0"/>
                <a:ea typeface="微软雅黑" charset="0"/>
                <a:cs typeface="微软雅黑" charset="0"/>
              </a:rPr>
              <a:t>The spectrum of cosmic ray electrons </a:t>
            </a:r>
          </a:p>
        </p:txBody>
      </p:sp>
      <p:grpSp>
        <p:nvGrpSpPr>
          <p:cNvPr id="6" name="组合 5"/>
          <p:cNvGrpSpPr/>
          <p:nvPr/>
        </p:nvGrpSpPr>
        <p:grpSpPr>
          <a:xfrm>
            <a:off x="5676900" y="1609046"/>
            <a:ext cx="6415405" cy="4806315"/>
            <a:chOff x="8940" y="1795"/>
            <a:chExt cx="10103" cy="7569"/>
          </a:xfrm>
        </p:grpSpPr>
        <p:pic>
          <p:nvPicPr>
            <p:cNvPr id="43012" name="图片 2"/>
            <p:cNvPicPr>
              <a:picLocks noChangeAspect="1"/>
            </p:cNvPicPr>
            <p:nvPr/>
          </p:nvPicPr>
          <p:blipFill>
            <a:blip r:embed="rId5"/>
            <a:stretch>
              <a:fillRect/>
            </a:stretch>
          </p:blipFill>
          <p:spPr>
            <a:xfrm>
              <a:off x="8940" y="1795"/>
              <a:ext cx="10103" cy="7569"/>
            </a:xfrm>
            <a:prstGeom prst="rect">
              <a:avLst/>
            </a:prstGeom>
            <a:noFill/>
            <a:ln w="9525">
              <a:noFill/>
            </a:ln>
          </p:spPr>
        </p:pic>
        <p:sp>
          <p:nvSpPr>
            <p:cNvPr id="67588" name="文本框 2"/>
            <p:cNvSpPr txBox="1"/>
            <p:nvPr/>
          </p:nvSpPr>
          <p:spPr>
            <a:xfrm>
              <a:off x="16037" y="5297"/>
              <a:ext cx="2499" cy="628"/>
            </a:xfrm>
            <a:prstGeom prst="rect">
              <a:avLst/>
            </a:prstGeom>
            <a:noFill/>
            <a:ln w="9525">
              <a:noFill/>
            </a:ln>
          </p:spPr>
          <p:txBody>
            <a:bodyPr wrap="none" anchor="t">
              <a:spAutoFit/>
            </a:bodyPr>
            <a:lstStyle/>
            <a:p>
              <a:r>
                <a:rPr lang="en-US" altLang="en-US" sz="2000" b="1">
                  <a:solidFill>
                    <a:srgbClr val="FF0000"/>
                  </a:solidFill>
                  <a:latin typeface="Trebuchet MS" panose="020B0603020202020204" pitchFamily="34" charset="0"/>
                  <a:ea typeface="黑体" panose="02010609060101010101" pitchFamily="49" charset="-122"/>
                </a:rPr>
                <a:t>0.9 TeV</a:t>
              </a:r>
              <a:r>
                <a:rPr lang="zh-CN" altLang="en-US" sz="2000" b="1">
                  <a:solidFill>
                    <a:srgbClr val="FF0000"/>
                  </a:solidFill>
                  <a:latin typeface="Trebuchet MS" panose="020B0603020202020204" pitchFamily="34" charset="0"/>
                  <a:ea typeface="黑体" panose="02010609060101010101" pitchFamily="49" charset="-122"/>
                </a:rPr>
                <a:t>拐折</a:t>
              </a:r>
            </a:p>
          </p:txBody>
        </p:sp>
        <p:sp>
          <p:nvSpPr>
            <p:cNvPr id="46089" name="TextBox 5"/>
            <p:cNvSpPr txBox="1"/>
            <p:nvPr/>
          </p:nvSpPr>
          <p:spPr>
            <a:xfrm>
              <a:off x="10283" y="7867"/>
              <a:ext cx="3630" cy="530"/>
            </a:xfrm>
            <a:prstGeom prst="rect">
              <a:avLst/>
            </a:prstGeom>
            <a:noFill/>
            <a:ln w="9525">
              <a:noFill/>
            </a:ln>
          </p:spPr>
          <p:txBody>
            <a:bodyPr wrap="square" anchor="t" anchorCtr="0">
              <a:spAutoFit/>
            </a:bodyPr>
            <a:lstStyle/>
            <a:p>
              <a:pPr marL="342900" indent="-342900" algn="ctr" eaLnBrk="0" hangingPunct="0"/>
              <a:r>
                <a:rPr lang="en-US" altLang="zh-CN" sz="1600" i="1" dirty="0">
                  <a:solidFill>
                    <a:schemeClr val="tx1"/>
                  </a:solidFill>
                  <a:latin typeface="Trebuchet MS" panose="020B0603020202020204" pitchFamily="34" charset="0"/>
                  <a:ea typeface="MS PGothic" panose="020B0600070205080204" pitchFamily="2" charset="-128"/>
                </a:rPr>
                <a:t>Nature, 552, 63 (2017)</a:t>
              </a:r>
            </a:p>
          </p:txBody>
        </p:sp>
      </p:grpSp>
      <p:pic>
        <p:nvPicPr>
          <p:cNvPr id="2" name="图片 1"/>
          <p:cNvPicPr>
            <a:picLocks noChangeAspect="1"/>
          </p:cNvPicPr>
          <p:nvPr/>
        </p:nvPicPr>
        <p:blipFill>
          <a:blip r:embed="rId6"/>
          <a:stretch>
            <a:fillRect/>
          </a:stretch>
        </p:blipFill>
        <p:spPr>
          <a:xfrm>
            <a:off x="8890000" y="970871"/>
            <a:ext cx="3219450" cy="2152650"/>
          </a:xfrm>
          <a:prstGeom prst="rect">
            <a:avLst/>
          </a:prstGeom>
        </p:spPr>
      </p:pic>
      <p:cxnSp>
        <p:nvCxnSpPr>
          <p:cNvPr id="7" name="直接连接符 6"/>
          <p:cNvCxnSpPr/>
          <p:nvPr/>
        </p:nvCxnSpPr>
        <p:spPr>
          <a:xfrm>
            <a:off x="7497445" y="2966676"/>
            <a:ext cx="3830320" cy="249936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1038862" y="153353"/>
            <a:ext cx="10113645" cy="706755"/>
          </a:xfrm>
          <a:prstGeom prst="rect">
            <a:avLst/>
          </a:prstGeom>
          <a:noFill/>
          <a:ln w="9525">
            <a:noFill/>
            <a:miter lim="800000"/>
          </a:ln>
        </p:spPr>
        <p:txBody>
          <a:bodyPr wrap="none">
            <a:spAutoFit/>
          </a:bodyPr>
          <a:lstStyle/>
          <a:p>
            <a:pPr algn="ctr"/>
            <a:r>
              <a:rPr lang="en-US" altLang="zh-CN" sz="4000" b="1" dirty="0">
                <a:solidFill>
                  <a:srgbClr val="6AE7FF"/>
                </a:solidFill>
                <a:latin typeface="微软雅黑" charset="0"/>
                <a:ea typeface="微软雅黑" charset="0"/>
                <a:cs typeface="Trebuchet MS" panose="020B0603020202020204" pitchFamily="34" charset="0"/>
              </a:rPr>
              <a:t>The gamma-ray line search with DAMPE</a:t>
            </a:r>
            <a:endParaRPr lang="zh-CN" altLang="en-US" sz="4000" b="1" dirty="0">
              <a:solidFill>
                <a:srgbClr val="6AE7FF"/>
              </a:solidFill>
              <a:latin typeface="微软雅黑" charset="0"/>
              <a:ea typeface="微软雅黑" charset="0"/>
              <a:cs typeface="Trebuchet MS" panose="020B0603020202020204" pitchFamily="34" charset="0"/>
            </a:endParaRPr>
          </a:p>
        </p:txBody>
      </p:sp>
      <p:pic>
        <p:nvPicPr>
          <p:cNvPr id="71681" name="图片 3" descr="图片1"/>
          <p:cNvPicPr>
            <a:picLocks noChangeAspect="1"/>
          </p:cNvPicPr>
          <p:nvPr/>
        </p:nvPicPr>
        <p:blipFill>
          <a:blip r:embed="rId4"/>
          <a:stretch>
            <a:fillRect/>
          </a:stretch>
        </p:blipFill>
        <p:spPr>
          <a:xfrm>
            <a:off x="22225" y="927100"/>
            <a:ext cx="4864100" cy="2745105"/>
          </a:xfrm>
          <a:prstGeom prst="rect">
            <a:avLst/>
          </a:prstGeom>
          <a:noFill/>
          <a:ln w="9525">
            <a:noFill/>
          </a:ln>
        </p:spPr>
      </p:pic>
      <p:grpSp>
        <p:nvGrpSpPr>
          <p:cNvPr id="2" name="组合 1"/>
          <p:cNvGrpSpPr/>
          <p:nvPr/>
        </p:nvGrpSpPr>
        <p:grpSpPr>
          <a:xfrm>
            <a:off x="4916170" y="922655"/>
            <a:ext cx="7300265" cy="4956810"/>
            <a:chOff x="26649" y="43772"/>
            <a:chExt cx="23905" cy="17896"/>
          </a:xfrm>
        </p:grpSpPr>
        <p:pic>
          <p:nvPicPr>
            <p:cNvPr id="24" name="图片 23"/>
            <p:cNvPicPr>
              <a:picLocks noChangeAspect="1"/>
            </p:cNvPicPr>
            <p:nvPr/>
          </p:nvPicPr>
          <p:blipFill>
            <a:blip r:embed="rId5"/>
            <a:stretch>
              <a:fillRect/>
            </a:stretch>
          </p:blipFill>
          <p:spPr>
            <a:xfrm>
              <a:off x="26649" y="43772"/>
              <a:ext cx="23905" cy="17896"/>
            </a:xfrm>
            <a:prstGeom prst="rect">
              <a:avLst/>
            </a:prstGeom>
          </p:spPr>
        </p:pic>
        <p:sp>
          <p:nvSpPr>
            <p:cNvPr id="54283" name="文本框 2"/>
            <p:cNvSpPr txBox="1"/>
            <p:nvPr/>
          </p:nvSpPr>
          <p:spPr>
            <a:xfrm>
              <a:off x="34137" y="49644"/>
              <a:ext cx="3169"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χχ→γγ</a:t>
              </a:r>
            </a:p>
          </p:txBody>
        </p:sp>
        <p:sp>
          <p:nvSpPr>
            <p:cNvPr id="28" name="文本框 2"/>
            <p:cNvSpPr txBox="1"/>
            <p:nvPr/>
          </p:nvSpPr>
          <p:spPr>
            <a:xfrm>
              <a:off x="46720" y="49625"/>
              <a:ext cx="3174"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χχ→γγ</a:t>
              </a:r>
            </a:p>
          </p:txBody>
        </p:sp>
        <p:sp>
          <p:nvSpPr>
            <p:cNvPr id="29" name="文本框 2"/>
            <p:cNvSpPr txBox="1"/>
            <p:nvPr/>
          </p:nvSpPr>
          <p:spPr>
            <a:xfrm>
              <a:off x="34133" y="58968"/>
              <a:ext cx="3174"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χχ→γγ</a:t>
              </a:r>
            </a:p>
          </p:txBody>
        </p:sp>
        <p:sp>
          <p:nvSpPr>
            <p:cNvPr id="30" name="文本框 2"/>
            <p:cNvSpPr txBox="1"/>
            <p:nvPr/>
          </p:nvSpPr>
          <p:spPr>
            <a:xfrm>
              <a:off x="45583" y="58968"/>
              <a:ext cx="2874"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χ→γ</a:t>
              </a: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ν</a:t>
              </a:r>
            </a:p>
          </p:txBody>
        </p:sp>
      </p:grpSp>
      <p:pic>
        <p:nvPicPr>
          <p:cNvPr id="5" name="图片 4" descr="图片1(1)"/>
          <p:cNvPicPr>
            <a:picLocks noChangeAspect="1"/>
          </p:cNvPicPr>
          <p:nvPr/>
        </p:nvPicPr>
        <p:blipFill>
          <a:blip r:embed="rId6"/>
          <a:stretch>
            <a:fillRect/>
          </a:stretch>
        </p:blipFill>
        <p:spPr>
          <a:xfrm>
            <a:off x="547370" y="3800475"/>
            <a:ext cx="3814445" cy="2816225"/>
          </a:xfrm>
          <a:prstGeom prst="rect">
            <a:avLst/>
          </a:prstGeom>
        </p:spPr>
      </p:pic>
      <p:sp>
        <p:nvSpPr>
          <p:cNvPr id="20" name="TextBox 4"/>
          <p:cNvSpPr txBox="1">
            <a:spLocks noChangeArrowheads="1"/>
          </p:cNvSpPr>
          <p:nvPr/>
        </p:nvSpPr>
        <p:spPr bwMode="auto">
          <a:xfrm>
            <a:off x="4361815" y="5922010"/>
            <a:ext cx="7997825" cy="829945"/>
          </a:xfrm>
          <a:prstGeom prst="rect">
            <a:avLst/>
          </a:prstGeom>
          <a:noFill/>
          <a:ln w="9525">
            <a:noFill/>
            <a:miter lim="800000"/>
          </a:ln>
        </p:spPr>
        <p:txBody>
          <a:bodyPr wrap="square">
            <a:spAutoFit/>
          </a:bodyPr>
          <a:lstStyle/>
          <a:p>
            <a:pPr algn="ctr"/>
            <a:r>
              <a:rPr lang="en-US" sz="2400" b="1">
                <a:solidFill>
                  <a:srgbClr val="6AE7FF"/>
                </a:solidFill>
                <a:latin typeface="Times New Roman Regular" panose="02020603050405020304" charset="0"/>
                <a:ea typeface="黑体" panose="02010609060101010101" pitchFamily="49" charset="-122"/>
                <a:cs typeface="Times New Roman Regular" panose="02020603050405020304" charset="0"/>
              </a:rPr>
              <a:t>Thanks to the excellent energy resolution, </a:t>
            </a:r>
            <a:r>
              <a:rPr lang="en-US" altLang="zh-CN" sz="2400" b="1">
                <a:solidFill>
                  <a:srgbClr val="6AE7FF"/>
                </a:solidFill>
                <a:latin typeface="Times New Roman Regular" panose="02020603050405020304" charset="0"/>
                <a:ea typeface="黑体" panose="02010609060101010101" pitchFamily="49" charset="-122"/>
                <a:cs typeface="Times New Roman Regular" panose="02020603050405020304" charset="0"/>
              </a:rPr>
              <a:t>DAMPE sets stringent constraints on DM line emission (2022 Sci. Bull.)</a:t>
            </a:r>
          </a:p>
        </p:txBody>
      </p:sp>
    </p:spTree>
    <p:custDataLst>
      <p:tags r:id="rId1"/>
    </p:custData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stretch>
            <a:fillRect/>
          </a:stretch>
        </p:blipFill>
        <p:spPr>
          <a:xfrm>
            <a:off x="4348480" y="1913549"/>
            <a:ext cx="3354705" cy="3167380"/>
          </a:xfrm>
          <a:prstGeom prst="rect">
            <a:avLst/>
          </a:prstGeom>
          <a:ln>
            <a:solidFill>
              <a:srgbClr val="526FA7"/>
            </a:solidFill>
          </a:ln>
        </p:spPr>
      </p:pic>
      <p:pic>
        <p:nvPicPr>
          <p:cNvPr id="12" name="图片 11"/>
          <p:cNvPicPr>
            <a:picLocks noChangeAspect="1"/>
          </p:cNvPicPr>
          <p:nvPr/>
        </p:nvPicPr>
        <p:blipFill>
          <a:blip r:embed="rId5"/>
          <a:stretch>
            <a:fillRect/>
          </a:stretch>
        </p:blipFill>
        <p:spPr>
          <a:xfrm>
            <a:off x="7952740" y="1912914"/>
            <a:ext cx="3382010" cy="3168015"/>
          </a:xfrm>
          <a:prstGeom prst="rect">
            <a:avLst/>
          </a:prstGeom>
          <a:ln>
            <a:solidFill>
              <a:srgbClr val="526FA7"/>
            </a:solidFill>
          </a:ln>
        </p:spPr>
      </p:pic>
      <p:pic>
        <p:nvPicPr>
          <p:cNvPr id="14" name="图片 13"/>
          <p:cNvPicPr>
            <a:picLocks noChangeAspect="1"/>
          </p:cNvPicPr>
          <p:nvPr/>
        </p:nvPicPr>
        <p:blipFill>
          <a:blip r:embed="rId6"/>
          <a:stretch>
            <a:fillRect/>
          </a:stretch>
        </p:blipFill>
        <p:spPr>
          <a:xfrm>
            <a:off x="741045" y="1913549"/>
            <a:ext cx="3352800" cy="3178810"/>
          </a:xfrm>
          <a:prstGeom prst="rect">
            <a:avLst/>
          </a:prstGeom>
        </p:spPr>
      </p:pic>
      <p:sp>
        <p:nvSpPr>
          <p:cNvPr id="5" name="矩形 4"/>
          <p:cNvSpPr/>
          <p:nvPr/>
        </p:nvSpPr>
        <p:spPr>
          <a:xfrm>
            <a:off x="711835" y="5395889"/>
            <a:ext cx="3382010" cy="337185"/>
          </a:xfrm>
          <a:prstGeom prst="rect">
            <a:avLst/>
          </a:prstGeom>
          <a:solidFill>
            <a:srgbClr val="797CBD"/>
          </a:solidFill>
        </p:spPr>
        <p:txBody>
          <a:bodyPr wrap="square">
            <a:spAutoFit/>
          </a:bodyPr>
          <a:lstStyle/>
          <a:p>
            <a:pPr algn="ctr"/>
            <a:r>
              <a:rPr lang="en-US" altLang="zh-CN" sz="1600" dirty="0">
                <a:solidFill>
                  <a:schemeClr val="bg1"/>
                </a:solidFill>
                <a:latin typeface="Times New Roman" panose="02020503050405090304" pitchFamily="18" charset="0"/>
                <a:ea typeface="华文中宋" pitchFamily="2" charset="-122"/>
                <a:cs typeface="Times New Roman" panose="02020503050405090304" pitchFamily="18" charset="0"/>
              </a:rPr>
              <a:t>Fermi-LAT  (7</a:t>
            </a:r>
            <a:r>
              <a:rPr lang="zh-CN" altLang="en-US" sz="1600" dirty="0">
                <a:solidFill>
                  <a:schemeClr val="bg1"/>
                </a:solidFill>
                <a:latin typeface="Times New Roman" panose="02020503050405090304" pitchFamily="18" charset="0"/>
                <a:ea typeface="华文中宋" pitchFamily="2" charset="-122"/>
                <a:cs typeface="Times New Roman" panose="02020503050405090304" pitchFamily="18" charset="0"/>
              </a:rPr>
              <a:t>亿美元，</a:t>
            </a:r>
            <a:r>
              <a:rPr lang="en-US" altLang="zh-CN" sz="1600" dirty="0">
                <a:solidFill>
                  <a:schemeClr val="bg1"/>
                </a:solidFill>
                <a:latin typeface="Times New Roman" panose="02020503050405090304" pitchFamily="18" charset="0"/>
                <a:ea typeface="华文中宋" pitchFamily="2" charset="-122"/>
                <a:cs typeface="Times New Roman" panose="02020503050405090304" pitchFamily="18" charset="0"/>
              </a:rPr>
              <a:t>2008) </a:t>
            </a:r>
            <a:endParaRPr lang="zh-CN" altLang="en-US" sz="1600" dirty="0">
              <a:solidFill>
                <a:schemeClr val="bg1"/>
              </a:solidFill>
              <a:latin typeface="Times New Roman" panose="02020503050405090304" pitchFamily="18" charset="0"/>
              <a:ea typeface="华文中宋" pitchFamily="2" charset="-122"/>
              <a:cs typeface="Times New Roman" panose="02020503050405090304" pitchFamily="18" charset="0"/>
            </a:endParaRPr>
          </a:p>
        </p:txBody>
      </p:sp>
      <p:sp>
        <p:nvSpPr>
          <p:cNvPr id="16" name="矩形 15"/>
          <p:cNvSpPr/>
          <p:nvPr/>
        </p:nvSpPr>
        <p:spPr>
          <a:xfrm>
            <a:off x="7926070" y="5383824"/>
            <a:ext cx="3420745" cy="337185"/>
          </a:xfrm>
          <a:prstGeom prst="rect">
            <a:avLst/>
          </a:prstGeom>
          <a:solidFill>
            <a:srgbClr val="797CBD"/>
          </a:solidFill>
        </p:spPr>
        <p:txBody>
          <a:bodyPr wrap="square">
            <a:spAutoFit/>
          </a:bodyPr>
          <a:lstStyle/>
          <a:p>
            <a:pPr algn="ctr"/>
            <a:r>
              <a:rPr lang="en-US" altLang="zh-CN" sz="1600" dirty="0">
                <a:solidFill>
                  <a:schemeClr val="bg1"/>
                </a:solidFill>
                <a:latin typeface="Times New Roman" panose="02020503050405090304" pitchFamily="18" charset="0"/>
                <a:ea typeface="华文中宋" pitchFamily="2" charset="-122"/>
                <a:cs typeface="Times New Roman" panose="02020503050405090304" pitchFamily="18" charset="0"/>
              </a:rPr>
              <a:t>CALET  (</a:t>
            </a:r>
            <a:r>
              <a:rPr lang="zh-CN" altLang="en-US" sz="1600" dirty="0">
                <a:solidFill>
                  <a:schemeClr val="bg1"/>
                </a:solidFill>
                <a:latin typeface="Times New Roman" panose="02020503050405090304" pitchFamily="18" charset="0"/>
                <a:ea typeface="华文中宋" pitchFamily="2" charset="-122"/>
                <a:cs typeface="Times New Roman" panose="02020503050405090304" pitchFamily="18" charset="0"/>
              </a:rPr>
              <a:t>未报道，</a:t>
            </a:r>
            <a:r>
              <a:rPr lang="en-US" altLang="zh-CN" sz="1600" dirty="0">
                <a:solidFill>
                  <a:schemeClr val="bg1"/>
                </a:solidFill>
                <a:latin typeface="Times New Roman" panose="02020503050405090304" pitchFamily="18" charset="0"/>
                <a:ea typeface="华文中宋" pitchFamily="2" charset="-122"/>
                <a:cs typeface="Times New Roman" panose="02020503050405090304" pitchFamily="18" charset="0"/>
              </a:rPr>
              <a:t>2015) </a:t>
            </a:r>
            <a:endParaRPr lang="zh-CN" altLang="en-US" sz="1600" dirty="0">
              <a:solidFill>
                <a:schemeClr val="bg1"/>
              </a:solidFill>
              <a:latin typeface="Times New Roman" panose="02020503050405090304" pitchFamily="18" charset="0"/>
              <a:ea typeface="华文中宋" pitchFamily="2" charset="-122"/>
              <a:cs typeface="Times New Roman" panose="02020503050405090304" pitchFamily="18" charset="0"/>
            </a:endParaRPr>
          </a:p>
        </p:txBody>
      </p:sp>
      <p:sp>
        <p:nvSpPr>
          <p:cNvPr id="17" name="矩形 16"/>
          <p:cNvSpPr/>
          <p:nvPr/>
        </p:nvSpPr>
        <p:spPr>
          <a:xfrm>
            <a:off x="4315460" y="5389539"/>
            <a:ext cx="3382010" cy="337185"/>
          </a:xfrm>
          <a:prstGeom prst="rect">
            <a:avLst/>
          </a:prstGeom>
          <a:solidFill>
            <a:srgbClr val="797CBD"/>
          </a:solidFill>
        </p:spPr>
        <p:txBody>
          <a:bodyPr wrap="square">
            <a:spAutoFit/>
          </a:bodyPr>
          <a:lstStyle/>
          <a:p>
            <a:pPr algn="ctr"/>
            <a:r>
              <a:rPr lang="en-US" altLang="zh-CN" sz="1600" dirty="0">
                <a:solidFill>
                  <a:schemeClr val="bg1"/>
                </a:solidFill>
                <a:latin typeface="Times New Roman" panose="02020503050405090304" pitchFamily="18" charset="0"/>
                <a:ea typeface="华文中宋" pitchFamily="2" charset="-122"/>
                <a:cs typeface="Times New Roman" panose="02020503050405090304" pitchFamily="18" charset="0"/>
              </a:rPr>
              <a:t>AMS-02  (20</a:t>
            </a:r>
            <a:r>
              <a:rPr lang="zh-CN" altLang="en-US" sz="1600" dirty="0">
                <a:solidFill>
                  <a:schemeClr val="bg1"/>
                </a:solidFill>
                <a:latin typeface="Times New Roman" panose="02020503050405090304" pitchFamily="18" charset="0"/>
                <a:ea typeface="华文中宋" pitchFamily="2" charset="-122"/>
                <a:cs typeface="Times New Roman" panose="02020503050405090304" pitchFamily="18" charset="0"/>
              </a:rPr>
              <a:t>亿美元，</a:t>
            </a:r>
            <a:r>
              <a:rPr lang="en-US" altLang="zh-CN" sz="1600" dirty="0">
                <a:solidFill>
                  <a:schemeClr val="bg1"/>
                </a:solidFill>
                <a:latin typeface="Times New Roman" panose="02020503050405090304" pitchFamily="18" charset="0"/>
                <a:ea typeface="华文中宋" pitchFamily="2" charset="-122"/>
                <a:cs typeface="Times New Roman" panose="02020503050405090304" pitchFamily="18" charset="0"/>
              </a:rPr>
              <a:t>2011) </a:t>
            </a:r>
            <a:endParaRPr lang="zh-CN" altLang="en-US" sz="1600" dirty="0">
              <a:solidFill>
                <a:schemeClr val="bg1"/>
              </a:solidFill>
              <a:latin typeface="Times New Roman" panose="02020503050405090304" pitchFamily="18" charset="0"/>
              <a:ea typeface="华文中宋" pitchFamily="2" charset="-122"/>
              <a:cs typeface="Times New Roman" panose="02020503050405090304" pitchFamily="18" charset="0"/>
            </a:endParaRPr>
          </a:p>
        </p:txBody>
      </p:sp>
      <p:sp>
        <p:nvSpPr>
          <p:cNvPr id="3" name="TextBox 4">
            <a:extLst>
              <a:ext uri="{FF2B5EF4-FFF2-40B4-BE49-F238E27FC236}">
                <a16:creationId xmlns:a16="http://schemas.microsoft.com/office/drawing/2014/main" id="{397D4BD7-335B-3792-21BB-18ECF5411B22}"/>
              </a:ext>
            </a:extLst>
          </p:cNvPr>
          <p:cNvSpPr txBox="1">
            <a:spLocks noChangeArrowheads="1"/>
          </p:cNvSpPr>
          <p:nvPr/>
        </p:nvSpPr>
        <p:spPr bwMode="auto">
          <a:xfrm>
            <a:off x="725697" y="153353"/>
            <a:ext cx="10739991" cy="707886"/>
          </a:xfrm>
          <a:prstGeom prst="rect">
            <a:avLst/>
          </a:prstGeom>
          <a:noFill/>
          <a:ln w="9525">
            <a:noFill/>
            <a:miter lim="800000"/>
          </a:ln>
        </p:spPr>
        <p:txBody>
          <a:bodyPr wrap="none">
            <a:spAutoFit/>
          </a:bodyPr>
          <a:lstStyle/>
          <a:p>
            <a:pPr algn="ctr"/>
            <a:r>
              <a:rPr lang="en-US" altLang="zh-CN" sz="4000" b="1" dirty="0">
                <a:solidFill>
                  <a:srgbClr val="6AE7FF"/>
                </a:solidFill>
                <a:latin typeface="微软雅黑" charset="0"/>
                <a:ea typeface="微软雅黑" charset="0"/>
                <a:cs typeface="Trebuchet MS" panose="020B0603020202020204" pitchFamily="34" charset="0"/>
              </a:rPr>
              <a:t>Other international experiments in space</a:t>
            </a:r>
            <a:endParaRPr lang="zh-CN" altLang="en-US" sz="4000" b="1" dirty="0">
              <a:solidFill>
                <a:srgbClr val="6AE7FF"/>
              </a:solidFill>
              <a:latin typeface="微软雅黑" charset="0"/>
              <a:ea typeface="微软雅黑" charset="0"/>
              <a:cs typeface="Trebuchet MS" panose="020B0603020202020204" pitchFamily="34" charset="0"/>
            </a:endParaRPr>
          </a:p>
        </p:txBody>
      </p:sp>
    </p:spTree>
    <p:custDataLst>
      <p:tags r:id="rId1"/>
    </p:custData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91D25AA-0368-BDFD-2C2A-098B224EB2FE}"/>
              </a:ext>
            </a:extLst>
          </p:cNvPr>
          <p:cNvPicPr>
            <a:picLocks noChangeAspect="1"/>
          </p:cNvPicPr>
          <p:nvPr/>
        </p:nvPicPr>
        <p:blipFill>
          <a:blip r:embed="rId4"/>
          <a:srcRect l="3807"/>
          <a:stretch>
            <a:fillRect/>
          </a:stretch>
        </p:blipFill>
        <p:spPr>
          <a:xfrm>
            <a:off x="1" y="1453803"/>
            <a:ext cx="5608320" cy="3296277"/>
          </a:xfrm>
          <a:prstGeom prst="rect">
            <a:avLst/>
          </a:prstGeom>
        </p:spPr>
      </p:pic>
      <p:pic>
        <p:nvPicPr>
          <p:cNvPr id="5" name="图片 4">
            <a:extLst>
              <a:ext uri="{FF2B5EF4-FFF2-40B4-BE49-F238E27FC236}">
                <a16:creationId xmlns:a16="http://schemas.microsoft.com/office/drawing/2014/main" id="{4B756DE1-23DC-A033-3C95-DDFE16B977BF}"/>
              </a:ext>
            </a:extLst>
          </p:cNvPr>
          <p:cNvPicPr>
            <a:picLocks noChangeAspect="1"/>
          </p:cNvPicPr>
          <p:nvPr/>
        </p:nvPicPr>
        <p:blipFill>
          <a:blip r:embed="rId5"/>
          <a:stretch>
            <a:fillRect/>
          </a:stretch>
        </p:blipFill>
        <p:spPr>
          <a:xfrm>
            <a:off x="476823" y="3101941"/>
            <a:ext cx="1686560" cy="1536379"/>
          </a:xfrm>
          <a:prstGeom prst="rect">
            <a:avLst/>
          </a:prstGeom>
        </p:spPr>
      </p:pic>
      <p:sp>
        <p:nvSpPr>
          <p:cNvPr id="9" name="文本框 8">
            <a:extLst>
              <a:ext uri="{FF2B5EF4-FFF2-40B4-BE49-F238E27FC236}">
                <a16:creationId xmlns:a16="http://schemas.microsoft.com/office/drawing/2014/main" id="{28E4AD8A-E912-4357-813A-6095E329851C}"/>
              </a:ext>
            </a:extLst>
          </p:cNvPr>
          <p:cNvSpPr txBox="1"/>
          <p:nvPr/>
        </p:nvSpPr>
        <p:spPr>
          <a:xfrm>
            <a:off x="2003712" y="1547290"/>
            <a:ext cx="178307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FF00"/>
                </a:solidFill>
                <a:effectLst/>
                <a:uLnTx/>
                <a:uFillTx/>
                <a:latin typeface="Times New Roman Regular" panose="02020603050405020304" charset="0"/>
                <a:ea typeface="微软雅黑" charset="0"/>
                <a:cs typeface="Times New Roman Regular" panose="02020603050405020304" charset="0"/>
              </a:rPr>
              <a:t>银心</a:t>
            </a:r>
            <a:r>
              <a:rPr kumimoji="0" lang="en-US" altLang="zh-CN" sz="18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Times New Roman Regular" panose="02020603050405020304" charset="0"/>
              </a:rPr>
              <a:t>GeV</a:t>
            </a:r>
            <a:r>
              <a:rPr kumimoji="0" lang="zh-CN" altLang="en-US" sz="1800" b="1" i="0" u="none" strike="noStrike" kern="1200" cap="none" spc="0" normalizeH="0" baseline="0" noProof="0" dirty="0">
                <a:ln>
                  <a:noFill/>
                </a:ln>
                <a:solidFill>
                  <a:srgbClr val="FFFF00"/>
                </a:solidFill>
                <a:effectLst/>
                <a:uLnTx/>
                <a:uFillTx/>
                <a:latin typeface="Times New Roman Regular" panose="02020603050405020304" charset="0"/>
                <a:ea typeface="微软雅黑" charset="0"/>
                <a:cs typeface="Times New Roman Regular" panose="02020603050405020304" charset="0"/>
              </a:rPr>
              <a:t>超出</a:t>
            </a:r>
            <a:endParaRPr kumimoji="0" lang="zh-CN" altLang="en-US" sz="1800" b="0" i="0" u="none" strike="noStrike" kern="1200" cap="none" spc="0" normalizeH="0" baseline="0" noProof="0" dirty="0">
              <a:ln>
                <a:noFill/>
              </a:ln>
              <a:solidFill>
                <a:srgbClr val="FFFF00"/>
              </a:solidFill>
              <a:effectLst/>
              <a:uLnTx/>
              <a:uFillTx/>
              <a:latin typeface="Calibri"/>
              <a:ea typeface="宋体" panose="02010600030101010101" pitchFamily="2" charset="-122"/>
              <a:cs typeface="+mn-cs"/>
            </a:endParaRPr>
          </a:p>
        </p:txBody>
      </p:sp>
      <p:pic>
        <p:nvPicPr>
          <p:cNvPr id="7" name="图片 6" descr="图表, 图示&#10;&#10;AI 生成的内容可能不正确。">
            <a:extLst>
              <a:ext uri="{FF2B5EF4-FFF2-40B4-BE49-F238E27FC236}">
                <a16:creationId xmlns:a16="http://schemas.microsoft.com/office/drawing/2014/main" id="{EEE49DA1-CB9A-3C2E-7B20-99D192D02255}"/>
              </a:ext>
            </a:extLst>
          </p:cNvPr>
          <p:cNvPicPr>
            <a:picLocks noChangeAspect="1"/>
          </p:cNvPicPr>
          <p:nvPr/>
        </p:nvPicPr>
        <p:blipFill>
          <a:blip r:embed="rId6"/>
          <a:stretch>
            <a:fillRect/>
          </a:stretch>
        </p:blipFill>
        <p:spPr>
          <a:xfrm>
            <a:off x="5139821" y="2118224"/>
            <a:ext cx="3481666" cy="2489945"/>
          </a:xfrm>
          <a:prstGeom prst="rect">
            <a:avLst/>
          </a:prstGeom>
        </p:spPr>
      </p:pic>
      <p:pic>
        <p:nvPicPr>
          <p:cNvPr id="10" name="图片 9" descr="图表&#10;&#10;AI 生成的内容可能不正确。">
            <a:extLst>
              <a:ext uri="{FF2B5EF4-FFF2-40B4-BE49-F238E27FC236}">
                <a16:creationId xmlns:a16="http://schemas.microsoft.com/office/drawing/2014/main" id="{0FC9FCB7-ACB4-CBD3-806F-420E983B0B7C}"/>
              </a:ext>
            </a:extLst>
          </p:cNvPr>
          <p:cNvPicPr>
            <a:picLocks noChangeAspect="1"/>
          </p:cNvPicPr>
          <p:nvPr/>
        </p:nvPicPr>
        <p:blipFill>
          <a:blip r:embed="rId7"/>
          <a:stretch>
            <a:fillRect/>
          </a:stretch>
        </p:blipFill>
        <p:spPr>
          <a:xfrm>
            <a:off x="8718801" y="2118224"/>
            <a:ext cx="3318573" cy="2489945"/>
          </a:xfrm>
          <a:prstGeom prst="rect">
            <a:avLst/>
          </a:prstGeom>
        </p:spPr>
      </p:pic>
      <p:sp>
        <p:nvSpPr>
          <p:cNvPr id="12" name="文本框 11">
            <a:extLst>
              <a:ext uri="{FF2B5EF4-FFF2-40B4-BE49-F238E27FC236}">
                <a16:creationId xmlns:a16="http://schemas.microsoft.com/office/drawing/2014/main" id="{489EA79F-FBB8-766A-3C76-5004E679EFBD}"/>
              </a:ext>
            </a:extLst>
          </p:cNvPr>
          <p:cNvSpPr txBox="1"/>
          <p:nvPr/>
        </p:nvSpPr>
        <p:spPr>
          <a:xfrm>
            <a:off x="6931354" y="1512937"/>
            <a:ext cx="344673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FF00"/>
                </a:solidFill>
                <a:effectLst/>
                <a:uLnTx/>
                <a:uFillTx/>
                <a:latin typeface="Calibri"/>
                <a:ea typeface="宋体" panose="02010600030101010101" pitchFamily="2" charset="-122"/>
                <a:cs typeface="+mn-cs"/>
              </a:rPr>
              <a:t>DAMPE coll. 2026 </a:t>
            </a:r>
            <a:r>
              <a:rPr kumimoji="0" lang="en-US" altLang="zh-CN" sz="2000" b="1" i="0" u="none" strike="noStrike" kern="1200" cap="none" spc="0" normalizeH="0" baseline="0" noProof="0" dirty="0" err="1">
                <a:ln>
                  <a:noFill/>
                </a:ln>
                <a:solidFill>
                  <a:srgbClr val="FFFF00"/>
                </a:solidFill>
                <a:effectLst/>
                <a:uLnTx/>
                <a:uFillTx/>
                <a:latin typeface="Calibri"/>
                <a:ea typeface="宋体" panose="02010600030101010101" pitchFamily="2" charset="-122"/>
                <a:cs typeface="+mn-cs"/>
              </a:rPr>
              <a:t>ApJS</a:t>
            </a:r>
            <a:endParaRPr kumimoji="0" lang="zh-CN" altLang="en-US" sz="2000" b="1" i="0" u="none" strike="noStrike" kern="1200" cap="none" spc="0" normalizeH="0" baseline="0" noProof="0" dirty="0">
              <a:ln>
                <a:noFill/>
              </a:ln>
              <a:solidFill>
                <a:srgbClr val="FFFF00"/>
              </a:solidFill>
              <a:effectLst/>
              <a:uLnTx/>
              <a:uFillTx/>
              <a:latin typeface="Calibri"/>
              <a:ea typeface="宋体" panose="02010600030101010101" pitchFamily="2" charset="-122"/>
              <a:cs typeface="+mn-cs"/>
            </a:endParaRPr>
          </a:p>
        </p:txBody>
      </p:sp>
      <p:sp>
        <p:nvSpPr>
          <p:cNvPr id="3" name="TextBox 3">
            <a:extLst>
              <a:ext uri="{FF2B5EF4-FFF2-40B4-BE49-F238E27FC236}">
                <a16:creationId xmlns:a16="http://schemas.microsoft.com/office/drawing/2014/main" id="{6BB9C2FE-1F33-2F88-8354-0EEB54F13748}"/>
              </a:ext>
            </a:extLst>
          </p:cNvPr>
          <p:cNvSpPr txBox="1">
            <a:spLocks noChangeArrowheads="1"/>
          </p:cNvSpPr>
          <p:nvPr/>
        </p:nvSpPr>
        <p:spPr bwMode="auto">
          <a:xfrm>
            <a:off x="-56756" y="231775"/>
            <a:ext cx="12316022" cy="707886"/>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charset="0"/>
                <a:ea typeface="微软雅黑" charset="0"/>
                <a:cs typeface="微软雅黑" charset="0"/>
              </a:rPr>
              <a:t>Fermi-LAT GeV excess: DM annihilation?</a:t>
            </a:r>
          </a:p>
        </p:txBody>
      </p:sp>
      <p:sp>
        <p:nvSpPr>
          <p:cNvPr id="6" name="TextBox 4">
            <a:extLst>
              <a:ext uri="{FF2B5EF4-FFF2-40B4-BE49-F238E27FC236}">
                <a16:creationId xmlns:a16="http://schemas.microsoft.com/office/drawing/2014/main" id="{9E7E0B60-EC62-C449-6782-C2948E3F2E98}"/>
              </a:ext>
            </a:extLst>
          </p:cNvPr>
          <p:cNvSpPr txBox="1">
            <a:spLocks noChangeArrowheads="1"/>
          </p:cNvSpPr>
          <p:nvPr/>
        </p:nvSpPr>
        <p:spPr bwMode="auto">
          <a:xfrm>
            <a:off x="635" y="5316128"/>
            <a:ext cx="12419965" cy="1200329"/>
          </a:xfrm>
          <a:prstGeom prst="rect">
            <a:avLst/>
          </a:prstGeom>
          <a:noFill/>
          <a:ln w="9525">
            <a:noFill/>
            <a:miter lim="800000"/>
          </a:ln>
        </p:spPr>
        <p:txBody>
          <a:bodyPr wrap="square">
            <a:spAutoFit/>
          </a:bodyPr>
          <a:lstStyle/>
          <a:p>
            <a:pPr algn="ctr"/>
            <a:r>
              <a:rPr lang="en-US" altLang="zh-CN" sz="2400" b="1" dirty="0">
                <a:solidFill>
                  <a:srgbClr val="6AE7FF"/>
                </a:solidFill>
                <a:latin typeface="Times New Roman Regular" panose="02020603050405020304" charset="0"/>
                <a:ea typeface="黑体" panose="02010609060101010101" pitchFamily="49" charset="-122"/>
                <a:cs typeface="Times New Roman Regular" panose="02020603050405020304" charset="0"/>
              </a:rPr>
              <a:t>There is  </a:t>
            </a:r>
            <a:r>
              <a:rPr lang="en-US" altLang="zh-CN" sz="2400" b="1" dirty="0">
                <a:solidFill>
                  <a:srgbClr val="FFFF00"/>
                </a:solidFill>
                <a:latin typeface="Times New Roman Regular" panose="02020603050405020304" charset="0"/>
                <a:ea typeface="黑体" panose="02010609060101010101" pitchFamily="49" charset="-122"/>
                <a:cs typeface="Times New Roman Regular" panose="02020603050405020304" charset="0"/>
              </a:rPr>
              <a:t>a bright GeV excess </a:t>
            </a:r>
            <a:r>
              <a:rPr lang="en-US" altLang="zh-CN" sz="2400" b="1" dirty="0">
                <a:solidFill>
                  <a:srgbClr val="6AE7FF"/>
                </a:solidFill>
                <a:latin typeface="Times New Roman Regular" panose="02020603050405020304" charset="0"/>
                <a:ea typeface="黑体" panose="02010609060101010101" pitchFamily="49" charset="-122"/>
                <a:cs typeface="Times New Roman Regular" panose="02020603050405020304" charset="0"/>
              </a:rPr>
              <a:t>in the direction of the Galactic center.</a:t>
            </a:r>
            <a:endParaRPr lang="zh-CN" altLang="en-US" sz="2400" b="1" dirty="0">
              <a:solidFill>
                <a:srgbClr val="6AE7FF"/>
              </a:solidFill>
              <a:latin typeface="Times New Roman Regular" panose="02020603050405020304" charset="0"/>
              <a:ea typeface="黑体" panose="02010609060101010101" pitchFamily="49" charset="-122"/>
              <a:cs typeface="Times New Roman Regular" panose="02020603050405020304" charset="0"/>
            </a:endParaRPr>
          </a:p>
          <a:p>
            <a:pPr algn="ctr" defTabSz="914400">
              <a:tabLst>
                <a:tab pos="6446520" algn="l"/>
              </a:tabLst>
            </a:pPr>
            <a:r>
              <a:rPr lang="en-US" altLang="zh-CN" sz="2400" b="1" dirty="0">
                <a:solidFill>
                  <a:srgbClr val="6AE7FF"/>
                </a:solidFill>
                <a:latin typeface="Times New Roman Regular" panose="02020603050405020304" charset="0"/>
                <a:ea typeface="微软雅黑" charset="0"/>
                <a:cs typeface="Times New Roman Regular" panose="02020603050405020304" charset="0"/>
              </a:rPr>
              <a:t>Spatial distribution and spectrum are consistent with being </a:t>
            </a:r>
            <a:r>
              <a:rPr lang="en-US" altLang="zh-CN" sz="2400" b="1" dirty="0">
                <a:solidFill>
                  <a:srgbClr val="FFFF00"/>
                </a:solidFill>
                <a:latin typeface="Times New Roman Regular" panose="02020603050405020304" charset="0"/>
                <a:ea typeface="黑体" panose="02010609060101010101" pitchFamily="49" charset="-122"/>
                <a:cs typeface="Times New Roman Regular" panose="02020603050405020304" charset="0"/>
              </a:rPr>
              <a:t>DM annihilation signal</a:t>
            </a:r>
            <a:r>
              <a:rPr lang="en-US" altLang="zh-CN" sz="2400" b="1" dirty="0">
                <a:solidFill>
                  <a:srgbClr val="6AE7FF"/>
                </a:solidFill>
                <a:latin typeface="Times New Roman Regular" panose="02020603050405020304" charset="0"/>
                <a:ea typeface="黑体" panose="02010609060101010101" pitchFamily="49" charset="-122"/>
                <a:cs typeface="Times New Roman Regular" panose="02020603050405020304" charset="0"/>
              </a:rPr>
              <a:t>.</a:t>
            </a:r>
          </a:p>
          <a:p>
            <a:pPr algn="ctr" defTabSz="914400">
              <a:tabLst>
                <a:tab pos="6446520" algn="l"/>
              </a:tabLst>
            </a:pPr>
            <a:r>
              <a:rPr lang="en-US" altLang="zh-CN" sz="2400" b="1" dirty="0">
                <a:solidFill>
                  <a:srgbClr val="6AE7FF"/>
                </a:solidFill>
                <a:latin typeface="Times New Roman Regular" panose="02020603050405020304" charset="0"/>
                <a:ea typeface="黑体" panose="02010609060101010101" pitchFamily="49" charset="-122"/>
                <a:cs typeface="Times New Roman Regular" panose="02020603050405020304" charset="0"/>
              </a:rPr>
              <a:t>DAMPE provides the first independent confirmation on this GeV signal!</a:t>
            </a:r>
          </a:p>
        </p:txBody>
      </p:sp>
    </p:spTree>
    <p:custDataLst>
      <p:tags r:id="rId1"/>
    </p:custDataLst>
    <p:extLst>
      <p:ext uri="{BB962C8B-B14F-4D97-AF65-F5344CB8AC3E}">
        <p14:creationId xmlns:p14="http://schemas.microsoft.com/office/powerpoint/2010/main" val="83778233"/>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0.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3.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5.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6.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7.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8.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9.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3.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5.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3.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4f76e5db-8e1f-4bac-95f8-19fac2e78a8a}"/>
  <p:tag name="TABLE_ENDDRAG_ORIGIN_RECT" val="953*93"/>
  <p:tag name="TABLE_ENDDRAG_RECT" val="5*439*953*89"/>
</p:tagLst>
</file>

<file path=ppt/tags/tag6.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7.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8.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9.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12694</TotalTime>
  <Words>1541</Words>
  <Application>Microsoft Office PowerPoint</Application>
  <PresentationFormat>宽屏</PresentationFormat>
  <Paragraphs>139</Paragraphs>
  <Slides>25</Slides>
  <Notes>24</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25</vt:i4>
      </vt:variant>
    </vt:vector>
  </HeadingPairs>
  <TitlesOfParts>
    <vt:vector size="44" baseType="lpstr">
      <vt:lpstr>CMR10</vt:lpstr>
      <vt:lpstr>Heiti SC Medium</vt:lpstr>
      <vt:lpstr>Times New Roman Regular</vt:lpstr>
      <vt:lpstr>等线</vt:lpstr>
      <vt:lpstr>黑体</vt:lpstr>
      <vt:lpstr>黑体</vt:lpstr>
      <vt:lpstr>宋体</vt:lpstr>
      <vt:lpstr>微软雅黑</vt:lpstr>
      <vt:lpstr>Arial</vt:lpstr>
      <vt:lpstr>Arial Black</vt:lpstr>
      <vt:lpstr>Calibri</vt:lpstr>
      <vt:lpstr>Cambria Math</vt:lpstr>
      <vt:lpstr>Times New Roman</vt:lpstr>
      <vt:lpstr>Times New Roman Bold</vt:lpstr>
      <vt:lpstr>Trebuchet MS</vt:lpstr>
      <vt:lpstr>Trebuchet MS Bold</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keywords>http:/www.ypppt.com</cp:keywords>
  <dc:description>http://www.ypppt.com/</dc:description>
  <cp:lastModifiedBy>Yizhong Fan</cp:lastModifiedBy>
  <cp:revision>894</cp:revision>
  <dcterms:created xsi:type="dcterms:W3CDTF">2024-10-06T03:03:07Z</dcterms:created>
  <dcterms:modified xsi:type="dcterms:W3CDTF">2026-07-17T14:59:28Z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2052-5.0.0.7542</vt:lpwstr>
  </property>
  <property fmtid="{D5CDD505-2E9C-101B-9397-08002B2CF9AE}" pid="3" name="ICV">
    <vt:lpwstr>CDFD18C7F1ED414CA4AF37CAFD31010C</vt:lpwstr>
  </property>
</Properties>
</file>