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6"/>
  </p:notesMasterIdLst>
  <p:sldIdLst>
    <p:sldId id="1976" r:id="rId2"/>
    <p:sldId id="1977" r:id="rId3"/>
    <p:sldId id="1972" r:id="rId4"/>
    <p:sldId id="1974" r:id="rId5"/>
    <p:sldId id="1975" r:id="rId6"/>
    <p:sldId id="1980" r:id="rId7"/>
    <p:sldId id="1978" r:id="rId8"/>
    <p:sldId id="1982" r:id="rId9"/>
    <p:sldId id="1757" r:id="rId10"/>
    <p:sldId id="1984" r:id="rId11"/>
    <p:sldId id="1758" r:id="rId12"/>
    <p:sldId id="1983" r:id="rId13"/>
    <p:sldId id="1761" r:id="rId14"/>
    <p:sldId id="1762" r:id="rId15"/>
    <p:sldId id="1764" r:id="rId16"/>
    <p:sldId id="1986" r:id="rId17"/>
    <p:sldId id="1765" r:id="rId18"/>
    <p:sldId id="1931" r:id="rId19"/>
    <p:sldId id="1985" r:id="rId20"/>
    <p:sldId id="1756" r:id="rId21"/>
    <p:sldId id="1970" r:id="rId22"/>
    <p:sldId id="1760" r:id="rId23"/>
    <p:sldId id="1968" r:id="rId24"/>
    <p:sldId id="1969" r:id="rId25"/>
  </p:sldIdLst>
  <p:sldSz cx="12192000" cy="6858000"/>
  <p:notesSz cx="7099300" cy="10234613"/>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2493E"/>
    <a:srgbClr val="006BB1"/>
    <a:srgbClr val="26A9E0"/>
    <a:srgbClr val="99D2EF"/>
    <a:srgbClr val="E7EDF5"/>
    <a:srgbClr val="D6CFB2"/>
    <a:srgbClr val="CFC8AC"/>
    <a:srgbClr val="996A64"/>
    <a:srgbClr val="FFD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550" autoAdjust="0"/>
    <p:restoredTop sz="81525" autoAdjust="0"/>
  </p:normalViewPr>
  <p:slideViewPr>
    <p:cSldViewPr snapToGrid="0">
      <p:cViewPr varScale="1">
        <p:scale>
          <a:sx n="86" d="100"/>
          <a:sy n="86" d="100"/>
        </p:scale>
        <p:origin x="224" y="392"/>
      </p:cViewPr>
      <p:guideLst/>
    </p:cSldViewPr>
  </p:slideViewPr>
  <p:notesTextViewPr>
    <p:cViewPr>
      <p:scale>
        <a:sx n="125" d="100"/>
        <a:sy n="125"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86D8963-CFCD-4740-AF60-049850373CDF}" type="datetimeFigureOut">
              <a:rPr lang="zh-CN" altLang="en-US" smtClean="0"/>
              <a:t>2026/4/21</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989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EC48-6398-7C9F-2040-9B01F491B3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26D632-C98D-B61C-5770-41AAC9B248F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7AA63A-FB77-1375-FB9A-A35D2C0E74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The observed GCR energy spectrum in the inner heliosphere can be related to the  GCR Local Interstellar Spectrum(LIS) by a single parameter  \phi depending on the heliocentric distance r. </a:t>
            </a:r>
          </a:p>
          <a:p>
            <a:r>
              <a:rPr lang="en-US" sz="1200" i="1" kern="1200" dirty="0">
                <a:solidFill>
                  <a:schemeClr val="tx1"/>
                </a:solidFill>
                <a:effectLst/>
                <a:latin typeface="+mn-lt"/>
                <a:ea typeface="+mn-ea"/>
                <a:cs typeface="+mn-cs"/>
              </a:rPr>
              <a:t>V and \</a:t>
            </a:r>
            <a:r>
              <a:rPr lang="en-US" sz="1200" i="1" kern="1200" dirty="0" err="1">
                <a:solidFill>
                  <a:schemeClr val="tx1"/>
                </a:solidFill>
                <a:effectLst/>
                <a:latin typeface="+mn-lt"/>
                <a:ea typeface="+mn-ea"/>
                <a:cs typeface="+mn-cs"/>
              </a:rPr>
              <a:t>kappa_r</a:t>
            </a:r>
            <a:r>
              <a:rPr lang="en-US" sz="1200" i="1" kern="1200" dirty="0">
                <a:solidFill>
                  <a:schemeClr val="tx1"/>
                </a:solidFill>
                <a:effectLst/>
                <a:latin typeface="+mn-lt"/>
                <a:ea typeface="+mn-ea"/>
                <a:cs typeface="+mn-cs"/>
              </a:rPr>
              <a:t> represent the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solar wind speed and the radial dependence of the diffusion coefficient</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at the heliocentric distance r’, respectively. This</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means that the solar modulation potential contains the integrated</a:t>
            </a:r>
            <a:r>
              <a:rPr lang="en-US" sz="1200" i="0" kern="1200" dirty="0">
                <a:solidFill>
                  <a:schemeClr val="tx1"/>
                </a:solidFill>
                <a:effectLst/>
                <a:latin typeface="+mn-lt"/>
                <a:ea typeface="+mn-ea"/>
                <a:cs typeface="+mn-cs"/>
              </a:rPr>
              <a:t> eff</a:t>
            </a:r>
            <a:r>
              <a:rPr lang="en-US" sz="1200" i="1" kern="1200" dirty="0">
                <a:solidFill>
                  <a:schemeClr val="tx1"/>
                </a:solidFill>
                <a:effectLst/>
                <a:latin typeface="+mn-lt"/>
                <a:ea typeface="+mn-ea"/>
                <a:cs typeface="+mn-cs"/>
              </a:rPr>
              <a:t>ect of the diffusive medium from the heliocentric distance, r,</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to the GCR modulation boundary, </a:t>
            </a:r>
            <a:r>
              <a:rPr lang="en-US" sz="1200" i="1" kern="1200" dirty="0" err="1">
                <a:solidFill>
                  <a:schemeClr val="tx1"/>
                </a:solidFill>
                <a:effectLst/>
                <a:latin typeface="+mn-lt"/>
                <a:ea typeface="+mn-ea"/>
                <a:cs typeface="+mn-cs"/>
              </a:rPr>
              <a:t>rb</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ADEDA019-A465-3FEA-DFE7-EA213A1C59B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2023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6C3BD-7354-09DE-5EDE-4F94B1D88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35FD6-393F-3550-CB7E-A7112B49B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A914F-454B-8F7D-9985-E07F696739C1}"/>
              </a:ext>
            </a:extLst>
          </p:cNvPr>
          <p:cNvSpPr>
            <a:spLocks noGrp="1"/>
          </p:cNvSpPr>
          <p:nvPr>
            <p:ph type="body" idx="1"/>
          </p:nvPr>
        </p:nvSpPr>
        <p:spPr/>
        <p:txBody>
          <a:bodyPr/>
          <a:lstStyle/>
          <a:p>
            <a:r>
              <a:rPr lang="zh-CN" altLang="en-US" dirty="0"/>
              <a:t>最大互信息法可以找到使两个序列共享信息最多的那个时间偏移量 </a:t>
            </a:r>
            <a:r>
              <a:rPr lang="el-GR" dirty="0"/>
              <a:t>τ</a:t>
            </a:r>
            <a:endParaRPr lang="en-US" dirty="0"/>
          </a:p>
          <a:p>
            <a:r>
              <a:rPr lang="zh-CN" altLang="en-US" dirty="0"/>
              <a:t>互相关：只测</a:t>
            </a:r>
            <a:r>
              <a:rPr lang="zh-CN" altLang="en-US" sz="1200" b="1" kern="1200" dirty="0">
                <a:solidFill>
                  <a:schemeClr val="tx1"/>
                </a:solidFill>
                <a:effectLst/>
                <a:latin typeface="+mn-lt"/>
                <a:ea typeface="+mn-ea"/>
                <a:cs typeface="+mn-cs"/>
              </a:rPr>
              <a:t>线性</a:t>
            </a:r>
            <a:r>
              <a:rPr lang="zh-CN" altLang="en-US" dirty="0"/>
              <a:t>关联。 </a:t>
            </a:r>
            <a:r>
              <a:rPr lang="en-US" dirty="0"/>
              <a:t>MMI：</a:t>
            </a:r>
            <a:r>
              <a:rPr lang="zh-CN" altLang="en-US" dirty="0"/>
              <a:t>测</a:t>
            </a:r>
            <a:r>
              <a:rPr lang="zh-CN" altLang="en-US" sz="1200" b="1" kern="1200" dirty="0">
                <a:solidFill>
                  <a:schemeClr val="tx1"/>
                </a:solidFill>
                <a:effectLst/>
                <a:latin typeface="+mn-lt"/>
                <a:ea typeface="+mn-ea"/>
                <a:cs typeface="+mn-cs"/>
              </a:rPr>
              <a:t>任意统计依赖（线性 </a:t>
            </a:r>
            <a:r>
              <a:rPr lang="en-US" altLang="zh-CN" sz="1200" b="1" kern="1200" dirty="0">
                <a:solidFill>
                  <a:schemeClr val="tx1"/>
                </a:solidFill>
                <a:effectLst/>
                <a:latin typeface="+mn-lt"/>
                <a:ea typeface="+mn-ea"/>
                <a:cs typeface="+mn-cs"/>
              </a:rPr>
              <a:t>+ </a:t>
            </a:r>
            <a:r>
              <a:rPr lang="zh-CN" altLang="en-US" sz="1200" b="1" kern="1200" dirty="0">
                <a:solidFill>
                  <a:schemeClr val="tx1"/>
                </a:solidFill>
                <a:effectLst/>
                <a:latin typeface="+mn-lt"/>
                <a:ea typeface="+mn-ea"/>
                <a:cs typeface="+mn-cs"/>
              </a:rPr>
              <a:t>非线性）</a:t>
            </a:r>
            <a:r>
              <a:rPr lang="zh-CN" altLang="en-US" dirty="0"/>
              <a:t>，更适合复杂 </a:t>
            </a:r>
            <a:r>
              <a:rPr lang="en-US" altLang="zh-CN" dirty="0"/>
              <a:t>/ </a:t>
            </a:r>
            <a:r>
              <a:rPr lang="zh-CN" altLang="en-US" dirty="0"/>
              <a:t>非线性系统。</a:t>
            </a:r>
            <a:endParaRPr lang="en-US" altLang="zh-CN" dirty="0"/>
          </a:p>
          <a:p>
            <a:endParaRPr lang="en-CN" dirty="0"/>
          </a:p>
          <a:p>
            <a:r>
              <a:rPr lang="en-US" sz="1200" i="1" kern="1200" dirty="0">
                <a:solidFill>
                  <a:schemeClr val="tx1"/>
                </a:solidFill>
                <a:effectLst/>
                <a:latin typeface="+mn-lt"/>
                <a:ea typeface="+mn-ea"/>
                <a:cs typeface="+mn-cs"/>
              </a:rPr>
              <a:t>An accurate computation of</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mutual information critically depends on a reliable estimation</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of the joint probability density function, p(x; y), which can be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challenging, especially with a limited sample size of observational</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data. A straightforward estimation technique for p(x; 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is the histogram (data-bins) method, which partitions data into</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 series of preset bins and counts the number of samples falling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within each bin. Note that the data-bin method can be sensitive to</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chosen bin size, particularly when applied to small datasets. </a:t>
            </a:r>
          </a:p>
          <a:p>
            <a:r>
              <a:rPr lang="en-US" sz="1200" i="1" kern="1200" dirty="0">
                <a:solidFill>
                  <a:schemeClr val="tx1"/>
                </a:solidFill>
                <a:effectLst/>
                <a:latin typeface="+mn-lt"/>
                <a:ea typeface="+mn-ea"/>
                <a:cs typeface="+mn-cs"/>
              </a:rPr>
              <a:t>A more robust approach is</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kernel density estimation</a:t>
            </a:r>
            <a:r>
              <a:rPr lang="zh-CN" altLang="en-US" sz="1200" i="1" kern="1200" dirty="0">
                <a:solidFill>
                  <a:schemeClr val="tx1"/>
                </a:solidFill>
                <a:effectLst/>
                <a:latin typeface="+mn-lt"/>
                <a:ea typeface="+mn-ea"/>
                <a:cs typeface="+mn-cs"/>
              </a:rPr>
              <a:t> </a:t>
            </a:r>
            <a:r>
              <a:rPr lang="zh-CN" altLang="en-US" dirty="0"/>
              <a:t>核密度估计</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CN" dirty="0"/>
          </a:p>
        </p:txBody>
      </p:sp>
      <p:sp>
        <p:nvSpPr>
          <p:cNvPr id="4" name="Slide Number Placeholder 3">
            <a:extLst>
              <a:ext uri="{FF2B5EF4-FFF2-40B4-BE49-F238E27FC236}">
                <a16:creationId xmlns:a16="http://schemas.microsoft.com/office/drawing/2014/main" id="{050DEFCE-B59A-EE3A-ACB6-60140ECCC017}"/>
              </a:ext>
            </a:extLst>
          </p:cNvPr>
          <p:cNvSpPr>
            <a:spLocks noGrp="1"/>
          </p:cNvSpPr>
          <p:nvPr>
            <p:ph type="sldNum" sz="quarter" idx="5"/>
          </p:nvPr>
        </p:nvSpPr>
        <p:spPr/>
        <p:txBody>
          <a:bodyPr/>
          <a:lstStyle/>
          <a:p>
            <a:fld id="{E9E6FDB6-6D2B-46C1-9FA1-D82906A37C3A}" type="slidenum">
              <a:rPr lang="zh-CN" altLang="en-US" smtClean="0"/>
              <a:t>12</a:t>
            </a:fld>
            <a:endParaRPr lang="zh-CN" altLang="en-US"/>
          </a:p>
        </p:txBody>
      </p:sp>
    </p:spTree>
    <p:extLst>
      <p:ext uri="{BB962C8B-B14F-4D97-AF65-F5344CB8AC3E}">
        <p14:creationId xmlns:p14="http://schemas.microsoft.com/office/powerpoint/2010/main" val="172747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239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i="1" kern="1200" dirty="0">
                <a:solidFill>
                  <a:schemeClr val="tx1"/>
                </a:solidFill>
                <a:effectLst/>
                <a:latin typeface="+mn-lt"/>
                <a:ea typeface="+mn-ea"/>
                <a:cs typeface="+mn-cs"/>
              </a:rPr>
              <a:t>We generated</a:t>
            </a:r>
            <a:r>
              <a:rPr lang="zh-CN" alt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500 new sets of GCR flux–time data by Gaussian sampling,</a:t>
            </a:r>
            <a:r>
              <a:rPr lang="zh-CN" alt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using the measured GCR fluxes and their uncertainties as</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means and standard deviations, respectively. For each realization,</a:t>
            </a:r>
            <a:r>
              <a:rPr lang="zh-CN" alt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we repeated the method described in the previous paragraph</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to calculate the delay time.</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808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i="1" kern="1200" dirty="0">
                <a:solidFill>
                  <a:schemeClr val="tx1"/>
                </a:solidFill>
                <a:effectLst/>
                <a:latin typeface="+mn-lt"/>
                <a:ea typeface="+mn-ea"/>
                <a:cs typeface="+mn-cs"/>
              </a:rPr>
              <a:t>Due to the lack of a reliable LIS for GCR electrons, the delay time corresponding to its modulation</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potential is not included. </a:t>
            </a:r>
          </a:p>
          <a:p>
            <a:r>
              <a:rPr lang="en-US" sz="1200" i="1" kern="1200" dirty="0">
                <a:solidFill>
                  <a:schemeClr val="tx1"/>
                </a:solidFill>
                <a:effectLst/>
                <a:latin typeface="+mn-lt"/>
                <a:ea typeface="+mn-ea"/>
                <a:cs typeface="+mn-cs"/>
              </a:rPr>
              <a:t>The uncertainty in the delay time arises from</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two major sources. 1) uncertainties associated</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with the GCR measurements, especially for SOHO/EPHIN. 2) the highest resolution</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available is monthly for most datasets used here.</a:t>
            </a:r>
            <a:endParaRPr lang="en-US" sz="1200"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150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6EBC0-03A4-FE96-A40E-18412B03402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1B5045-9669-DAE8-8FD5-25510DB2FD8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FE178E5-B45F-BCC8-B535-34B9409F947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E25591B-B1C4-C5A7-F542-E5B5C61A6DC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2662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Kappa (r, R, t) follows Gleeson &amp; Axford (1968) and Slaba &amp; Whitman (2020).</a:t>
            </a:r>
          </a:p>
          <a:p>
            <a:r>
              <a:rPr lang="en-US" sz="1200" i="1" kern="1200" dirty="0">
                <a:solidFill>
                  <a:schemeClr val="tx1"/>
                </a:solidFill>
                <a:effectLst/>
                <a:latin typeface="+mn-lt"/>
                <a:ea typeface="+mn-ea"/>
                <a:cs typeface="+mn-cs"/>
              </a:rPr>
              <a:t>The equation shows that: as the rigidity of the GCRs increases, the diffusion coefficient increases, leading to a gradual decrease in </a:t>
            </a:r>
            <a:r>
              <a:rPr lang="en-US" sz="1200" i="1" kern="1200" dirty="0" err="1">
                <a:solidFill>
                  <a:schemeClr val="tx1"/>
                </a:solidFill>
                <a:effectLst/>
                <a:latin typeface="+mn-lt"/>
                <a:ea typeface="+mn-ea"/>
                <a:cs typeface="+mn-cs"/>
              </a:rPr>
              <a:t>delta_t_p</a:t>
            </a:r>
            <a:r>
              <a:rPr lang="en-US" sz="1200" i="1"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For the delay time of IMP-8, the fitting parameters are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quite different from those of SOHO/EPHIN and AMS-02, especially</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for periods of </a:t>
            </a:r>
            <a:r>
              <a:rPr lang="en-US" sz="1200" i="1" kern="1200" dirty="0" err="1">
                <a:solidFill>
                  <a:schemeClr val="tx1"/>
                </a:solidFill>
                <a:effectLst/>
                <a:latin typeface="+mn-lt"/>
                <a:ea typeface="+mn-ea"/>
                <a:cs typeface="+mn-cs"/>
              </a:rPr>
              <a:t>qA</a:t>
            </a:r>
            <a:r>
              <a:rPr lang="en-US" sz="1200" i="1" kern="1200" dirty="0">
                <a:solidFill>
                  <a:schemeClr val="tx1"/>
                </a:solidFill>
                <a:effectLst/>
                <a:latin typeface="+mn-lt"/>
                <a:ea typeface="+mn-ea"/>
                <a:cs typeface="+mn-cs"/>
              </a:rPr>
              <a:t> &lt; 0. This may be attributed to the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limitations of the force-field approximation in the low rigidity</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range (0.3–0.8GV, or 60–300MeV for protons).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9859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5B17-1E3D-F608-5500-AE95766F4B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9DD670-F489-904D-1686-F0FBF4599D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3EF861-F0A9-AD6A-A29E-B4071FC0273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09AA111-FA11-900A-BA32-93F2E4D4CE2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1510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F16D3-BAD4-EE12-B783-925D60C807A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8E09C4-548C-E145-66F4-27833FA7C98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83BC39C-9609-85DA-0310-B38B38F29264}"/>
              </a:ext>
            </a:extLst>
          </p:cNvPr>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a:solidFill>
                  <a:schemeClr val="tx1"/>
                </a:solidFill>
                <a:latin typeface="+mn-lt"/>
                <a:ea typeface="+mn-ea"/>
                <a:cs typeface="+mn-cs"/>
              </a:rPr>
              <a:t>Cosmic rays with rigidity </a:t>
            </a:r>
            <a:r>
              <a:rPr lang="en-US" altLang="zh-CN" sz="1200" b="0" i="1" u="none" strike="noStrike" kern="1200" baseline="0" dirty="0">
                <a:solidFill>
                  <a:schemeClr val="tx1"/>
                </a:solidFill>
                <a:latin typeface="+mn-lt"/>
                <a:ea typeface="+mn-ea"/>
                <a:cs typeface="+mn-cs"/>
              </a:rPr>
              <a:t>R </a:t>
            </a:r>
            <a:r>
              <a:rPr lang="en-US" altLang="zh-CN" sz="1200" b="0" i="0" u="none" strike="noStrike" kern="1200" baseline="0" dirty="0">
                <a:solidFill>
                  <a:schemeClr val="tx1"/>
                </a:solidFill>
                <a:latin typeface="+mn-lt"/>
                <a:ea typeface="+mn-ea"/>
                <a:cs typeface="+mn-cs"/>
              </a:rPr>
              <a:t>(= total moment um per unit charge) &gt; 10 GV have </a:t>
            </a:r>
            <a:r>
              <a:rPr lang="en-US" altLang="zh-CN" sz="1200" b="0" i="0" u="none" strike="noStrike" kern="1200" baseline="0" dirty="0" err="1">
                <a:solidFill>
                  <a:schemeClr val="tx1"/>
                </a:solidFill>
                <a:latin typeface="+mn-lt"/>
                <a:ea typeface="+mn-ea"/>
                <a:cs typeface="+mn-cs"/>
              </a:rPr>
              <a:t>Larmor</a:t>
            </a:r>
            <a:r>
              <a:rPr lang="en-US" altLang="zh-CN" sz="1200" b="0" i="0" u="none" strike="noStrike" kern="1200" baseline="0" dirty="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a:solidFill>
                  <a:schemeClr val="tx1"/>
                </a:solidFill>
                <a:latin typeface="+mn-lt"/>
                <a:ea typeface="+mn-ea"/>
                <a:cs typeface="+mn-cs"/>
              </a:rPr>
              <a:t>lagnetic</a:t>
            </a:r>
            <a:r>
              <a:rPr lang="en-US" altLang="zh-CN" sz="1200" b="0" i="0" u="none" strike="noStrike" kern="1200" baseline="0" dirty="0">
                <a:solidFill>
                  <a:schemeClr val="tx1"/>
                </a:solidFill>
                <a:latin typeface="+mn-lt"/>
                <a:ea typeface="+mn-ea"/>
                <a:cs typeface="+mn-cs"/>
              </a:rPr>
              <a:t> field, are moving essentially outward with the</a:t>
            </a:r>
          </a:p>
          <a:p>
            <a:r>
              <a:rPr lang="en-US" altLang="zh-CN" sz="1200" b="0" i="0" u="none" strike="noStrike" kern="1200" baseline="0" dirty="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a:solidFill>
                  <a:schemeClr val="tx1"/>
                </a:solidFill>
                <a:latin typeface="+mn-lt"/>
                <a:ea typeface="+mn-ea"/>
                <a:cs typeface="+mn-cs"/>
              </a:rPr>
              <a:t>The spectra are </a:t>
            </a:r>
            <a:r>
              <a:rPr lang="en-US" altLang="zh-CN" sz="1200" b="0" i="1" u="none" strike="noStrike" kern="1200" baseline="0" dirty="0">
                <a:solidFill>
                  <a:schemeClr val="tx1"/>
                </a:solidFill>
                <a:latin typeface="+mn-lt"/>
                <a:ea typeface="+mn-ea"/>
                <a:cs typeface="+mn-cs"/>
              </a:rPr>
              <a:t>modulated </a:t>
            </a:r>
            <a:r>
              <a:rPr lang="en-US" altLang="zh-CN" sz="1200" b="0" i="0" u="none" strike="noStrike" kern="1200" baseline="0" dirty="0">
                <a:solidFill>
                  <a:schemeClr val="tx1"/>
                </a:solidFill>
                <a:latin typeface="+mn-lt"/>
                <a:ea typeface="+mn-ea"/>
                <a:cs typeface="+mn-cs"/>
              </a:rPr>
              <a:t>as these particles pass through the interplanetary medium.</a:t>
            </a:r>
            <a:endParaRPr lang="zh-CN" altLang="en-US" dirty="0"/>
          </a:p>
        </p:txBody>
      </p:sp>
      <p:sp>
        <p:nvSpPr>
          <p:cNvPr id="4" name="灯片编号占位符 3">
            <a:extLst>
              <a:ext uri="{FF2B5EF4-FFF2-40B4-BE49-F238E27FC236}">
                <a16:creationId xmlns:a16="http://schemas.microsoft.com/office/drawing/2014/main" id="{D8458F67-8C41-7066-44A5-428B89D3E17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3788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53884-B028-0A5D-AD6A-0CE2861384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3C177F-BBA6-55A4-5288-C028FA88A65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D6FF32B-5708-7C61-144F-B6B8202E431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3C60384-C366-341E-5699-6A1B8138818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5477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9E6FDB6-6D2B-46C1-9FA1-D82906A37C3A}" type="slidenum">
              <a:rPr lang="zh-CN" altLang="en-US" smtClean="0"/>
              <a:t>2</a:t>
            </a:fld>
            <a:endParaRPr lang="zh-CN" altLang="en-US"/>
          </a:p>
        </p:txBody>
      </p:sp>
    </p:spTree>
    <p:extLst>
      <p:ext uri="{BB962C8B-B14F-4D97-AF65-F5344CB8AC3E}">
        <p14:creationId xmlns:p14="http://schemas.microsoft.com/office/powerpoint/2010/main" val="2810178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88828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A63A5-CCD9-CEEE-2090-2F21A444D3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61A6D73-C567-B89C-9BD4-C78CBC77D32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B0BA4FD-CC02-495B-4914-5BE564CAA82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614A160-96E9-CB02-73D6-8F3F061CD97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533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FD4B-01E7-1D06-6C40-FF1469D79EE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3AF47C-02FC-4513-A108-F851C0CE940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8494C90-79D6-E915-EA1C-2826943011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10FAF9E-4823-D18C-F7AF-2185DA254F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58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8CE39-4F1F-870D-8A72-E8E7430C9B9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81BE62-78DA-626C-00A7-1A8C3F96B41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CEA2B4-E37F-D5DA-7C03-5A171A76C013}"/>
              </a:ext>
            </a:extLst>
          </p:cNvPr>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a:solidFill>
                  <a:schemeClr val="tx1"/>
                </a:solidFill>
                <a:latin typeface="+mn-lt"/>
                <a:ea typeface="+mn-ea"/>
                <a:cs typeface="+mn-cs"/>
              </a:rPr>
              <a:t>Cosmic rays with rigidity </a:t>
            </a:r>
            <a:r>
              <a:rPr lang="en-US" altLang="zh-CN" sz="1200" b="0" i="1" u="none" strike="noStrike" kern="1200" baseline="0" dirty="0">
                <a:solidFill>
                  <a:schemeClr val="tx1"/>
                </a:solidFill>
                <a:latin typeface="+mn-lt"/>
                <a:ea typeface="+mn-ea"/>
                <a:cs typeface="+mn-cs"/>
              </a:rPr>
              <a:t>R </a:t>
            </a:r>
            <a:r>
              <a:rPr lang="en-US" altLang="zh-CN" sz="1200" b="0" i="0" u="none" strike="noStrike" kern="1200" baseline="0" dirty="0">
                <a:solidFill>
                  <a:schemeClr val="tx1"/>
                </a:solidFill>
                <a:latin typeface="+mn-lt"/>
                <a:ea typeface="+mn-ea"/>
                <a:cs typeface="+mn-cs"/>
              </a:rPr>
              <a:t>(= total moment um per unit charge) &gt; 10 GV have </a:t>
            </a:r>
            <a:r>
              <a:rPr lang="en-US" altLang="zh-CN" sz="1200" b="0" i="0" u="none" strike="noStrike" kern="1200" baseline="0" dirty="0" err="1">
                <a:solidFill>
                  <a:schemeClr val="tx1"/>
                </a:solidFill>
                <a:latin typeface="+mn-lt"/>
                <a:ea typeface="+mn-ea"/>
                <a:cs typeface="+mn-cs"/>
              </a:rPr>
              <a:t>Larmor</a:t>
            </a:r>
            <a:r>
              <a:rPr lang="en-US" altLang="zh-CN" sz="1200" b="0" i="0" u="none" strike="noStrike" kern="1200" baseline="0" dirty="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a:solidFill>
                  <a:schemeClr val="tx1"/>
                </a:solidFill>
                <a:latin typeface="+mn-lt"/>
                <a:ea typeface="+mn-ea"/>
                <a:cs typeface="+mn-cs"/>
              </a:rPr>
              <a:t>lagnetic</a:t>
            </a:r>
            <a:r>
              <a:rPr lang="en-US" altLang="zh-CN" sz="1200" b="0" i="0" u="none" strike="noStrike" kern="1200" baseline="0" dirty="0">
                <a:solidFill>
                  <a:schemeClr val="tx1"/>
                </a:solidFill>
                <a:latin typeface="+mn-lt"/>
                <a:ea typeface="+mn-ea"/>
                <a:cs typeface="+mn-cs"/>
              </a:rPr>
              <a:t> field, are moving essentially outward with the</a:t>
            </a:r>
          </a:p>
          <a:p>
            <a:r>
              <a:rPr lang="en-US" altLang="zh-CN" sz="1200" b="0" i="0" u="none" strike="noStrike" kern="1200" baseline="0" dirty="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a:solidFill>
                  <a:schemeClr val="tx1"/>
                </a:solidFill>
                <a:latin typeface="+mn-lt"/>
                <a:ea typeface="+mn-ea"/>
                <a:cs typeface="+mn-cs"/>
              </a:rPr>
              <a:t>The spectra are </a:t>
            </a:r>
            <a:r>
              <a:rPr lang="en-US" altLang="zh-CN" sz="1200" b="0" i="1" u="none" strike="noStrike" kern="1200" baseline="0" dirty="0">
                <a:solidFill>
                  <a:schemeClr val="tx1"/>
                </a:solidFill>
                <a:latin typeface="+mn-lt"/>
                <a:ea typeface="+mn-ea"/>
                <a:cs typeface="+mn-cs"/>
              </a:rPr>
              <a:t>modulated </a:t>
            </a:r>
            <a:r>
              <a:rPr lang="en-US" altLang="zh-CN" sz="1200" b="0" i="0" u="none" strike="noStrike" kern="1200" baseline="0" dirty="0">
                <a:solidFill>
                  <a:schemeClr val="tx1"/>
                </a:solidFill>
                <a:latin typeface="+mn-lt"/>
                <a:ea typeface="+mn-ea"/>
                <a:cs typeface="+mn-cs"/>
              </a:rPr>
              <a:t>as these particles pass through the interplanetary medium.</a:t>
            </a:r>
            <a:endParaRPr lang="zh-CN" altLang="en-US" dirty="0"/>
          </a:p>
        </p:txBody>
      </p:sp>
      <p:sp>
        <p:nvSpPr>
          <p:cNvPr id="4" name="灯片编号占位符 3">
            <a:extLst>
              <a:ext uri="{FF2B5EF4-FFF2-40B4-BE49-F238E27FC236}">
                <a16:creationId xmlns:a16="http://schemas.microsoft.com/office/drawing/2014/main" id="{A0847343-48AB-4E17-0C7D-F876CE02522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147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6F14-4ACA-8C13-B99B-E6976543C23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926806-7E37-A597-7A50-513575CD19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1900679-1535-EE6A-77BB-8690399FFC30}"/>
              </a:ext>
            </a:extLst>
          </p:cNvPr>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a:solidFill>
                  <a:schemeClr val="tx1"/>
                </a:solidFill>
                <a:latin typeface="+mn-lt"/>
                <a:ea typeface="+mn-ea"/>
                <a:cs typeface="+mn-cs"/>
              </a:rPr>
              <a:t>Cosmic rays with rigidity </a:t>
            </a:r>
            <a:r>
              <a:rPr lang="en-US" altLang="zh-CN" sz="1200" b="0" i="1" u="none" strike="noStrike" kern="1200" baseline="0" dirty="0">
                <a:solidFill>
                  <a:schemeClr val="tx1"/>
                </a:solidFill>
                <a:latin typeface="+mn-lt"/>
                <a:ea typeface="+mn-ea"/>
                <a:cs typeface="+mn-cs"/>
              </a:rPr>
              <a:t>R </a:t>
            </a:r>
            <a:r>
              <a:rPr lang="en-US" altLang="zh-CN" sz="1200" b="0" i="0" u="none" strike="noStrike" kern="1200" baseline="0" dirty="0">
                <a:solidFill>
                  <a:schemeClr val="tx1"/>
                </a:solidFill>
                <a:latin typeface="+mn-lt"/>
                <a:ea typeface="+mn-ea"/>
                <a:cs typeface="+mn-cs"/>
              </a:rPr>
              <a:t>(= total moment um per unit charge) &gt; 10 GV have </a:t>
            </a:r>
            <a:r>
              <a:rPr lang="en-US" altLang="zh-CN" sz="1200" b="0" i="0" u="none" strike="noStrike" kern="1200" baseline="0" dirty="0" err="1">
                <a:solidFill>
                  <a:schemeClr val="tx1"/>
                </a:solidFill>
                <a:latin typeface="+mn-lt"/>
                <a:ea typeface="+mn-ea"/>
                <a:cs typeface="+mn-cs"/>
              </a:rPr>
              <a:t>Larmor</a:t>
            </a:r>
            <a:r>
              <a:rPr lang="en-US" altLang="zh-CN" sz="1200" b="0" i="0" u="none" strike="noStrike" kern="1200" baseline="0" dirty="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a:solidFill>
                  <a:schemeClr val="tx1"/>
                </a:solidFill>
                <a:latin typeface="+mn-lt"/>
                <a:ea typeface="+mn-ea"/>
                <a:cs typeface="+mn-cs"/>
              </a:rPr>
              <a:t>lagnetic</a:t>
            </a:r>
            <a:r>
              <a:rPr lang="en-US" altLang="zh-CN" sz="1200" b="0" i="0" u="none" strike="noStrike" kern="1200" baseline="0" dirty="0">
                <a:solidFill>
                  <a:schemeClr val="tx1"/>
                </a:solidFill>
                <a:latin typeface="+mn-lt"/>
                <a:ea typeface="+mn-ea"/>
                <a:cs typeface="+mn-cs"/>
              </a:rPr>
              <a:t> field, are moving essentially outward with the</a:t>
            </a:r>
          </a:p>
          <a:p>
            <a:r>
              <a:rPr lang="en-US" altLang="zh-CN" sz="1200" b="0" i="0" u="none" strike="noStrike" kern="1200" baseline="0" dirty="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a:solidFill>
                  <a:schemeClr val="tx1"/>
                </a:solidFill>
                <a:latin typeface="+mn-lt"/>
                <a:ea typeface="+mn-ea"/>
                <a:cs typeface="+mn-cs"/>
              </a:rPr>
              <a:t>The spectra are </a:t>
            </a:r>
            <a:r>
              <a:rPr lang="en-US" altLang="zh-CN" sz="1200" b="0" i="1" u="none" strike="noStrike" kern="1200" baseline="0" dirty="0">
                <a:solidFill>
                  <a:schemeClr val="tx1"/>
                </a:solidFill>
                <a:latin typeface="+mn-lt"/>
                <a:ea typeface="+mn-ea"/>
                <a:cs typeface="+mn-cs"/>
              </a:rPr>
              <a:t>modulated </a:t>
            </a:r>
            <a:r>
              <a:rPr lang="en-US" altLang="zh-CN" sz="1200" b="0" i="0" u="none" strike="noStrike" kern="1200" baseline="0" dirty="0">
                <a:solidFill>
                  <a:schemeClr val="tx1"/>
                </a:solidFill>
                <a:latin typeface="+mn-lt"/>
                <a:ea typeface="+mn-ea"/>
                <a:cs typeface="+mn-cs"/>
              </a:rPr>
              <a:t>as these particles pass through the interplanetary medium.</a:t>
            </a:r>
            <a:endParaRPr lang="zh-CN" altLang="en-US" dirty="0"/>
          </a:p>
        </p:txBody>
      </p:sp>
      <p:sp>
        <p:nvSpPr>
          <p:cNvPr id="4" name="灯片编号占位符 3">
            <a:extLst>
              <a:ext uri="{FF2B5EF4-FFF2-40B4-BE49-F238E27FC236}">
                <a16:creationId xmlns:a16="http://schemas.microsoft.com/office/drawing/2014/main" id="{462830CC-BDFD-012B-78DF-36F9434E79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7214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297F-8FF0-3CE7-AC76-7A91956486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B5B939E-B58F-2473-371C-2FEE147B24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A72D63C-3543-E233-04A0-31FC72E22AAC}"/>
              </a:ext>
            </a:extLst>
          </p:cNvPr>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a:solidFill>
                  <a:schemeClr val="tx1"/>
                </a:solidFill>
                <a:latin typeface="+mn-lt"/>
                <a:ea typeface="+mn-ea"/>
                <a:cs typeface="+mn-cs"/>
              </a:rPr>
              <a:t>Cosmic rays with rigidity </a:t>
            </a:r>
            <a:r>
              <a:rPr lang="en-US" altLang="zh-CN" sz="1200" b="0" i="1" u="none" strike="noStrike" kern="1200" baseline="0" dirty="0">
                <a:solidFill>
                  <a:schemeClr val="tx1"/>
                </a:solidFill>
                <a:latin typeface="+mn-lt"/>
                <a:ea typeface="+mn-ea"/>
                <a:cs typeface="+mn-cs"/>
              </a:rPr>
              <a:t>R </a:t>
            </a:r>
            <a:r>
              <a:rPr lang="en-US" altLang="zh-CN" sz="1200" b="0" i="0" u="none" strike="noStrike" kern="1200" baseline="0" dirty="0">
                <a:solidFill>
                  <a:schemeClr val="tx1"/>
                </a:solidFill>
                <a:latin typeface="+mn-lt"/>
                <a:ea typeface="+mn-ea"/>
                <a:cs typeface="+mn-cs"/>
              </a:rPr>
              <a:t>(= total moment um per unit charge) &gt; 10 GV have </a:t>
            </a:r>
            <a:r>
              <a:rPr lang="en-US" altLang="zh-CN" sz="1200" b="0" i="0" u="none" strike="noStrike" kern="1200" baseline="0" dirty="0" err="1">
                <a:solidFill>
                  <a:schemeClr val="tx1"/>
                </a:solidFill>
                <a:latin typeface="+mn-lt"/>
                <a:ea typeface="+mn-ea"/>
                <a:cs typeface="+mn-cs"/>
              </a:rPr>
              <a:t>Larmor</a:t>
            </a:r>
            <a:r>
              <a:rPr lang="en-US" altLang="zh-CN" sz="1200" b="0" i="0" u="none" strike="noStrike" kern="1200" baseline="0" dirty="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a:solidFill>
                  <a:schemeClr val="tx1"/>
                </a:solidFill>
                <a:latin typeface="+mn-lt"/>
                <a:ea typeface="+mn-ea"/>
                <a:cs typeface="+mn-cs"/>
              </a:rPr>
              <a:t>lagnetic</a:t>
            </a:r>
            <a:r>
              <a:rPr lang="en-US" altLang="zh-CN" sz="1200" b="0" i="0" u="none" strike="noStrike" kern="1200" baseline="0" dirty="0">
                <a:solidFill>
                  <a:schemeClr val="tx1"/>
                </a:solidFill>
                <a:latin typeface="+mn-lt"/>
                <a:ea typeface="+mn-ea"/>
                <a:cs typeface="+mn-cs"/>
              </a:rPr>
              <a:t> field, are moving essentially outward with the</a:t>
            </a:r>
          </a:p>
          <a:p>
            <a:r>
              <a:rPr lang="en-US" altLang="zh-CN" sz="1200" b="0" i="0" u="none" strike="noStrike" kern="1200" baseline="0" dirty="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a:solidFill>
                  <a:schemeClr val="tx1"/>
                </a:solidFill>
                <a:latin typeface="+mn-lt"/>
                <a:ea typeface="+mn-ea"/>
                <a:cs typeface="+mn-cs"/>
              </a:rPr>
              <a:t>The spectra are </a:t>
            </a:r>
            <a:r>
              <a:rPr lang="en-US" altLang="zh-CN" sz="1200" b="0" i="1" u="none" strike="noStrike" kern="1200" baseline="0" dirty="0">
                <a:solidFill>
                  <a:schemeClr val="tx1"/>
                </a:solidFill>
                <a:latin typeface="+mn-lt"/>
                <a:ea typeface="+mn-ea"/>
                <a:cs typeface="+mn-cs"/>
              </a:rPr>
              <a:t>modulated </a:t>
            </a:r>
            <a:r>
              <a:rPr lang="en-US" altLang="zh-CN" sz="1200" b="0" i="0" u="none" strike="noStrike" kern="1200" baseline="0" dirty="0">
                <a:solidFill>
                  <a:schemeClr val="tx1"/>
                </a:solidFill>
                <a:latin typeface="+mn-lt"/>
                <a:ea typeface="+mn-ea"/>
                <a:cs typeface="+mn-cs"/>
              </a:rPr>
              <a:t>as these particles pass through the interplanetary medium.</a:t>
            </a:r>
            <a:endParaRPr lang="zh-CN" altLang="en-US" dirty="0"/>
          </a:p>
        </p:txBody>
      </p:sp>
      <p:sp>
        <p:nvSpPr>
          <p:cNvPr id="4" name="灯片编号占位符 3">
            <a:extLst>
              <a:ext uri="{FF2B5EF4-FFF2-40B4-BE49-F238E27FC236}">
                <a16:creationId xmlns:a16="http://schemas.microsoft.com/office/drawing/2014/main" id="{F095934B-1C91-042A-0A27-EBE0F68A68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740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最大互信息法可以找到使两个序列共享信息最多的那个时间偏移量 </a:t>
            </a:r>
            <a:r>
              <a:rPr lang="el-GR" dirty="0"/>
              <a:t>τ</a:t>
            </a:r>
            <a:endParaRPr lang="en-US" dirty="0"/>
          </a:p>
          <a:p>
            <a:r>
              <a:rPr lang="zh-CN" altLang="en-US" dirty="0"/>
              <a:t>互相关：只测</a:t>
            </a:r>
            <a:r>
              <a:rPr lang="zh-CN" altLang="en-US" sz="1200" b="1" kern="1200" dirty="0">
                <a:solidFill>
                  <a:schemeClr val="tx1"/>
                </a:solidFill>
                <a:effectLst/>
                <a:latin typeface="+mn-lt"/>
                <a:ea typeface="+mn-ea"/>
                <a:cs typeface="+mn-cs"/>
              </a:rPr>
              <a:t>线性</a:t>
            </a:r>
            <a:r>
              <a:rPr lang="zh-CN" altLang="en-US" dirty="0"/>
              <a:t>关联。 </a:t>
            </a:r>
            <a:r>
              <a:rPr lang="en-US" dirty="0"/>
              <a:t>MMI：</a:t>
            </a:r>
            <a:r>
              <a:rPr lang="zh-CN" altLang="en-US" dirty="0"/>
              <a:t>测</a:t>
            </a:r>
            <a:r>
              <a:rPr lang="zh-CN" altLang="en-US" sz="1200" b="1" kern="1200" dirty="0">
                <a:solidFill>
                  <a:schemeClr val="tx1"/>
                </a:solidFill>
                <a:effectLst/>
                <a:latin typeface="+mn-lt"/>
                <a:ea typeface="+mn-ea"/>
                <a:cs typeface="+mn-cs"/>
              </a:rPr>
              <a:t>任意统计依赖（线性 </a:t>
            </a:r>
            <a:r>
              <a:rPr lang="en-US" altLang="zh-CN" sz="1200" b="1" kern="1200" dirty="0">
                <a:solidFill>
                  <a:schemeClr val="tx1"/>
                </a:solidFill>
                <a:effectLst/>
                <a:latin typeface="+mn-lt"/>
                <a:ea typeface="+mn-ea"/>
                <a:cs typeface="+mn-cs"/>
              </a:rPr>
              <a:t>+ </a:t>
            </a:r>
            <a:r>
              <a:rPr lang="zh-CN" altLang="en-US" sz="1200" b="1" kern="1200" dirty="0">
                <a:solidFill>
                  <a:schemeClr val="tx1"/>
                </a:solidFill>
                <a:effectLst/>
                <a:latin typeface="+mn-lt"/>
                <a:ea typeface="+mn-ea"/>
                <a:cs typeface="+mn-cs"/>
              </a:rPr>
              <a:t>非线性）</a:t>
            </a:r>
            <a:r>
              <a:rPr lang="zh-CN" altLang="en-US" dirty="0"/>
              <a:t>，更适合复杂 </a:t>
            </a:r>
            <a:r>
              <a:rPr lang="en-US" altLang="zh-CN" dirty="0"/>
              <a:t>/ </a:t>
            </a:r>
            <a:r>
              <a:rPr lang="zh-CN" altLang="en-US" dirty="0"/>
              <a:t>非线性系统。</a:t>
            </a:r>
            <a:endParaRPr lang="en-US" altLang="zh-CN" dirty="0"/>
          </a:p>
          <a:p>
            <a:endParaRPr lang="en-US" dirty="0"/>
          </a:p>
          <a:p>
            <a:r>
              <a:rPr lang="en-US" sz="1200" i="1" kern="1200" dirty="0">
                <a:solidFill>
                  <a:schemeClr val="tx1"/>
                </a:solidFill>
                <a:effectLst/>
                <a:latin typeface="+mn-lt"/>
                <a:ea typeface="+mn-ea"/>
                <a:cs typeface="+mn-cs"/>
              </a:rPr>
              <a:t>where p(x) and p(y) represent the marginal probability density</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functions of X and Y, respectively, and p(x; y) is their joint probability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density function. Generally, if X and Y are statistically</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independent, then p(x; y) = p(x)p(y), resulting in I(X; Y) = 0,</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which indicates that X and Y do not share information. </a:t>
            </a:r>
          </a:p>
          <a:p>
            <a:r>
              <a:rPr lang="en-US" sz="1200" i="1" kern="1200" dirty="0">
                <a:solidFill>
                  <a:schemeClr val="tx1"/>
                </a:solidFill>
                <a:effectLst/>
                <a:latin typeface="+mn-lt"/>
                <a:ea typeface="+mn-ea"/>
                <a:cs typeface="+mn-cs"/>
              </a:rPr>
              <a:t>On the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other hand, a larger I(X; Y) implies that the variables share more</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information, which also implies a stronger association, whether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linear or nonlinear in nature.</a:t>
            </a:r>
            <a:endParaRPr lang="en-US" sz="1200" kern="1200" dirty="0">
              <a:solidFill>
                <a:schemeClr val="tx1"/>
              </a:solidFill>
              <a:effectLst/>
              <a:latin typeface="+mn-lt"/>
              <a:ea typeface="+mn-ea"/>
              <a:cs typeface="+mn-cs"/>
            </a:endParaRPr>
          </a:p>
          <a:p>
            <a:endParaRPr lang="en-CN" dirty="0"/>
          </a:p>
        </p:txBody>
      </p:sp>
      <p:sp>
        <p:nvSpPr>
          <p:cNvPr id="4" name="Slide Number Placeholder 3"/>
          <p:cNvSpPr>
            <a:spLocks noGrp="1"/>
          </p:cNvSpPr>
          <p:nvPr>
            <p:ph type="sldNum" sz="quarter" idx="5"/>
          </p:nvPr>
        </p:nvSpPr>
        <p:spPr/>
        <p:txBody>
          <a:bodyPr/>
          <a:lstStyle/>
          <a:p>
            <a:fld id="{E9E6FDB6-6D2B-46C1-9FA1-D82906A37C3A}" type="slidenum">
              <a:rPr lang="zh-CN" altLang="en-US" smtClean="0"/>
              <a:t>6</a:t>
            </a:fld>
            <a:endParaRPr lang="zh-CN" altLang="en-US"/>
          </a:p>
        </p:txBody>
      </p:sp>
    </p:spTree>
    <p:extLst>
      <p:ext uri="{BB962C8B-B14F-4D97-AF65-F5344CB8AC3E}">
        <p14:creationId xmlns:p14="http://schemas.microsoft.com/office/powerpoint/2010/main" val="232286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200E0-4F77-E836-8350-95BAA335E4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940882A-E58B-B0A2-C729-C928DB2B390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2D1017-9D30-1CC1-017B-00916C44C0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CSSS </a:t>
            </a:r>
            <a:r>
              <a:rPr lang="zh-CN" altLang="en-US" sz="1200" b="0" i="0" kern="1200" dirty="0">
                <a:solidFill>
                  <a:schemeClr val="tx1"/>
                </a:solidFill>
                <a:effectLst/>
                <a:latin typeface="+mn-lt"/>
                <a:ea typeface="+mn-ea"/>
                <a:cs typeface="+mn-cs"/>
              </a:rPr>
              <a:t>模型是日冕磁场外推中广泛使用的模型。与势场源面（</a:t>
            </a:r>
            <a:r>
              <a:rPr lang="en-US" sz="1200" b="0" i="0" kern="1200" dirty="0">
                <a:solidFill>
                  <a:schemeClr val="tx1"/>
                </a:solidFill>
                <a:effectLst/>
                <a:latin typeface="+mn-lt"/>
                <a:ea typeface="+mn-ea"/>
                <a:cs typeface="+mn-cs"/>
              </a:rPr>
              <a:t>PFSS）</a:t>
            </a:r>
            <a:r>
              <a:rPr lang="zh-CN" altLang="en-US" sz="1200" b="0" i="0" kern="1200" dirty="0">
                <a:solidFill>
                  <a:schemeClr val="tx1"/>
                </a:solidFill>
                <a:effectLst/>
                <a:latin typeface="+mn-lt"/>
                <a:ea typeface="+mn-ea"/>
                <a:cs typeface="+mn-cs"/>
              </a:rPr>
              <a:t>模型相比，该模型包含了内日冕中大尺度水平电流片、上日冕中扭曲的日球电流片以及外日冕中的体电流效应，能够更好地预测日球磁场（</a:t>
            </a:r>
            <a:r>
              <a:rPr lang="en-US" sz="1200" b="0" i="0" kern="1200" dirty="0">
                <a:solidFill>
                  <a:schemeClr val="tx1"/>
                </a:solidFill>
                <a:effectLst/>
                <a:latin typeface="+mn-lt"/>
                <a:ea typeface="+mn-ea"/>
                <a:cs typeface="+mn-cs"/>
              </a:rPr>
              <a:t>HMF）</a:t>
            </a:r>
            <a:r>
              <a:rPr lang="zh-CN" altLang="en-US" sz="1200" b="0" i="0" kern="1200" dirty="0">
                <a:solidFill>
                  <a:schemeClr val="tx1"/>
                </a:solidFill>
                <a:effectLst/>
                <a:latin typeface="+mn-lt"/>
                <a:ea typeface="+mn-ea"/>
                <a:cs typeface="+mn-cs"/>
              </a:rPr>
              <a:t>的强度与极性（</a:t>
            </a:r>
            <a:r>
              <a:rPr lang="en-US" sz="1200" b="0" i="0" kern="1200" dirty="0">
                <a:solidFill>
                  <a:schemeClr val="tx1"/>
                </a:solidFill>
                <a:effectLst/>
                <a:latin typeface="+mn-lt"/>
                <a:ea typeface="+mn-ea"/>
                <a:cs typeface="+mn-cs"/>
              </a:rPr>
              <a:t>Zhao &amp; Hoeksema 1995）。</a:t>
            </a:r>
            <a:endParaRPr lang="en-US" i="1" dirty="0">
              <a:latin typeface="Times"/>
            </a:endParaRPr>
          </a:p>
        </p:txBody>
      </p:sp>
      <p:sp>
        <p:nvSpPr>
          <p:cNvPr id="4" name="灯片编号占位符 3">
            <a:extLst>
              <a:ext uri="{FF2B5EF4-FFF2-40B4-BE49-F238E27FC236}">
                <a16:creationId xmlns:a16="http://schemas.microsoft.com/office/drawing/2014/main" id="{0D7986FA-7710-AC60-4724-76199193FB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486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D1D06-D2EB-3598-6021-526F0C45B1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5084A7C-2418-FCB7-EF0F-FCA016BAFC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6757EF-B104-2B62-CE53-A5E4BB01725D}"/>
              </a:ext>
            </a:extLst>
          </p:cNvPr>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a:solidFill>
                  <a:schemeClr val="tx1"/>
                </a:solidFill>
                <a:latin typeface="+mn-lt"/>
                <a:ea typeface="+mn-ea"/>
                <a:cs typeface="+mn-cs"/>
              </a:rPr>
              <a:t>Cosmic rays with rigidity </a:t>
            </a:r>
            <a:r>
              <a:rPr lang="en-US" altLang="zh-CN" sz="1200" b="0" i="1" u="none" strike="noStrike" kern="1200" baseline="0" dirty="0">
                <a:solidFill>
                  <a:schemeClr val="tx1"/>
                </a:solidFill>
                <a:latin typeface="+mn-lt"/>
                <a:ea typeface="+mn-ea"/>
                <a:cs typeface="+mn-cs"/>
              </a:rPr>
              <a:t>R </a:t>
            </a:r>
            <a:r>
              <a:rPr lang="en-US" altLang="zh-CN" sz="1200" b="0" i="0" u="none" strike="noStrike" kern="1200" baseline="0" dirty="0">
                <a:solidFill>
                  <a:schemeClr val="tx1"/>
                </a:solidFill>
                <a:latin typeface="+mn-lt"/>
                <a:ea typeface="+mn-ea"/>
                <a:cs typeface="+mn-cs"/>
              </a:rPr>
              <a:t>(= total moment um per unit charge) &gt; 10 GV have </a:t>
            </a:r>
            <a:r>
              <a:rPr lang="en-US" altLang="zh-CN" sz="1200" b="0" i="0" u="none" strike="noStrike" kern="1200" baseline="0" dirty="0" err="1">
                <a:solidFill>
                  <a:schemeClr val="tx1"/>
                </a:solidFill>
                <a:latin typeface="+mn-lt"/>
                <a:ea typeface="+mn-ea"/>
                <a:cs typeface="+mn-cs"/>
              </a:rPr>
              <a:t>Larmor</a:t>
            </a:r>
            <a:r>
              <a:rPr lang="en-US" altLang="zh-CN" sz="1200" b="0" i="0" u="none" strike="noStrike" kern="1200" baseline="0" dirty="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a:solidFill>
                  <a:schemeClr val="tx1"/>
                </a:solidFill>
                <a:latin typeface="+mn-lt"/>
                <a:ea typeface="+mn-ea"/>
                <a:cs typeface="+mn-cs"/>
              </a:rPr>
              <a:t>lagnetic</a:t>
            </a:r>
            <a:r>
              <a:rPr lang="en-US" altLang="zh-CN" sz="1200" b="0" i="0" u="none" strike="noStrike" kern="1200" baseline="0" dirty="0">
                <a:solidFill>
                  <a:schemeClr val="tx1"/>
                </a:solidFill>
                <a:latin typeface="+mn-lt"/>
                <a:ea typeface="+mn-ea"/>
                <a:cs typeface="+mn-cs"/>
              </a:rPr>
              <a:t> field, are moving essentially outward with the</a:t>
            </a:r>
          </a:p>
          <a:p>
            <a:r>
              <a:rPr lang="en-US" altLang="zh-CN" sz="1200" b="0" i="0" u="none" strike="noStrike" kern="1200" baseline="0" dirty="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a:solidFill>
                  <a:schemeClr val="tx1"/>
                </a:solidFill>
                <a:latin typeface="+mn-lt"/>
                <a:ea typeface="+mn-ea"/>
                <a:cs typeface="+mn-cs"/>
              </a:rPr>
              <a:t>The spectra are </a:t>
            </a:r>
            <a:r>
              <a:rPr lang="en-US" altLang="zh-CN" sz="1200" b="0" i="1" u="none" strike="noStrike" kern="1200" baseline="0" dirty="0">
                <a:solidFill>
                  <a:schemeClr val="tx1"/>
                </a:solidFill>
                <a:latin typeface="+mn-lt"/>
                <a:ea typeface="+mn-ea"/>
                <a:cs typeface="+mn-cs"/>
              </a:rPr>
              <a:t>modulated </a:t>
            </a:r>
            <a:r>
              <a:rPr lang="en-US" altLang="zh-CN" sz="1200" b="0" i="0" u="none" strike="noStrike" kern="1200" baseline="0" dirty="0">
                <a:solidFill>
                  <a:schemeClr val="tx1"/>
                </a:solidFill>
                <a:latin typeface="+mn-lt"/>
                <a:ea typeface="+mn-ea"/>
                <a:cs typeface="+mn-cs"/>
              </a:rPr>
              <a:t>as these particles pass through the interplanetary medium.</a:t>
            </a:r>
            <a:endParaRPr lang="zh-CN" altLang="en-US" dirty="0"/>
          </a:p>
        </p:txBody>
      </p:sp>
      <p:sp>
        <p:nvSpPr>
          <p:cNvPr id="4" name="灯片编号占位符 3">
            <a:extLst>
              <a:ext uri="{FF2B5EF4-FFF2-40B4-BE49-F238E27FC236}">
                <a16:creationId xmlns:a16="http://schemas.microsoft.com/office/drawing/2014/main" id="{547AE970-B3F7-289F-D2E0-9A81471A15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988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CSSS model: current-sheet source–surface</a:t>
            </a:r>
            <a:endParaRPr lang="en-US" sz="1200" kern="1200" dirty="0">
              <a:solidFill>
                <a:schemeClr val="tx1"/>
              </a:solidFill>
              <a:effectLst/>
              <a:latin typeface="+mn-lt"/>
              <a:ea typeface="+mn-ea"/>
              <a:cs typeface="+mn-cs"/>
            </a:endParaRPr>
          </a:p>
          <a:p>
            <a:endParaRPr lang="en-CN" dirty="0"/>
          </a:p>
        </p:txBody>
      </p:sp>
      <p:sp>
        <p:nvSpPr>
          <p:cNvPr id="4" name="Slide Number Placeholder 3"/>
          <p:cNvSpPr>
            <a:spLocks noGrp="1"/>
          </p:cNvSpPr>
          <p:nvPr>
            <p:ph type="sldNum" sz="quarter" idx="5"/>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2318517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7781965" y="1716656"/>
            <a:ext cx="4089932" cy="349235"/>
          </a:xfrm>
        </p:spPr>
        <p:txBody>
          <a:bodyPr anchor="t">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title style</a:t>
            </a:r>
            <a:endParaRPr lang="zh-CN" altLang="en-US" dirty="0"/>
          </a:p>
        </p:txBody>
      </p:sp>
      <p:sp>
        <p:nvSpPr>
          <p:cNvPr id="13" name="文本占位符 13"/>
          <p:cNvSpPr>
            <a:spLocks noGrp="1"/>
          </p:cNvSpPr>
          <p:nvPr userDrawn="1">
            <p:ph type="body" sz="quarter" idx="11" hasCustomPrompt="1"/>
          </p:nvPr>
        </p:nvSpPr>
        <p:spPr>
          <a:xfrm>
            <a:off x="3252435" y="6322674"/>
            <a:ext cx="8474075" cy="248371"/>
          </a:xfrm>
        </p:spPr>
        <p:txBody>
          <a:bodyPr anchor="ctr">
            <a:noAutofit/>
          </a:bodyPr>
          <a:lstStyle>
            <a:lvl1pPr marL="0" indent="0" algn="r">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9802" name="标题 1"/>
          <p:cNvSpPr>
            <a:spLocks noGrp="1"/>
          </p:cNvSpPr>
          <p:nvPr userDrawn="1">
            <p:ph type="ctrTitle"/>
          </p:nvPr>
        </p:nvSpPr>
        <p:spPr>
          <a:xfrm>
            <a:off x="7816398" y="291726"/>
            <a:ext cx="3799160" cy="1028652"/>
          </a:xfrm>
        </p:spPr>
        <p:txBody>
          <a:bodyPr anchor="b">
            <a:normAutofit/>
          </a:bodyPr>
          <a:lstStyle>
            <a:lvl1pPr algn="r">
              <a:defRPr sz="3200">
                <a:solidFill>
                  <a:schemeClr val="tx1"/>
                </a:solidFill>
              </a:defRPr>
            </a:lvl1pPr>
          </a:lstStyle>
          <a:p>
            <a:r>
              <a:rPr lang="en-US" altLang="zh-CN" dirty="0"/>
              <a:t>Click to edit Master title style</a:t>
            </a:r>
            <a:endParaRPr lang="zh-CN" altLang="en-US" dirty="0"/>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83" r="8229"/>
          <a:stretch/>
        </p:blipFill>
        <p:spPr>
          <a:xfrm rot="5400000">
            <a:off x="952994" y="-952994"/>
            <a:ext cx="6858001" cy="876399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5562600" y="2038350"/>
            <a:ext cx="4535055" cy="656792"/>
          </a:xfrm>
        </p:spPr>
        <p:txBody>
          <a:bodyPr anchor="b">
            <a:normAutofit/>
          </a:bodyPr>
          <a:lstStyle>
            <a:lvl1pPr algn="l">
              <a:defRPr sz="2400" b="1">
                <a:solidFill>
                  <a:schemeClr val="tx1"/>
                </a:solidFill>
              </a:defRPr>
            </a:lvl1pPr>
          </a:lstStyle>
          <a:p>
            <a:r>
              <a:rPr lang="en-US" altLang="zh-CN" dirty="0"/>
              <a:t>Click to edit Master title style</a:t>
            </a:r>
            <a:endParaRPr lang="zh-CN" altLang="en-US" dirty="0"/>
          </a:p>
        </p:txBody>
      </p:sp>
      <p:sp>
        <p:nvSpPr>
          <p:cNvPr id="21" name="文本占位符 2"/>
          <p:cNvSpPr>
            <a:spLocks noGrp="1"/>
          </p:cNvSpPr>
          <p:nvPr userDrawn="1">
            <p:ph type="body" idx="1"/>
          </p:nvPr>
        </p:nvSpPr>
        <p:spPr>
          <a:xfrm>
            <a:off x="5562600" y="2730911"/>
            <a:ext cx="4546600" cy="2088739"/>
          </a:xfrm>
        </p:spPr>
        <p:txBody>
          <a:bodyPr anchor="t">
            <a:normAutofit/>
          </a:bodyPr>
          <a:lstStyle>
            <a:lvl1pPr marL="0" indent="0" algn="l">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sp>
        <p:nvSpPr>
          <p:cNvPr id="22" name="矩形 21"/>
          <p:cNvSpPr/>
          <p:nvPr userDrawn="1"/>
        </p:nvSpPr>
        <p:spPr>
          <a:xfrm>
            <a:off x="0" y="2038350"/>
            <a:ext cx="5156200" cy="2781300"/>
          </a:xfrm>
          <a:prstGeom prst="rect">
            <a:avLst/>
          </a:prstGeom>
          <a:blipFill rotWithShape="1">
            <a:blip r:embed="rId2"/>
            <a:srcRect/>
            <a:stretch>
              <a:fillRect t="-21361" b="-2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10"/>
          </p:nvPr>
        </p:nvSpPr>
        <p:spPr/>
        <p:txBody>
          <a:bodyPr/>
          <a:lstStyle/>
          <a:p>
            <a:fld id="{6489D9C7-5DC6-4263-87FF-7C99F6FB63C3}" type="datetime1">
              <a:rPr lang="zh-CN" altLang="en-US" smtClean="0"/>
              <a:t>2026/4/21</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2026/4/21</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3" name="标题 1"/>
          <p:cNvSpPr>
            <a:spLocks noGrp="1"/>
          </p:cNvSpPr>
          <p:nvPr userDrawn="1">
            <p:ph type="ctrTitle" hasCustomPrompt="1"/>
          </p:nvPr>
        </p:nvSpPr>
        <p:spPr>
          <a:xfrm>
            <a:off x="3048000" y="3562351"/>
            <a:ext cx="5000531" cy="1353534"/>
          </a:xfrm>
        </p:spPr>
        <p:txBody>
          <a:bodyPr anchor="t">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userDrawn="1">
            <p:ph type="body" sz="quarter" idx="17" hasCustomPrompt="1"/>
          </p:nvPr>
        </p:nvSpPr>
        <p:spPr>
          <a:xfrm>
            <a:off x="3048000" y="5165475"/>
            <a:ext cx="5000531"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userDrawn="1">
            <p:ph type="body" sz="quarter" idx="18" hasCustomPrompt="1"/>
          </p:nvPr>
        </p:nvSpPr>
        <p:spPr>
          <a:xfrm>
            <a:off x="3048000" y="5481109"/>
            <a:ext cx="5000531"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34" name="矩形 33"/>
          <p:cNvSpPr/>
          <p:nvPr userDrawn="1"/>
        </p:nvSpPr>
        <p:spPr>
          <a:xfrm>
            <a:off x="3048000" y="514350"/>
            <a:ext cx="9144000" cy="2781300"/>
          </a:xfrm>
          <a:prstGeom prst="rect">
            <a:avLst/>
          </a:prstGeom>
          <a:blipFill rotWithShape="1">
            <a:blip r:embed="rId2"/>
            <a:srcRect/>
            <a:stretch>
              <a:fillRect t="-86943" b="-32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2026/4/21</a:t>
            </a:fld>
            <a:endParaRPr lang="zh-CN" altLang="en-US"/>
          </a:p>
        </p:txBody>
      </p:sp>
      <p:sp>
        <p:nvSpPr>
          <p:cNvPr id="5"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ndico.pmo.ac.cn/event/1155/contributions/4756/"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1700.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00.png"/><Relationship Id="rId11" Type="http://schemas.openxmlformats.org/officeDocument/2006/relationships/image" Target="../media/image11.png"/><Relationship Id="rId10" Type="http://schemas.openxmlformats.org/officeDocument/2006/relationships/image" Target="../media/image24.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0.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0.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35.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170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00.png"/><Relationship Id="rId10" Type="http://schemas.openxmlformats.org/officeDocument/2006/relationships/image" Target="../media/image12.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文本占位符 5"/>
          <p:cNvSpPr txBox="1">
            <a:spLocks/>
          </p:cNvSpPr>
          <p:nvPr/>
        </p:nvSpPr>
        <p:spPr>
          <a:xfrm>
            <a:off x="1308756" y="3972200"/>
            <a:ext cx="8894908" cy="2204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kumimoji="0" lang="en-GB" altLang="zh-CN" sz="2400" b="0" i="0" u="none" strike="noStrike" kern="1200" cap="none" spc="0" normalizeH="0" baseline="0" noProof="0" dirty="0" err="1">
                <a:ln>
                  <a:noFill/>
                </a:ln>
                <a:solidFill>
                  <a:srgbClr val="006BB1"/>
                </a:solidFill>
                <a:effectLst/>
                <a:uLnTx/>
                <a:uFillTx/>
                <a:latin typeface="Arial"/>
                <a:ea typeface="微软雅黑"/>
                <a:cs typeface="+mn-cs"/>
              </a:rPr>
              <a:t>Yubao</a:t>
            </a:r>
            <a:r>
              <a:rPr kumimoji="0" lang="en-GB" altLang="zh-CN" sz="2400" b="0" i="0" u="none" strike="noStrike" kern="1200" cap="none" spc="0" normalizeH="0" baseline="0" noProof="0" dirty="0">
                <a:ln>
                  <a:noFill/>
                </a:ln>
                <a:solidFill>
                  <a:srgbClr val="006BB1"/>
                </a:solidFill>
                <a:effectLst/>
                <a:uLnTx/>
                <a:uFillTx/>
                <a:latin typeface="Arial"/>
                <a:ea typeface="微软雅黑"/>
                <a:cs typeface="+mn-cs"/>
              </a:rPr>
              <a:t> Wang, </a:t>
            </a:r>
            <a:r>
              <a:rPr lang="en-US" altLang="zh-CN" sz="2400" dirty="0">
                <a:solidFill>
                  <a:srgbClr val="006BB1"/>
                </a:solidFill>
              </a:rPr>
              <a:t>Yuming Wang,</a:t>
            </a:r>
            <a:r>
              <a:rPr lang="en-GB" altLang="zh-CN" sz="2400" dirty="0">
                <a:solidFill>
                  <a:srgbClr val="006BB1"/>
                </a:solidFill>
              </a:rPr>
              <a:t> </a:t>
            </a:r>
            <a:r>
              <a:rPr kumimoji="0" lang="en-GB" altLang="zh-CN" sz="2400" b="1" i="0" u="none" strike="noStrike" kern="1200" cap="none" spc="0" normalizeH="0" baseline="0" noProof="0" dirty="0">
                <a:ln>
                  <a:noFill/>
                </a:ln>
                <a:solidFill>
                  <a:srgbClr val="006BB1"/>
                </a:solidFill>
                <a:effectLst/>
                <a:uLnTx/>
                <a:uFillTx/>
                <a:latin typeface="Arial"/>
                <a:ea typeface="微软雅黑"/>
                <a:cs typeface="+mn-cs"/>
              </a:rPr>
              <a:t>Jingnan Guo</a:t>
            </a:r>
            <a:r>
              <a:rPr kumimoji="0" lang="zh-CN" altLang="en-US" sz="2400" i="0" u="none" strike="noStrike" kern="1200" cap="none" spc="0" normalizeH="0" baseline="0" noProof="0" dirty="0">
                <a:ln>
                  <a:noFill/>
                </a:ln>
                <a:solidFill>
                  <a:srgbClr val="006BB1"/>
                </a:solidFill>
                <a:effectLst/>
                <a:uLnTx/>
                <a:uFillTx/>
                <a:latin typeface="Arial"/>
                <a:ea typeface="微软雅黑"/>
                <a:cs typeface="+mn-cs"/>
              </a:rPr>
              <a:t>，</a:t>
            </a:r>
            <a:endParaRPr kumimoji="0" lang="en-US" altLang="zh-CN" sz="2400" i="0" u="none" strike="noStrike" kern="1200" cap="none" spc="0" normalizeH="0" baseline="0" noProof="0" dirty="0">
              <a:ln>
                <a:noFill/>
              </a:ln>
              <a:solidFill>
                <a:srgbClr val="006BB1"/>
              </a:solidFill>
              <a:effectLst/>
              <a:uLnTx/>
              <a:uFillTx/>
              <a:latin typeface="Arial"/>
              <a:ea typeface="微软雅黑"/>
              <a:cs typeface="+mn-cs"/>
            </a:endParaRPr>
          </a:p>
          <a:p>
            <a:pPr marL="0" lvl="0" indent="0" algn="ctr">
              <a:buNone/>
            </a:pPr>
            <a:r>
              <a:rPr kumimoji="0" lang="en-US" sz="2400" b="0" i="1" u="none" strike="noStrike" kern="1200" cap="none" spc="0" normalizeH="0" baseline="0" noProof="0" dirty="0">
                <a:ln>
                  <a:noFill/>
                </a:ln>
                <a:solidFill>
                  <a:srgbClr val="006BB1"/>
                </a:solidFill>
                <a:effectLst/>
                <a:uLnTx/>
                <a:uFillTx/>
                <a:latin typeface="Arial"/>
                <a:ea typeface="微软雅黑"/>
                <a:cs typeface="+mn-cs"/>
              </a:rPr>
              <a:t>Gang Li , Elias Roussos , and Junwei Zhao</a:t>
            </a:r>
            <a:endParaRPr kumimoji="0" lang="en-US" altLang="zh-CN" sz="2400" b="0" i="0" u="none" strike="noStrike" kern="1200" cap="none" spc="0" normalizeH="0" baseline="0" noProof="0" dirty="0">
              <a:ln>
                <a:noFill/>
              </a:ln>
              <a:solidFill>
                <a:srgbClr val="006BB1"/>
              </a:solidFill>
              <a:effectLst/>
              <a:uLnTx/>
              <a:uFillTx/>
              <a:latin typeface="Arial"/>
              <a:ea typeface="微软雅黑"/>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a:ln>
                  <a:noFill/>
                </a:ln>
                <a:solidFill>
                  <a:srgbClr val="006BB1"/>
                </a:solidFill>
                <a:effectLst/>
                <a:uLnTx/>
                <a:uFillTx/>
                <a:latin typeface="Arial"/>
                <a:ea typeface="微软雅黑"/>
                <a:cs typeface="+mn-cs"/>
              </a:rPr>
              <a:t>Claudio Corti,</a:t>
            </a:r>
            <a:r>
              <a:rPr kumimoji="0" lang="en-GB" altLang="zh-CN" sz="2400" b="0" i="0" u="none" strike="noStrike" kern="1200" cap="none" spc="0" normalizeH="0" baseline="0" noProof="0" dirty="0">
                <a:ln>
                  <a:noFill/>
                </a:ln>
                <a:solidFill>
                  <a:srgbClr val="006BB1"/>
                </a:solidFill>
                <a:effectLst/>
                <a:uLnTx/>
                <a:uFillTx/>
                <a:latin typeface="Arial"/>
                <a:ea typeface="微软雅黑"/>
                <a:cs typeface="+mn-cs"/>
              </a:rPr>
              <a:t> </a:t>
            </a:r>
            <a:r>
              <a:rPr kumimoji="0" lang="en-GB" altLang="zh-CN" sz="2400" b="0" i="0" u="none" strike="noStrike" kern="1200" cap="none" spc="0" normalizeH="0" baseline="0" noProof="0" dirty="0" err="1">
                <a:ln>
                  <a:noFill/>
                </a:ln>
                <a:solidFill>
                  <a:srgbClr val="006BB1"/>
                </a:solidFill>
                <a:effectLst/>
                <a:uLnTx/>
                <a:uFillTx/>
                <a:latin typeface="Arial"/>
                <a:ea typeface="微软雅黑"/>
                <a:cs typeface="+mn-cs"/>
              </a:rPr>
              <a:t>Weihao</a:t>
            </a:r>
            <a:r>
              <a:rPr kumimoji="0" lang="en-GB" altLang="zh-CN" sz="2400" b="0" i="0" u="none" strike="noStrike" kern="1200" cap="none" spc="0" normalizeH="0" baseline="0" noProof="0" dirty="0">
                <a:ln>
                  <a:noFill/>
                </a:ln>
                <a:solidFill>
                  <a:srgbClr val="006BB1"/>
                </a:solidFill>
                <a:effectLst/>
                <a:uLnTx/>
                <a:uFillTx/>
                <a:latin typeface="Arial"/>
                <a:ea typeface="微软雅黑"/>
                <a:cs typeface="+mn-cs"/>
              </a:rPr>
              <a:t> Liu</a:t>
            </a:r>
            <a:r>
              <a:rPr kumimoji="0" lang="en-US" altLang="zh-CN" sz="2400" b="0" i="0" u="none" strike="noStrike" kern="1200" cap="none" spc="0" normalizeH="0" baseline="0" noProof="0" dirty="0">
                <a:ln>
                  <a:noFill/>
                </a:ln>
                <a:solidFill>
                  <a:srgbClr val="006BB1"/>
                </a:solidFill>
                <a:effectLst/>
                <a:uLnTx/>
                <a:uFillTx/>
                <a:latin typeface="Arial"/>
                <a:ea typeface="微软雅黑"/>
                <a:cs typeface="+mn-cs"/>
              </a:rPr>
              <a:t>, Robert Wimmer-</a:t>
            </a:r>
            <a:r>
              <a:rPr kumimoji="0" lang="en-US" altLang="zh-CN" sz="2400" b="0" i="0" u="none" strike="noStrike" kern="1200" cap="none" spc="0" normalizeH="0" baseline="0" noProof="0" dirty="0" err="1">
                <a:ln>
                  <a:noFill/>
                </a:ln>
                <a:solidFill>
                  <a:srgbClr val="006BB1"/>
                </a:solidFill>
                <a:effectLst/>
                <a:uLnTx/>
                <a:uFillTx/>
                <a:latin typeface="Arial"/>
                <a:ea typeface="微软雅黑"/>
                <a:cs typeface="+mn-cs"/>
              </a:rPr>
              <a:t>Schweingruber</a:t>
            </a:r>
            <a:endParaRPr kumimoji="0" lang="en-US" altLang="zh-CN" sz="2400" b="0" i="0" u="none" strike="noStrike" kern="1200" cap="none" spc="0" normalizeH="0" baseline="0" noProof="0" dirty="0">
              <a:ln>
                <a:noFill/>
              </a:ln>
              <a:solidFill>
                <a:srgbClr val="006BB1"/>
              </a:solidFill>
              <a:effectLst/>
              <a:uLnTx/>
              <a:uFillTx/>
              <a:latin typeface="Arial"/>
              <a:ea typeface="微软雅黑"/>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zh-CN" sz="3200" dirty="0">
              <a:solidFill>
                <a:srgbClr val="006BB1"/>
              </a:solidFill>
              <a:latin typeface="Arial"/>
              <a:ea typeface="微软雅黑"/>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30000" noProof="0" dirty="0">
                <a:ln>
                  <a:noFill/>
                </a:ln>
                <a:solidFill>
                  <a:srgbClr val="006BB1"/>
                </a:solidFill>
                <a:effectLst/>
                <a:uLnTx/>
                <a:uFillTx/>
                <a:latin typeface="Arial"/>
                <a:ea typeface="微软雅黑"/>
                <a:cs typeface="+mn-cs"/>
              </a:rPr>
              <a:t>* </a:t>
            </a:r>
            <a:r>
              <a:rPr kumimoji="0" lang="en-US" altLang="zh-CN" sz="3200" b="0" i="0" u="none" strike="noStrike" kern="1200" cap="none" spc="0" normalizeH="0" baseline="30000" noProof="0" dirty="0">
                <a:ln>
                  <a:noFill/>
                </a:ln>
                <a:solidFill>
                  <a:srgbClr val="006BB1"/>
                </a:solidFill>
                <a:effectLst/>
                <a:uLnTx/>
                <a:uFillTx/>
                <a:latin typeface="Arial"/>
                <a:ea typeface="微软雅黑"/>
                <a:cs typeface="+mn-cs"/>
              </a:rPr>
              <a:t>University of Science and Technology of China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zh-CN" sz="1100" b="0" i="0" u="none" strike="noStrike" kern="1200" cap="none" spc="0" normalizeH="0" baseline="0" noProof="0" dirty="0">
              <a:ln>
                <a:noFill/>
              </a:ln>
              <a:solidFill>
                <a:srgbClr val="006BB1"/>
              </a:solidFill>
              <a:effectLst/>
              <a:uLnTx/>
              <a:uFillTx/>
              <a:latin typeface="Arial"/>
              <a:ea typeface="微软雅黑"/>
              <a:cs typeface="+mn-cs"/>
            </a:endParaRPr>
          </a:p>
        </p:txBody>
      </p:sp>
      <p:sp>
        <p:nvSpPr>
          <p:cNvPr id="48" name="标题 3"/>
          <p:cNvSpPr txBox="1">
            <a:spLocks/>
          </p:cNvSpPr>
          <p:nvPr/>
        </p:nvSpPr>
        <p:spPr>
          <a:xfrm>
            <a:off x="1189580" y="1563761"/>
            <a:ext cx="10199371" cy="10351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lvl="0" algn="ctr"/>
            <a:r>
              <a:rPr lang="en-US" sz="4000" b="0" u="sng" dirty="0">
                <a:solidFill>
                  <a:srgbClr val="006BB1"/>
                </a:solidFill>
                <a:hlinkClick r:id="rId3">
                  <a:extLst>
                    <a:ext uri="{A12FA001-AC4F-418D-AE19-62706E023703}">
                      <ahyp:hlinkClr xmlns:ahyp="http://schemas.microsoft.com/office/drawing/2018/hyperlinkcolor" val="tx"/>
                    </a:ext>
                  </a:extLst>
                </a:hlinkClick>
              </a:rPr>
              <a:t>On the delay time characteristics of GCRs</a:t>
            </a:r>
            <a:endParaRPr kumimoji="0" lang="en-US" altLang="zh-CN" sz="4000" b="1" i="0" u="sng" strike="noStrike" kern="1200" cap="none" spc="0" normalizeH="0" baseline="0" noProof="0" dirty="0">
              <a:ln>
                <a:noFill/>
              </a:ln>
              <a:solidFill>
                <a:srgbClr val="006BB1"/>
              </a:solidFill>
              <a:effectLst/>
              <a:uLnTx/>
              <a:uFillTx/>
              <a:latin typeface="Arial"/>
              <a:ea typeface="微软雅黑"/>
              <a:cs typeface="+mj-cs"/>
            </a:endParaRPr>
          </a:p>
        </p:txBody>
      </p:sp>
    </p:spTree>
    <p:extLst>
      <p:ext uri="{BB962C8B-B14F-4D97-AF65-F5344CB8AC3E}">
        <p14:creationId xmlns:p14="http://schemas.microsoft.com/office/powerpoint/2010/main" val="263423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1D7407-2FE8-C49F-1545-FE8485427A3F}"/>
            </a:ext>
          </a:extLst>
        </p:cNvPr>
        <p:cNvGrpSpPr/>
        <p:nvPr/>
      </p:nvGrpSpPr>
      <p:grpSpPr>
        <a:xfrm>
          <a:off x="0" y="0"/>
          <a:ext cx="0" cy="0"/>
          <a:chOff x="0" y="0"/>
          <a:chExt cx="0" cy="0"/>
        </a:xfrm>
      </p:grpSpPr>
      <p:pic>
        <p:nvPicPr>
          <p:cNvPr id="32" name="图片 31">
            <a:extLst>
              <a:ext uri="{FF2B5EF4-FFF2-40B4-BE49-F238E27FC236}">
                <a16:creationId xmlns:a16="http://schemas.microsoft.com/office/drawing/2014/main" id="{786A7621-3A3C-6B0E-BF49-D9D0B0E6844A}"/>
              </a:ext>
            </a:extLst>
          </p:cNvPr>
          <p:cNvPicPr>
            <a:picLocks noChangeAspect="1"/>
          </p:cNvPicPr>
          <p:nvPr/>
        </p:nvPicPr>
        <p:blipFill rotWithShape="1">
          <a:blip r:embed="rId3"/>
          <a:srcRect l="21937" t="6937" r="19912" b="5061"/>
          <a:stretch/>
        </p:blipFill>
        <p:spPr>
          <a:xfrm>
            <a:off x="4270709" y="3942677"/>
            <a:ext cx="3753853" cy="4177366"/>
          </a:xfrm>
          <a:prstGeom prst="rect">
            <a:avLst/>
          </a:prstGeom>
        </p:spPr>
      </p:pic>
      <p:pic>
        <p:nvPicPr>
          <p:cNvPr id="10" name="图片 9">
            <a:extLst>
              <a:ext uri="{FF2B5EF4-FFF2-40B4-BE49-F238E27FC236}">
                <a16:creationId xmlns:a16="http://schemas.microsoft.com/office/drawing/2014/main" id="{480ABEAA-7895-9653-D1C4-501D31FE12F4}"/>
              </a:ext>
            </a:extLst>
          </p:cNvPr>
          <p:cNvPicPr>
            <a:picLocks noChangeAspect="1"/>
          </p:cNvPicPr>
          <p:nvPr/>
        </p:nvPicPr>
        <p:blipFill rotWithShape="1">
          <a:blip r:embed="rId4"/>
          <a:srcRect l="22478" t="3975" r="23371" b="3787"/>
          <a:stretch/>
        </p:blipFill>
        <p:spPr>
          <a:xfrm>
            <a:off x="-3497728" y="0"/>
            <a:ext cx="7157807" cy="6858000"/>
          </a:xfrm>
          <a:prstGeom prst="rect">
            <a:avLst/>
          </a:prstGeom>
        </p:spPr>
      </p:pic>
      <p:cxnSp>
        <p:nvCxnSpPr>
          <p:cNvPr id="14" name="直接箭头连接符 13">
            <a:extLst>
              <a:ext uri="{FF2B5EF4-FFF2-40B4-BE49-F238E27FC236}">
                <a16:creationId xmlns:a16="http://schemas.microsoft.com/office/drawing/2014/main" id="{4489DBBC-84E4-0F78-2419-D7188FEDC37B}"/>
              </a:ext>
            </a:extLst>
          </p:cNvPr>
          <p:cNvCxnSpPr/>
          <p:nvPr/>
        </p:nvCxnSpPr>
        <p:spPr>
          <a:xfrm>
            <a:off x="3444875" y="4343870"/>
            <a:ext cx="1267076" cy="1565983"/>
          </a:xfrm>
          <a:prstGeom prst="straightConnector1">
            <a:avLst/>
          </a:prstGeom>
          <a:ln w="5715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8" name="组合 17">
            <a:extLst>
              <a:ext uri="{FF2B5EF4-FFF2-40B4-BE49-F238E27FC236}">
                <a16:creationId xmlns:a16="http://schemas.microsoft.com/office/drawing/2014/main" id="{DA5DC86C-D29D-0E61-8F2E-5A9F7240A20F}"/>
              </a:ext>
            </a:extLst>
          </p:cNvPr>
          <p:cNvGrpSpPr/>
          <p:nvPr/>
        </p:nvGrpSpPr>
        <p:grpSpPr>
          <a:xfrm>
            <a:off x="5770894" y="5343183"/>
            <a:ext cx="967408" cy="874644"/>
            <a:chOff x="4629590" y="4888108"/>
            <a:chExt cx="967408" cy="874644"/>
          </a:xfrm>
        </p:grpSpPr>
        <p:sp>
          <p:nvSpPr>
            <p:cNvPr id="19" name="圆角矩形 18">
              <a:extLst>
                <a:ext uri="{FF2B5EF4-FFF2-40B4-BE49-F238E27FC236}">
                  <a16:creationId xmlns:a16="http://schemas.microsoft.com/office/drawing/2014/main" id="{03768D33-611C-DBC5-9A0A-CCDD0FCC5E2B}"/>
                </a:ext>
              </a:extLst>
            </p:cNvPr>
            <p:cNvSpPr/>
            <p:nvPr/>
          </p:nvSpPr>
          <p:spPr>
            <a:xfrm>
              <a:off x="4629590" y="4888108"/>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F10.7</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任意多边形 19">
              <a:extLst>
                <a:ext uri="{FF2B5EF4-FFF2-40B4-BE49-F238E27FC236}">
                  <a16:creationId xmlns:a16="http://schemas.microsoft.com/office/drawing/2014/main" id="{77644FDC-1EA1-3ECD-EFCA-A5EB6CB763D8}"/>
                </a:ext>
              </a:extLst>
            </p:cNvPr>
            <p:cNvSpPr/>
            <p:nvPr/>
          </p:nvSpPr>
          <p:spPr>
            <a:xfrm>
              <a:off x="4744442" y="5272422"/>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1" name="直接箭头连接符 20">
            <a:extLst>
              <a:ext uri="{FF2B5EF4-FFF2-40B4-BE49-F238E27FC236}">
                <a16:creationId xmlns:a16="http://schemas.microsoft.com/office/drawing/2014/main" id="{36162F02-E0F0-09F3-8A69-4EE6C062804C}"/>
              </a:ext>
            </a:extLst>
          </p:cNvPr>
          <p:cNvCxnSpPr/>
          <p:nvPr/>
        </p:nvCxnSpPr>
        <p:spPr>
          <a:xfrm>
            <a:off x="3561578" y="3995339"/>
            <a:ext cx="2193038" cy="1328827"/>
          </a:xfrm>
          <a:prstGeom prst="straightConnector1">
            <a:avLst/>
          </a:prstGeom>
          <a:ln w="571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23" name="组合 22">
            <a:extLst>
              <a:ext uri="{FF2B5EF4-FFF2-40B4-BE49-F238E27FC236}">
                <a16:creationId xmlns:a16="http://schemas.microsoft.com/office/drawing/2014/main" id="{1A5C4F53-DC59-6E31-861F-734D7647211C}"/>
              </a:ext>
            </a:extLst>
          </p:cNvPr>
          <p:cNvGrpSpPr/>
          <p:nvPr/>
        </p:nvGrpSpPr>
        <p:grpSpPr>
          <a:xfrm>
            <a:off x="5808109" y="1637418"/>
            <a:ext cx="967408" cy="874644"/>
            <a:chOff x="4501322" y="4969565"/>
            <a:chExt cx="967408" cy="874644"/>
          </a:xfrm>
        </p:grpSpPr>
        <p:sp>
          <p:nvSpPr>
            <p:cNvPr id="24" name="圆角矩形 23">
              <a:extLst>
                <a:ext uri="{FF2B5EF4-FFF2-40B4-BE49-F238E27FC236}">
                  <a16:creationId xmlns:a16="http://schemas.microsoft.com/office/drawing/2014/main" id="{895DFC77-6C4D-CBFE-EE7C-1CD1D5DB77C3}"/>
                </a:ext>
              </a:extLst>
            </p:cNvPr>
            <p:cNvSpPr/>
            <p:nvPr/>
          </p:nvSpPr>
          <p:spPr>
            <a:xfrm>
              <a:off x="4501322" y="4969565"/>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IMF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25" name="任意多边形 24">
              <a:extLst>
                <a:ext uri="{FF2B5EF4-FFF2-40B4-BE49-F238E27FC236}">
                  <a16:creationId xmlns:a16="http://schemas.microsoft.com/office/drawing/2014/main" id="{C56E8A20-32F3-36E3-BE3F-605F6E5078A0}"/>
                </a:ext>
              </a:extLst>
            </p:cNvPr>
            <p:cNvSpPr/>
            <p:nvPr/>
          </p:nvSpPr>
          <p:spPr>
            <a:xfrm>
              <a:off x="4616174" y="535387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6" name="直接箭头连接符 25">
            <a:extLst>
              <a:ext uri="{FF2B5EF4-FFF2-40B4-BE49-F238E27FC236}">
                <a16:creationId xmlns:a16="http://schemas.microsoft.com/office/drawing/2014/main" id="{D61BD962-8C57-D56F-9F4D-DF009BCE73D3}"/>
              </a:ext>
            </a:extLst>
          </p:cNvPr>
          <p:cNvCxnSpPr>
            <a:stCxn id="68" idx="3"/>
            <a:endCxn id="24" idx="1"/>
          </p:cNvCxnSpPr>
          <p:nvPr/>
        </p:nvCxnSpPr>
        <p:spPr>
          <a:xfrm>
            <a:off x="4729766" y="2074740"/>
            <a:ext cx="1078343"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5" name="组合 34">
            <a:extLst>
              <a:ext uri="{FF2B5EF4-FFF2-40B4-BE49-F238E27FC236}">
                <a16:creationId xmlns:a16="http://schemas.microsoft.com/office/drawing/2014/main" id="{8330134F-7335-CE1A-8862-A8B728DB6C55}"/>
              </a:ext>
            </a:extLst>
          </p:cNvPr>
          <p:cNvGrpSpPr/>
          <p:nvPr/>
        </p:nvGrpSpPr>
        <p:grpSpPr>
          <a:xfrm>
            <a:off x="8473422" y="3013986"/>
            <a:ext cx="2157949" cy="874644"/>
            <a:chOff x="4501321" y="4969565"/>
            <a:chExt cx="2157949" cy="874644"/>
          </a:xfrm>
        </p:grpSpPr>
        <p:sp>
          <p:nvSpPr>
            <p:cNvPr id="36" name="圆角矩形 35">
              <a:extLst>
                <a:ext uri="{FF2B5EF4-FFF2-40B4-BE49-F238E27FC236}">
                  <a16:creationId xmlns:a16="http://schemas.microsoft.com/office/drawing/2014/main" id="{F01F898C-5813-BA75-2046-00E209C4E33C}"/>
                </a:ext>
              </a:extLst>
            </p:cNvPr>
            <p:cNvSpPr/>
            <p:nvPr/>
          </p:nvSpPr>
          <p:spPr>
            <a:xfrm>
              <a:off x="4501321" y="4969565"/>
              <a:ext cx="2157949"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modulation</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37" name="任意多边形 36">
              <a:extLst>
                <a:ext uri="{FF2B5EF4-FFF2-40B4-BE49-F238E27FC236}">
                  <a16:creationId xmlns:a16="http://schemas.microsoft.com/office/drawing/2014/main" id="{FC891E52-0156-518B-7F19-6A09C23FB811}"/>
                </a:ext>
              </a:extLst>
            </p:cNvPr>
            <p:cNvSpPr/>
            <p:nvPr/>
          </p:nvSpPr>
          <p:spPr>
            <a:xfrm>
              <a:off x="5245146" y="5350098"/>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3" name="组合 42">
            <a:extLst>
              <a:ext uri="{FF2B5EF4-FFF2-40B4-BE49-F238E27FC236}">
                <a16:creationId xmlns:a16="http://schemas.microsoft.com/office/drawing/2014/main" id="{50F94ADB-24E8-492E-ADD5-BFF1CB432790}"/>
              </a:ext>
            </a:extLst>
          </p:cNvPr>
          <p:cNvGrpSpPr/>
          <p:nvPr/>
        </p:nvGrpSpPr>
        <p:grpSpPr>
          <a:xfrm>
            <a:off x="10197251" y="811540"/>
            <a:ext cx="1392663" cy="874644"/>
            <a:chOff x="7632067" y="1154771"/>
            <a:chExt cx="1392663" cy="874644"/>
          </a:xfrm>
        </p:grpSpPr>
        <p:sp>
          <p:nvSpPr>
            <p:cNvPr id="39" name="圆角矩形 38">
              <a:extLst>
                <a:ext uri="{FF2B5EF4-FFF2-40B4-BE49-F238E27FC236}">
                  <a16:creationId xmlns:a16="http://schemas.microsoft.com/office/drawing/2014/main" id="{8FA904AA-0831-3E33-CD26-7C07274A8A9E}"/>
                </a:ext>
              </a:extLst>
            </p:cNvPr>
            <p:cNvSpPr/>
            <p:nvPr/>
          </p:nvSpPr>
          <p:spPr>
            <a:xfrm>
              <a:off x="7632067" y="1154771"/>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LIS</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cxnSp>
          <p:nvCxnSpPr>
            <p:cNvPr id="42" name="直接连接符 41">
              <a:extLst>
                <a:ext uri="{FF2B5EF4-FFF2-40B4-BE49-F238E27FC236}">
                  <a16:creationId xmlns:a16="http://schemas.microsoft.com/office/drawing/2014/main" id="{8D648BDB-98AF-3C71-BE46-7AC053DB5B13}"/>
                </a:ext>
              </a:extLst>
            </p:cNvPr>
            <p:cNvCxnSpPr/>
            <p:nvPr/>
          </p:nvCxnSpPr>
          <p:spPr>
            <a:xfrm>
              <a:off x="8013790" y="1710856"/>
              <a:ext cx="799548" cy="4418"/>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31" name="组合 30">
            <a:extLst>
              <a:ext uri="{FF2B5EF4-FFF2-40B4-BE49-F238E27FC236}">
                <a16:creationId xmlns:a16="http://schemas.microsoft.com/office/drawing/2014/main" id="{93F07159-E7BD-BE90-4A0E-EB14E1AE1B91}"/>
              </a:ext>
            </a:extLst>
          </p:cNvPr>
          <p:cNvGrpSpPr/>
          <p:nvPr/>
        </p:nvGrpSpPr>
        <p:grpSpPr>
          <a:xfrm>
            <a:off x="7880194" y="4229653"/>
            <a:ext cx="1392663" cy="874644"/>
            <a:chOff x="9450933" y="4666975"/>
            <a:chExt cx="1392663" cy="874644"/>
          </a:xfrm>
        </p:grpSpPr>
        <p:sp>
          <p:nvSpPr>
            <p:cNvPr id="52" name="圆角矩形 51">
              <a:extLst>
                <a:ext uri="{FF2B5EF4-FFF2-40B4-BE49-F238E27FC236}">
                  <a16:creationId xmlns:a16="http://schemas.microsoft.com/office/drawing/2014/main" id="{4229BBB6-3316-4DCE-A688-92235A3D0D0D}"/>
                </a:ext>
              </a:extLst>
            </p:cNvPr>
            <p:cNvSpPr/>
            <p:nvPr/>
          </p:nvSpPr>
          <p:spPr>
            <a:xfrm>
              <a:off x="9450933" y="4666975"/>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flux</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55" name="任意多边形 54">
              <a:extLst>
                <a:ext uri="{FF2B5EF4-FFF2-40B4-BE49-F238E27FC236}">
                  <a16:creationId xmlns:a16="http://schemas.microsoft.com/office/drawing/2014/main" id="{9C42BB53-3700-3F3F-7553-F53D355C6FA0}"/>
                </a:ext>
              </a:extLst>
            </p:cNvPr>
            <p:cNvSpPr/>
            <p:nvPr/>
          </p:nvSpPr>
          <p:spPr>
            <a:xfrm flipH="1">
              <a:off x="9860033" y="504512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30" name="组合 29">
            <a:extLst>
              <a:ext uri="{FF2B5EF4-FFF2-40B4-BE49-F238E27FC236}">
                <a16:creationId xmlns:a16="http://schemas.microsoft.com/office/drawing/2014/main" id="{E47F6B90-C10F-6F42-22AD-38205F3880D2}"/>
              </a:ext>
            </a:extLst>
          </p:cNvPr>
          <p:cNvGrpSpPr/>
          <p:nvPr/>
        </p:nvGrpSpPr>
        <p:grpSpPr>
          <a:xfrm>
            <a:off x="215603" y="2142214"/>
            <a:ext cx="2620471" cy="1584364"/>
            <a:chOff x="2464172" y="694719"/>
            <a:chExt cx="2620471" cy="1584364"/>
          </a:xfrm>
        </p:grpSpPr>
        <p:sp>
          <p:nvSpPr>
            <p:cNvPr id="7" name="任意多边形 6">
              <a:extLst>
                <a:ext uri="{FF2B5EF4-FFF2-40B4-BE49-F238E27FC236}">
                  <a16:creationId xmlns:a16="http://schemas.microsoft.com/office/drawing/2014/main" id="{C8CCF630-56E8-F7E7-D1A5-9622DF9E96C7}"/>
                </a:ext>
              </a:extLst>
            </p:cNvPr>
            <p:cNvSpPr/>
            <p:nvPr/>
          </p:nvSpPr>
          <p:spPr>
            <a:xfrm>
              <a:off x="3108205" y="904403"/>
              <a:ext cx="1976438" cy="1279412"/>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5" name="直接箭头连接符 14">
              <a:extLst>
                <a:ext uri="{FF2B5EF4-FFF2-40B4-BE49-F238E27FC236}">
                  <a16:creationId xmlns:a16="http://schemas.microsoft.com/office/drawing/2014/main" id="{6D3C809A-0E09-3529-2FA3-377FFB7D6930}"/>
                </a:ext>
              </a:extLst>
            </p:cNvPr>
            <p:cNvCxnSpPr/>
            <p:nvPr/>
          </p:nvCxnSpPr>
          <p:spPr>
            <a:xfrm>
              <a:off x="2964989" y="2279083"/>
              <a:ext cx="210133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4AE5087D-36F7-03AF-13F1-CBB91767C33B}"/>
                </a:ext>
              </a:extLst>
            </p:cNvPr>
            <p:cNvCxnSpPr/>
            <p:nvPr/>
          </p:nvCxnSpPr>
          <p:spPr>
            <a:xfrm flipV="1">
              <a:off x="2964989" y="809136"/>
              <a:ext cx="8709" cy="1469947"/>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09B8BDA-9F12-7C65-A59B-0B85E5548127}"/>
                </a:ext>
              </a:extLst>
            </p:cNvPr>
            <p:cNvSpPr txBox="1"/>
            <p:nvPr/>
          </p:nvSpPr>
          <p:spPr>
            <a:xfrm rot="16200000">
              <a:off x="1856656" y="1302235"/>
              <a:ext cx="1584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Solar activity</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a:extLst>
              <a:ext uri="{FF2B5EF4-FFF2-40B4-BE49-F238E27FC236}">
                <a16:creationId xmlns:a16="http://schemas.microsoft.com/office/drawing/2014/main" id="{24B12A5F-3F35-BD35-8FD6-C9D7A41ADCDE}"/>
              </a:ext>
            </a:extLst>
          </p:cNvPr>
          <p:cNvGrpSpPr/>
          <p:nvPr/>
        </p:nvGrpSpPr>
        <p:grpSpPr>
          <a:xfrm>
            <a:off x="4676560" y="5928621"/>
            <a:ext cx="967408" cy="874644"/>
            <a:chOff x="3592571" y="5778791"/>
            <a:chExt cx="967408" cy="874644"/>
          </a:xfrm>
        </p:grpSpPr>
        <p:sp>
          <p:nvSpPr>
            <p:cNvPr id="50" name="圆角矩形 49">
              <a:extLst>
                <a:ext uri="{FF2B5EF4-FFF2-40B4-BE49-F238E27FC236}">
                  <a16:creationId xmlns:a16="http://schemas.microsoft.com/office/drawing/2014/main" id="{358238B1-6A11-214B-8BD1-C0C91224FCC9}"/>
                </a:ext>
              </a:extLst>
            </p:cNvPr>
            <p:cNvSpPr/>
            <p:nvPr/>
          </p:nvSpPr>
          <p:spPr>
            <a:xfrm>
              <a:off x="3592571" y="5778791"/>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SSN</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1" name="任意多边形 50">
              <a:extLst>
                <a:ext uri="{FF2B5EF4-FFF2-40B4-BE49-F238E27FC236}">
                  <a16:creationId xmlns:a16="http://schemas.microsoft.com/office/drawing/2014/main" id="{4DFE31A6-BB33-5612-2E24-CC481B8E7ACC}"/>
                </a:ext>
              </a:extLst>
            </p:cNvPr>
            <p:cNvSpPr/>
            <p:nvPr/>
          </p:nvSpPr>
          <p:spPr>
            <a:xfrm>
              <a:off x="3707423" y="616310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45" name="曲线连接符 44">
            <a:extLst>
              <a:ext uri="{FF2B5EF4-FFF2-40B4-BE49-F238E27FC236}">
                <a16:creationId xmlns:a16="http://schemas.microsoft.com/office/drawing/2014/main" id="{9C990E7F-D719-FA4E-3608-3277F3D33633}"/>
              </a:ext>
            </a:extLst>
          </p:cNvPr>
          <p:cNvCxnSpPr>
            <a:stCxn id="36" idx="2"/>
          </p:cNvCxnSpPr>
          <p:nvPr/>
        </p:nvCxnSpPr>
        <p:spPr>
          <a:xfrm rot="5400000">
            <a:off x="9010005" y="4151484"/>
            <a:ext cx="805247" cy="279538"/>
          </a:xfrm>
          <a:prstGeom prst="curvedConnector3">
            <a:avLst>
              <a:gd name="adj1" fmla="val 96526"/>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82">
            <a:extLst>
              <a:ext uri="{FF2B5EF4-FFF2-40B4-BE49-F238E27FC236}">
                <a16:creationId xmlns:a16="http://schemas.microsoft.com/office/drawing/2014/main" id="{F0126836-BF0F-549D-1317-4218A25A74D5}"/>
              </a:ext>
            </a:extLst>
          </p:cNvPr>
          <p:cNvSpPr/>
          <p:nvPr/>
        </p:nvSpPr>
        <p:spPr>
          <a:xfrm>
            <a:off x="7335520" y="0"/>
            <a:ext cx="5035469" cy="4153101"/>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4" name="任意多边形 83">
            <a:extLst>
              <a:ext uri="{FF2B5EF4-FFF2-40B4-BE49-F238E27FC236}">
                <a16:creationId xmlns:a16="http://schemas.microsoft.com/office/drawing/2014/main" id="{785A3C62-E6C9-3F46-1AB4-9B4E63A01E64}"/>
              </a:ext>
            </a:extLst>
          </p:cNvPr>
          <p:cNvSpPr/>
          <p:nvPr/>
        </p:nvSpPr>
        <p:spPr>
          <a:xfrm>
            <a:off x="6667571" y="43297"/>
            <a:ext cx="5453309" cy="4650579"/>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5" name="文本框 84">
            <a:extLst>
              <a:ext uri="{FF2B5EF4-FFF2-40B4-BE49-F238E27FC236}">
                <a16:creationId xmlns:a16="http://schemas.microsoft.com/office/drawing/2014/main" id="{EFE56C5B-8B8F-E876-FC10-E7FFE3127F75}"/>
              </a:ext>
            </a:extLst>
          </p:cNvPr>
          <p:cNvSpPr txBox="1"/>
          <p:nvPr/>
        </p:nvSpPr>
        <p:spPr>
          <a:xfrm>
            <a:off x="7620623" y="-65336"/>
            <a:ext cx="1508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微软雅黑"/>
                <a:cs typeface="+mn-cs"/>
              </a:rPr>
              <a:t>Heliopause</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6" name="文本框 85">
            <a:extLst>
              <a:ext uri="{FF2B5EF4-FFF2-40B4-BE49-F238E27FC236}">
                <a16:creationId xmlns:a16="http://schemas.microsoft.com/office/drawing/2014/main" id="{B9E17622-A12D-19B3-17A3-0732FCAE5241}"/>
              </a:ext>
            </a:extLst>
          </p:cNvPr>
          <p:cNvSpPr txBox="1"/>
          <p:nvPr/>
        </p:nvSpPr>
        <p:spPr>
          <a:xfrm>
            <a:off x="5456325" y="-50900"/>
            <a:ext cx="1792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lumMod val="75000"/>
                  </a:srgbClr>
                </a:solidFill>
                <a:effectLst/>
                <a:uLnTx/>
                <a:uFillTx/>
                <a:latin typeface="Arial"/>
                <a:ea typeface="微软雅黑"/>
                <a:cs typeface="+mn-cs"/>
              </a:rPr>
              <a:t>Terminal shock</a:t>
            </a:r>
            <a:endParaRPr kumimoji="0" lang="zh-CN" altLang="en-US" sz="1800" b="0" i="0" u="none" strike="noStrike" kern="1200" cap="none" spc="0" normalizeH="0" baseline="0" noProof="0" dirty="0">
              <a:ln>
                <a:noFill/>
              </a:ln>
              <a:solidFill>
                <a:srgbClr val="FFFFFF">
                  <a:lumMod val="75000"/>
                </a:srgbClr>
              </a:solidFill>
              <a:effectLst/>
              <a:uLnTx/>
              <a:uFillTx/>
              <a:latin typeface="Arial"/>
              <a:ea typeface="微软雅黑"/>
              <a:cs typeface="+mn-cs"/>
            </a:endParaRPr>
          </a:p>
        </p:txBody>
      </p:sp>
      <p:cxnSp>
        <p:nvCxnSpPr>
          <p:cNvPr id="41" name="曲线连接符 40">
            <a:extLst>
              <a:ext uri="{FF2B5EF4-FFF2-40B4-BE49-F238E27FC236}">
                <a16:creationId xmlns:a16="http://schemas.microsoft.com/office/drawing/2014/main" id="{AF5CF15F-6B60-DEFB-0F05-3343D13A1CDB}"/>
              </a:ext>
            </a:extLst>
          </p:cNvPr>
          <p:cNvCxnSpPr>
            <a:stCxn id="39" idx="2"/>
            <a:endCxn id="36" idx="0"/>
          </p:cNvCxnSpPr>
          <p:nvPr/>
        </p:nvCxnSpPr>
        <p:spPr>
          <a:xfrm rot="5400000">
            <a:off x="9559089" y="1679492"/>
            <a:ext cx="1327802" cy="1341186"/>
          </a:xfrm>
          <a:prstGeom prst="curvedConnector3">
            <a:avLst>
              <a:gd name="adj1" fmla="val 36609"/>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cxnSp>
        <p:nvCxnSpPr>
          <p:cNvPr id="3" name="曲线连接符 2">
            <a:extLst>
              <a:ext uri="{FF2B5EF4-FFF2-40B4-BE49-F238E27FC236}">
                <a16:creationId xmlns:a16="http://schemas.microsoft.com/office/drawing/2014/main" id="{43019247-6DC3-D03F-535B-20DB788161CA}"/>
              </a:ext>
            </a:extLst>
          </p:cNvPr>
          <p:cNvCxnSpPr>
            <a:stCxn id="24" idx="3"/>
            <a:endCxn id="36" idx="1"/>
          </p:cNvCxnSpPr>
          <p:nvPr/>
        </p:nvCxnSpPr>
        <p:spPr>
          <a:xfrm>
            <a:off x="6775517" y="2074740"/>
            <a:ext cx="1697905" cy="1376568"/>
          </a:xfrm>
          <a:prstGeom prst="curvedConnector3">
            <a:avLst/>
          </a:prstGeom>
          <a:ln w="57150">
            <a:solidFill>
              <a:srgbClr val="99D2EF"/>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984A13CD-BE2A-AA30-67D7-9BA5DF5F8456}"/>
              </a:ext>
            </a:extLst>
          </p:cNvPr>
          <p:cNvGrpSpPr/>
          <p:nvPr/>
        </p:nvGrpSpPr>
        <p:grpSpPr>
          <a:xfrm>
            <a:off x="5770894" y="4143179"/>
            <a:ext cx="967408" cy="874644"/>
            <a:chOff x="3698173" y="4615272"/>
            <a:chExt cx="967408" cy="874644"/>
          </a:xfrm>
        </p:grpSpPr>
        <p:sp>
          <p:nvSpPr>
            <p:cNvPr id="59" name="圆角矩形 58">
              <a:extLst>
                <a:ext uri="{FF2B5EF4-FFF2-40B4-BE49-F238E27FC236}">
                  <a16:creationId xmlns:a16="http://schemas.microsoft.com/office/drawing/2014/main" id="{BF2760EA-EC65-ACCD-F1B7-BC7632C6681B}"/>
                </a:ext>
              </a:extLst>
            </p:cNvPr>
            <p:cNvSpPr/>
            <p:nvPr/>
          </p:nvSpPr>
          <p:spPr>
            <a:xfrm>
              <a:off x="3698173" y="4615272"/>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0" name="任意多边形 59">
              <a:extLst>
                <a:ext uri="{FF2B5EF4-FFF2-40B4-BE49-F238E27FC236}">
                  <a16:creationId xmlns:a16="http://schemas.microsoft.com/office/drawing/2014/main" id="{EA84BEA8-4AA5-5D19-9EC9-CB45353ED13F}"/>
                </a:ext>
              </a:extLst>
            </p:cNvPr>
            <p:cNvSpPr/>
            <p:nvPr/>
          </p:nvSpPr>
          <p:spPr>
            <a:xfrm>
              <a:off x="3813025" y="4999586"/>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9" name="组合 8">
            <a:extLst>
              <a:ext uri="{FF2B5EF4-FFF2-40B4-BE49-F238E27FC236}">
                <a16:creationId xmlns:a16="http://schemas.microsoft.com/office/drawing/2014/main" id="{9E0C551B-568A-C195-BF94-BF75E4ADBE60}"/>
              </a:ext>
            </a:extLst>
          </p:cNvPr>
          <p:cNvGrpSpPr/>
          <p:nvPr/>
        </p:nvGrpSpPr>
        <p:grpSpPr>
          <a:xfrm>
            <a:off x="3762358" y="1637418"/>
            <a:ext cx="967408" cy="874644"/>
            <a:chOff x="3762358" y="1637418"/>
            <a:chExt cx="967408" cy="874644"/>
          </a:xfrm>
        </p:grpSpPr>
        <p:sp>
          <p:nvSpPr>
            <p:cNvPr id="68" name="圆角矩形 67">
              <a:extLst>
                <a:ext uri="{FF2B5EF4-FFF2-40B4-BE49-F238E27FC236}">
                  <a16:creationId xmlns:a16="http://schemas.microsoft.com/office/drawing/2014/main" id="{FD65ACD8-A10D-B4B9-EA36-8D6F56DBC0ED}"/>
                </a:ext>
              </a:extLst>
            </p:cNvPr>
            <p:cNvSpPr/>
            <p:nvPr/>
          </p:nvSpPr>
          <p:spPr>
            <a:xfrm>
              <a:off x="3762358" y="1637418"/>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70" name="任意多边形 69">
              <a:extLst>
                <a:ext uri="{FF2B5EF4-FFF2-40B4-BE49-F238E27FC236}">
                  <a16:creationId xmlns:a16="http://schemas.microsoft.com/office/drawing/2014/main" id="{827DE7C8-4E20-9D9A-9752-B3324F050723}"/>
                </a:ext>
              </a:extLst>
            </p:cNvPr>
            <p:cNvSpPr/>
            <p:nvPr/>
          </p:nvSpPr>
          <p:spPr>
            <a:xfrm>
              <a:off x="3932208" y="201685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78" name="直接箭头连接符 77">
            <a:extLst>
              <a:ext uri="{FF2B5EF4-FFF2-40B4-BE49-F238E27FC236}">
                <a16:creationId xmlns:a16="http://schemas.microsoft.com/office/drawing/2014/main" id="{67BB846B-2924-820A-9B53-7CFA00E4DED8}"/>
              </a:ext>
            </a:extLst>
          </p:cNvPr>
          <p:cNvCxnSpPr/>
          <p:nvPr/>
        </p:nvCxnSpPr>
        <p:spPr>
          <a:xfrm>
            <a:off x="4603286" y="2594346"/>
            <a:ext cx="1151330" cy="1548833"/>
          </a:xfrm>
          <a:prstGeom prst="straightConnector1">
            <a:avLst/>
          </a:prstGeom>
          <a:ln w="57150" cap="flat" cmpd="sng" algn="ctr">
            <a:solidFill>
              <a:srgbClr val="00B05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直接箭头连接符 79">
            <a:extLst>
              <a:ext uri="{FF2B5EF4-FFF2-40B4-BE49-F238E27FC236}">
                <a16:creationId xmlns:a16="http://schemas.microsoft.com/office/drawing/2014/main" id="{AC02738F-E178-8BE5-349F-44573C3249E2}"/>
              </a:ext>
            </a:extLst>
          </p:cNvPr>
          <p:cNvCxnSpPr/>
          <p:nvPr/>
        </p:nvCxnSpPr>
        <p:spPr>
          <a:xfrm>
            <a:off x="3202362" y="2074740"/>
            <a:ext cx="587919"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2" name="图片 1">
            <a:extLst>
              <a:ext uri="{FF2B5EF4-FFF2-40B4-BE49-F238E27FC236}">
                <a16:creationId xmlns:a16="http://schemas.microsoft.com/office/drawing/2014/main" id="{BF877429-8CE3-54EB-5339-2C79B73F2812}"/>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730351" y="5049778"/>
            <a:ext cx="4451489" cy="646331"/>
          </a:xfrm>
          <a:prstGeom prst="rect">
            <a:avLst/>
          </a:prstGeom>
        </p:spPr>
      </p:pic>
      <p:pic>
        <p:nvPicPr>
          <p:cNvPr id="6" name="图片 5" descr="形状&#10;&#10;AI 生成的内容可能不正确。">
            <a:extLst>
              <a:ext uri="{FF2B5EF4-FFF2-40B4-BE49-F238E27FC236}">
                <a16:creationId xmlns:a16="http://schemas.microsoft.com/office/drawing/2014/main" id="{C6514311-6713-0B8C-6123-D544E77C493C}"/>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rot="1746934">
            <a:off x="5777518" y="1242777"/>
            <a:ext cx="2726740" cy="670280"/>
          </a:xfrm>
          <a:prstGeom prst="rect">
            <a:avLst/>
          </a:prstGeom>
        </p:spPr>
      </p:pic>
      <p:sp>
        <p:nvSpPr>
          <p:cNvPr id="4" name="TextBox 3">
            <a:extLst>
              <a:ext uri="{FF2B5EF4-FFF2-40B4-BE49-F238E27FC236}">
                <a16:creationId xmlns:a16="http://schemas.microsoft.com/office/drawing/2014/main" id="{3E3F05AD-F205-893A-8160-F93BA49509D8}"/>
              </a:ext>
            </a:extLst>
          </p:cNvPr>
          <p:cNvSpPr txBox="1"/>
          <p:nvPr/>
        </p:nvSpPr>
        <p:spPr>
          <a:xfrm>
            <a:off x="6871532" y="510485"/>
            <a:ext cx="3643946"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CN" sz="2400" dirty="0">
                <a:solidFill>
                  <a:schemeClr val="bg1"/>
                </a:solidFill>
              </a:rPr>
              <a:t>Force field approximation</a:t>
            </a:r>
          </a:p>
        </p:txBody>
      </p:sp>
      <p:pic>
        <p:nvPicPr>
          <p:cNvPr id="5" name="图片 2">
            <a:extLst>
              <a:ext uri="{FF2B5EF4-FFF2-40B4-BE49-F238E27FC236}">
                <a16:creationId xmlns:a16="http://schemas.microsoft.com/office/drawing/2014/main" id="{1D459FBE-D544-FFAE-69A8-9075ACA55BB8}"/>
              </a:ext>
            </a:extLst>
          </p:cNvPr>
          <p:cNvPicPr>
            <a:picLocks noChangeAspect="1"/>
          </p:cNvPicPr>
          <p:nvPr/>
        </p:nvPicPr>
        <p:blipFill>
          <a:blip r:embed="rId7"/>
          <a:stretch>
            <a:fillRect/>
          </a:stretch>
        </p:blipFill>
        <p:spPr>
          <a:xfrm>
            <a:off x="3095600" y="2897047"/>
            <a:ext cx="4632957" cy="391792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992E94A-DE0F-4041-5BF8-029FE07D3678}"/>
                  </a:ext>
                </a:extLst>
              </p:cNvPr>
              <p:cNvSpPr txBox="1"/>
              <p:nvPr/>
            </p:nvSpPr>
            <p:spPr>
              <a:xfrm>
                <a:off x="7752941" y="5882469"/>
                <a:ext cx="4486613" cy="646331"/>
              </a:xfrm>
              <a:prstGeom prst="rect">
                <a:avLst/>
              </a:prstGeom>
              <a:noFill/>
            </p:spPr>
            <p:txBody>
              <a:bodyPr wrap="none" rtlCol="0">
                <a:spAutoFit/>
              </a:bodyPr>
              <a:lstStyle/>
              <a:p>
                <a:r>
                  <a:rPr lang="en-US" b="1" i="1" dirty="0">
                    <a:solidFill>
                      <a:schemeClr val="bg1"/>
                    </a:solidFill>
                  </a:rPr>
                  <a:t>M</a:t>
                </a:r>
                <a:r>
                  <a:rPr lang="en-CN" b="1" i="1" dirty="0">
                    <a:solidFill>
                      <a:schemeClr val="bg1"/>
                    </a:solidFill>
                  </a:rPr>
                  <a:t>easured J(E,t) &amp; FFA J(</a:t>
                </a:r>
                <a14:m>
                  <m:oMath xmlns:m="http://schemas.openxmlformats.org/officeDocument/2006/math">
                    <m:r>
                      <a:rPr lang="en-CN" b="1" i="1" smtClean="0">
                        <a:solidFill>
                          <a:schemeClr val="bg1"/>
                        </a:solidFill>
                        <a:latin typeface="Cambria Math" panose="02040503050406030204" pitchFamily="18" charset="0"/>
                        <a:ea typeface="Cambria Math" panose="02040503050406030204" pitchFamily="18" charset="0"/>
                      </a:rPr>
                      <m:t>𝝓</m:t>
                    </m:r>
                  </m:oMath>
                </a14:m>
                <a:r>
                  <a:rPr lang="en-CN" b="1" i="1" dirty="0">
                    <a:solidFill>
                      <a:schemeClr val="bg1"/>
                    </a:solidFill>
                  </a:rPr>
                  <a:t>,E,t) </a:t>
                </a:r>
                <a:r>
                  <a:rPr lang="en-CN" b="1" i="1" dirty="0">
                    <a:solidFill>
                      <a:schemeClr val="bg1"/>
                    </a:solidFill>
                    <a:sym typeface="Wingdings" pitchFamily="2" charset="2"/>
                  </a:rPr>
                  <a:t> </a:t>
                </a:r>
                <a14:m>
                  <m:oMath xmlns:m="http://schemas.openxmlformats.org/officeDocument/2006/math">
                    <m:r>
                      <a:rPr lang="en-CN" b="1" i="1">
                        <a:solidFill>
                          <a:schemeClr val="bg1"/>
                        </a:solidFill>
                        <a:latin typeface="Cambria Math" panose="02040503050406030204" pitchFamily="18" charset="0"/>
                        <a:ea typeface="Cambria Math" panose="02040503050406030204" pitchFamily="18" charset="0"/>
                      </a:rPr>
                      <m:t>𝝓</m:t>
                    </m:r>
                  </m:oMath>
                </a14:m>
                <a:r>
                  <a:rPr lang="en-CN" b="1" i="1" dirty="0">
                    <a:solidFill>
                      <a:schemeClr val="bg1"/>
                    </a:solidFill>
                    <a:sym typeface="Wingdings" pitchFamily="2" charset="2"/>
                  </a:rPr>
                  <a:t>(E,t)</a:t>
                </a:r>
              </a:p>
              <a:p>
                <a:r>
                  <a:rPr lang="en-CN" i="1" dirty="0">
                    <a:solidFill>
                      <a:schemeClr val="bg1"/>
                    </a:solidFill>
                  </a:rPr>
                  <a:t> </a:t>
                </a:r>
              </a:p>
            </p:txBody>
          </p:sp>
        </mc:Choice>
        <mc:Fallback xmlns="">
          <p:sp>
            <p:nvSpPr>
              <p:cNvPr id="8" name="TextBox 7">
                <a:extLst>
                  <a:ext uri="{FF2B5EF4-FFF2-40B4-BE49-F238E27FC236}">
                    <a16:creationId xmlns:a16="http://schemas.microsoft.com/office/drawing/2014/main" id="{8992E94A-DE0F-4041-5BF8-029FE07D3678}"/>
                  </a:ext>
                </a:extLst>
              </p:cNvPr>
              <p:cNvSpPr txBox="1">
                <a:spLocks noRot="1" noChangeAspect="1" noMove="1" noResize="1" noEditPoints="1" noAdjustHandles="1" noChangeArrowheads="1" noChangeShapeType="1" noTextEdit="1"/>
              </p:cNvSpPr>
              <p:nvPr/>
            </p:nvSpPr>
            <p:spPr>
              <a:xfrm>
                <a:off x="7752941" y="5882469"/>
                <a:ext cx="4486613" cy="646331"/>
              </a:xfrm>
              <a:prstGeom prst="rect">
                <a:avLst/>
              </a:prstGeom>
              <a:blipFill>
                <a:blip r:embed="rId8"/>
                <a:stretch>
                  <a:fillRect l="-1130" t="-7692" r="-282"/>
                </a:stretch>
              </a:blipFill>
            </p:spPr>
            <p:txBody>
              <a:bodyPr/>
              <a:lstStyle/>
              <a:p>
                <a:r>
                  <a:rPr lang="en-CN">
                    <a:noFill/>
                  </a:rPr>
                  <a:t> </a:t>
                </a:r>
              </a:p>
            </p:txBody>
          </p:sp>
        </mc:Fallback>
      </mc:AlternateContent>
    </p:spTree>
    <p:extLst>
      <p:ext uri="{BB962C8B-B14F-4D97-AF65-F5344CB8AC3E}">
        <p14:creationId xmlns:p14="http://schemas.microsoft.com/office/powerpoint/2010/main" val="400333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Data selection</a:t>
            </a:r>
          </a:p>
        </p:txBody>
      </p:sp>
      <p:sp>
        <p:nvSpPr>
          <p:cNvPr id="7"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13" name="图片 12"/>
          <p:cNvPicPr>
            <a:picLocks noChangeAspect="1"/>
          </p:cNvPicPr>
          <p:nvPr/>
        </p:nvPicPr>
        <p:blipFill rotWithShape="1">
          <a:blip r:embed="rId2"/>
          <a:srcRect t="3072"/>
          <a:stretch/>
        </p:blipFill>
        <p:spPr>
          <a:xfrm>
            <a:off x="565150" y="1075380"/>
            <a:ext cx="9194799" cy="5782620"/>
          </a:xfrm>
          <a:prstGeom prst="rect">
            <a:avLst/>
          </a:prstGeom>
        </p:spPr>
      </p:pic>
      <p:sp>
        <p:nvSpPr>
          <p:cNvPr id="14" name="文本框 13"/>
          <p:cNvSpPr txBox="1"/>
          <p:nvPr/>
        </p:nvSpPr>
        <p:spPr>
          <a:xfrm>
            <a:off x="9532523" y="2475051"/>
            <a:ext cx="4748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rPr>
              <a:t>Solar activity index</a:t>
            </a:r>
            <a:endParaRPr kumimoji="0" lang="zh-CN" altLang="en-US" sz="2400" b="0" i="0" u="none" strike="noStrike" kern="1200" cap="none" spc="0" normalizeH="0" baseline="0" noProof="0" dirty="0">
              <a:ln>
                <a:noFill/>
              </a:ln>
              <a:solidFill>
                <a:srgbClr val="00B0F0"/>
              </a:solidFill>
              <a:effectLst/>
              <a:uLnTx/>
              <a:uFillTx/>
              <a:latin typeface="Arial"/>
              <a:ea typeface="微软雅黑"/>
              <a:cs typeface="+mn-cs"/>
            </a:endParaRPr>
          </a:p>
        </p:txBody>
      </p:sp>
      <p:sp>
        <p:nvSpPr>
          <p:cNvPr id="15" name="文本框 14"/>
          <p:cNvSpPr txBox="1"/>
          <p:nvPr/>
        </p:nvSpPr>
        <p:spPr>
          <a:xfrm>
            <a:off x="9676279" y="4779250"/>
            <a:ext cx="25157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rPr>
              <a:t>GCR modulation</a:t>
            </a:r>
            <a:endParaRPr kumimoji="0" lang="zh-CN" altLang="en-US" sz="2400" b="0" i="0" u="none" strike="noStrike" kern="1200" cap="none" spc="0" normalizeH="0" baseline="0" noProof="0" dirty="0">
              <a:ln>
                <a:noFill/>
              </a:ln>
              <a:solidFill>
                <a:srgbClr val="00B0F0"/>
              </a:solidFill>
              <a:effectLst/>
              <a:uLnTx/>
              <a:uFillTx/>
              <a:latin typeface="Arial"/>
              <a:ea typeface="微软雅黑"/>
              <a:cs typeface="+mn-cs"/>
            </a:endParaRPr>
          </a:p>
        </p:txBody>
      </p:sp>
    </p:spTree>
    <p:extLst>
      <p:ext uri="{BB962C8B-B14F-4D97-AF65-F5344CB8AC3E}">
        <p14:creationId xmlns:p14="http://schemas.microsoft.com/office/powerpoint/2010/main" val="119930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101DD-FE43-A7C9-D785-0B806793B12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D6E4B68-B22C-4AE8-C9A4-BC29731B0C25}"/>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3</a:t>
            </a:r>
            <a:r>
              <a:rPr lang="zh-CN" altLang="en-US" dirty="0"/>
              <a:t> </a:t>
            </a:r>
            <a:r>
              <a:rPr lang="en-US" altLang="zh-CN" dirty="0"/>
              <a:t>Methods to define the delay time</a:t>
            </a:r>
          </a:p>
        </p:txBody>
      </p:sp>
      <p:grpSp>
        <p:nvGrpSpPr>
          <p:cNvPr id="6" name="组合 5">
            <a:extLst>
              <a:ext uri="{FF2B5EF4-FFF2-40B4-BE49-F238E27FC236}">
                <a16:creationId xmlns:a16="http://schemas.microsoft.com/office/drawing/2014/main" id="{E10DF42A-9886-F621-8EBD-0C33FAC0008F}"/>
              </a:ext>
            </a:extLst>
          </p:cNvPr>
          <p:cNvGrpSpPr/>
          <p:nvPr/>
        </p:nvGrpSpPr>
        <p:grpSpPr>
          <a:xfrm>
            <a:off x="5993605" y="1095759"/>
            <a:ext cx="5850104" cy="2507647"/>
            <a:chOff x="-2240750" y="854592"/>
            <a:chExt cx="8051086" cy="3635981"/>
          </a:xfrm>
        </p:grpSpPr>
        <p:sp>
          <p:nvSpPr>
            <p:cNvPr id="7" name="任意多边形 6">
              <a:extLst>
                <a:ext uri="{FF2B5EF4-FFF2-40B4-BE49-F238E27FC236}">
                  <a16:creationId xmlns:a16="http://schemas.microsoft.com/office/drawing/2014/main" id="{289A6E32-4793-7DA2-0B6F-FD7C0729CB30}"/>
                </a:ext>
              </a:extLst>
            </p:cNvPr>
            <p:cNvSpPr/>
            <p:nvPr/>
          </p:nvSpPr>
          <p:spPr>
            <a:xfrm>
              <a:off x="-2240750" y="3043766"/>
              <a:ext cx="8051086" cy="924706"/>
            </a:xfrm>
            <a:custGeom>
              <a:avLst/>
              <a:gdLst>
                <a:gd name="connsiteX0" fmla="*/ 0 w 5409525"/>
                <a:gd name="connsiteY0" fmla="*/ 633312 h 924706"/>
                <a:gd name="connsiteX1" fmla="*/ 356049 w 5409525"/>
                <a:gd name="connsiteY1" fmla="*/ 924625 h 924706"/>
                <a:gd name="connsiteX2" fmla="*/ 740421 w 5409525"/>
                <a:gd name="connsiteY2" fmla="*/ 609036 h 924706"/>
                <a:gd name="connsiteX3" fmla="*/ 1363508 w 5409525"/>
                <a:gd name="connsiteY3" fmla="*/ 2133 h 924706"/>
                <a:gd name="connsiteX4" fmla="*/ 2229355 w 5409525"/>
                <a:gd name="connsiteY4" fmla="*/ 839659 h 924706"/>
                <a:gd name="connsiteX5" fmla="*/ 3127571 w 5409525"/>
                <a:gd name="connsiteY5" fmla="*/ 103284 h 924706"/>
                <a:gd name="connsiteX6" fmla="*/ 3888223 w 5409525"/>
                <a:gd name="connsiteY6" fmla="*/ 867981 h 924706"/>
                <a:gd name="connsiteX7" fmla="*/ 4624598 w 5409525"/>
                <a:gd name="connsiteY7" fmla="*/ 79007 h 924706"/>
                <a:gd name="connsiteX8" fmla="*/ 5409525 w 5409525"/>
                <a:gd name="connsiteY8" fmla="*/ 811337 h 9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9525" h="924706">
                  <a:moveTo>
                    <a:pt x="0" y="633312"/>
                  </a:moveTo>
                  <a:cubicBezTo>
                    <a:pt x="116323" y="780991"/>
                    <a:pt x="232646" y="928671"/>
                    <a:pt x="356049" y="924625"/>
                  </a:cubicBezTo>
                  <a:cubicBezTo>
                    <a:pt x="479452" y="920579"/>
                    <a:pt x="572511" y="762785"/>
                    <a:pt x="740421" y="609036"/>
                  </a:cubicBezTo>
                  <a:cubicBezTo>
                    <a:pt x="908331" y="455287"/>
                    <a:pt x="1115352" y="-36304"/>
                    <a:pt x="1363508" y="2133"/>
                  </a:cubicBezTo>
                  <a:cubicBezTo>
                    <a:pt x="1611664" y="40570"/>
                    <a:pt x="1935345" y="822801"/>
                    <a:pt x="2229355" y="839659"/>
                  </a:cubicBezTo>
                  <a:cubicBezTo>
                    <a:pt x="2523365" y="856517"/>
                    <a:pt x="2851093" y="98564"/>
                    <a:pt x="3127571" y="103284"/>
                  </a:cubicBezTo>
                  <a:cubicBezTo>
                    <a:pt x="3404049" y="108004"/>
                    <a:pt x="3638719" y="872027"/>
                    <a:pt x="3888223" y="867981"/>
                  </a:cubicBezTo>
                  <a:cubicBezTo>
                    <a:pt x="4137728" y="863935"/>
                    <a:pt x="4371048" y="88448"/>
                    <a:pt x="4624598" y="79007"/>
                  </a:cubicBezTo>
                  <a:cubicBezTo>
                    <a:pt x="4878148" y="69566"/>
                    <a:pt x="5143836" y="440451"/>
                    <a:pt x="5409525" y="8113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8" name="组合 7">
              <a:extLst>
                <a:ext uri="{FF2B5EF4-FFF2-40B4-BE49-F238E27FC236}">
                  <a16:creationId xmlns:a16="http://schemas.microsoft.com/office/drawing/2014/main" id="{998BA202-DD8C-5774-7CD9-84C80E025FE0}"/>
                </a:ext>
              </a:extLst>
            </p:cNvPr>
            <p:cNvGrpSpPr/>
            <p:nvPr/>
          </p:nvGrpSpPr>
          <p:grpSpPr>
            <a:xfrm>
              <a:off x="253403" y="854592"/>
              <a:ext cx="4720511" cy="3635981"/>
              <a:chOff x="253403" y="854592"/>
              <a:chExt cx="4720511" cy="3635981"/>
            </a:xfrm>
          </p:grpSpPr>
          <p:cxnSp>
            <p:nvCxnSpPr>
              <p:cNvPr id="9" name="直接箭头连接符 8">
                <a:extLst>
                  <a:ext uri="{FF2B5EF4-FFF2-40B4-BE49-F238E27FC236}">
                    <a16:creationId xmlns:a16="http://schemas.microsoft.com/office/drawing/2014/main" id="{B3A66D6F-0A8F-69A9-E7CE-644E061B9CBC}"/>
                  </a:ext>
                </a:extLst>
              </p:cNvPr>
              <p:cNvCxnSpPr/>
              <p:nvPr/>
            </p:nvCxnSpPr>
            <p:spPr>
              <a:xfrm flipH="1" flipV="1">
                <a:off x="623085" y="1541533"/>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57C54965-27FC-56ED-DD54-703A87DAB7B5}"/>
                  </a:ext>
                </a:extLst>
              </p:cNvPr>
              <p:cNvCxnSpPr/>
              <p:nvPr/>
            </p:nvCxnSpPr>
            <p:spPr>
              <a:xfrm flipV="1">
                <a:off x="631178" y="2578662"/>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任意多边形 10">
                <a:extLst>
                  <a:ext uri="{FF2B5EF4-FFF2-40B4-BE49-F238E27FC236}">
                    <a16:creationId xmlns:a16="http://schemas.microsoft.com/office/drawing/2014/main" id="{126FB6A4-11C6-2583-17DF-A47D3AC91CCE}"/>
                  </a:ext>
                </a:extLst>
              </p:cNvPr>
              <p:cNvSpPr/>
              <p:nvPr/>
            </p:nvSpPr>
            <p:spPr>
              <a:xfrm>
                <a:off x="1100517" y="1355519"/>
                <a:ext cx="2690602" cy="1047819"/>
              </a:xfrm>
              <a:custGeom>
                <a:avLst/>
                <a:gdLst>
                  <a:gd name="connsiteX0" fmla="*/ 0 w 2690602"/>
                  <a:gd name="connsiteY0" fmla="*/ 788870 h 1047819"/>
                  <a:gd name="connsiteX1" fmla="*/ 610948 w 2690602"/>
                  <a:gd name="connsiteY1" fmla="*/ 141508 h 1047819"/>
                  <a:gd name="connsiteX2" fmla="*/ 1464658 w 2690602"/>
                  <a:gd name="connsiteY2" fmla="*/ 1047816 h 1047819"/>
                  <a:gd name="connsiteX3" fmla="*/ 2443795 w 2690602"/>
                  <a:gd name="connsiteY3" fmla="*/ 129369 h 1047819"/>
                  <a:gd name="connsiteX4" fmla="*/ 2690602 w 2690602"/>
                  <a:gd name="connsiteY4" fmla="*/ 28219 h 10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602" h="1047819">
                    <a:moveTo>
                      <a:pt x="0" y="788870"/>
                    </a:moveTo>
                    <a:cubicBezTo>
                      <a:pt x="183419" y="443610"/>
                      <a:pt x="366838" y="98350"/>
                      <a:pt x="610948" y="141508"/>
                    </a:cubicBezTo>
                    <a:cubicBezTo>
                      <a:pt x="855058" y="184666"/>
                      <a:pt x="1159184" y="1049839"/>
                      <a:pt x="1464658" y="1047816"/>
                    </a:cubicBezTo>
                    <a:cubicBezTo>
                      <a:pt x="1770132" y="1045793"/>
                      <a:pt x="2239471" y="299302"/>
                      <a:pt x="2443795" y="129369"/>
                    </a:cubicBezTo>
                    <a:cubicBezTo>
                      <a:pt x="2648119" y="-40564"/>
                      <a:pt x="2669360" y="-6173"/>
                      <a:pt x="2690602" y="282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3" name="直接箭头连接符 12">
                <a:extLst>
                  <a:ext uri="{FF2B5EF4-FFF2-40B4-BE49-F238E27FC236}">
                    <a16:creationId xmlns:a16="http://schemas.microsoft.com/office/drawing/2014/main" id="{E9E3E06D-A63B-77C4-0E06-089E446FC6CB}"/>
                  </a:ext>
                </a:extLst>
              </p:cNvPr>
              <p:cNvCxnSpPr/>
              <p:nvPr/>
            </p:nvCxnSpPr>
            <p:spPr>
              <a:xfrm flipH="1" flipV="1">
                <a:off x="623085" y="3004292"/>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7F1A019E-373F-DD87-6C7D-B90698330130}"/>
                  </a:ext>
                </a:extLst>
              </p:cNvPr>
              <p:cNvCxnSpPr/>
              <p:nvPr/>
            </p:nvCxnSpPr>
            <p:spPr>
              <a:xfrm flipV="1">
                <a:off x="631178" y="4041421"/>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双括号 14">
                <a:extLst>
                  <a:ext uri="{FF2B5EF4-FFF2-40B4-BE49-F238E27FC236}">
                    <a16:creationId xmlns:a16="http://schemas.microsoft.com/office/drawing/2014/main" id="{64E24D4C-2341-EC1D-F0F4-51E878DD0CD5}"/>
                  </a:ext>
                </a:extLst>
              </p:cNvPr>
              <p:cNvSpPr/>
              <p:nvPr/>
            </p:nvSpPr>
            <p:spPr>
              <a:xfrm>
                <a:off x="992504" y="1355519"/>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 name="双括号 15">
                <a:extLst>
                  <a:ext uri="{FF2B5EF4-FFF2-40B4-BE49-F238E27FC236}">
                    <a16:creationId xmlns:a16="http://schemas.microsoft.com/office/drawing/2014/main" id="{98A0A16E-2CD9-004D-0DC4-FE1D8314BBA1}"/>
                  </a:ext>
                </a:extLst>
              </p:cNvPr>
              <p:cNvSpPr/>
              <p:nvPr/>
            </p:nvSpPr>
            <p:spPr>
              <a:xfrm>
                <a:off x="967613" y="3063695"/>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11D7682-E4CA-480C-172D-137B566AD022}"/>
                      </a:ext>
                    </a:extLst>
                  </p:cNvPr>
                  <p:cNvSpPr txBox="1"/>
                  <p:nvPr/>
                </p:nvSpPr>
                <p:spPr>
                  <a:xfrm>
                    <a:off x="4278589" y="1456756"/>
                    <a:ext cx="695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m:t>
                          </m:r>
                          <m:acc>
                            <m:accPr>
                              <m:chr m:val="⃑"/>
                              <m:ctrlP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𝑥</m:t>
                              </m:r>
                            </m:e>
                          </m:acc>
                        </m:oMath>
                      </m:oMathPara>
                    </a14:m>
                    <a:endParaRPr kumimoji="0" lang="zh-CN" altLang="en-US" sz="36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4278589" y="1456756"/>
                    <a:ext cx="695325" cy="646331"/>
                  </a:xfrm>
                  <a:prstGeom prst="rect">
                    <a:avLst/>
                  </a:prstGeom>
                  <a:blipFill>
                    <a:blip r:embed="rId6"/>
                    <a:stretch>
                      <a:fillRect r="-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D48012D-E4C2-DD39-1ED2-85E7300D6477}"/>
                      </a:ext>
                    </a:extLst>
                  </p:cNvPr>
                  <p:cNvSpPr txBox="1"/>
                  <p:nvPr/>
                </p:nvSpPr>
                <p:spPr>
                  <a:xfrm>
                    <a:off x="4260457" y="3137217"/>
                    <a:ext cx="695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m:t>
                          </m:r>
                          <m:acc>
                            <m:accPr>
                              <m:chr m:val="⃑"/>
                              <m:ctrlP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𝑦</m:t>
                              </m:r>
                            </m:e>
                          </m:acc>
                        </m:oMath>
                      </m:oMathPara>
                    </a14:m>
                    <a:endParaRPr kumimoji="0" lang="zh-CN" altLang="en-US" sz="36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4260457" y="3137217"/>
                    <a:ext cx="695325" cy="646331"/>
                  </a:xfrm>
                  <a:prstGeom prst="rect">
                    <a:avLst/>
                  </a:prstGeom>
                  <a:blipFill>
                    <a:blip r:embed="rId7"/>
                    <a:stretch>
                      <a:fillRect r="-16667"/>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0998E33F-0C3A-D8AC-C9BF-C7117351979B}"/>
                  </a:ext>
                </a:extLst>
              </p:cNvPr>
              <p:cNvSpPr txBox="1"/>
              <p:nvPr/>
            </p:nvSpPr>
            <p:spPr>
              <a:xfrm>
                <a:off x="253403" y="2708158"/>
                <a:ext cx="762428" cy="94589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SSN/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F10.7</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文本框 19">
                <a:extLst>
                  <a:ext uri="{FF2B5EF4-FFF2-40B4-BE49-F238E27FC236}">
                    <a16:creationId xmlns:a16="http://schemas.microsoft.com/office/drawing/2014/main" id="{F7D39B19-B1B3-4444-05D8-C75B45987FC1}"/>
                  </a:ext>
                </a:extLst>
              </p:cNvPr>
              <p:cNvSpPr txBox="1"/>
              <p:nvPr/>
            </p:nvSpPr>
            <p:spPr>
              <a:xfrm>
                <a:off x="253403" y="854592"/>
                <a:ext cx="762428" cy="150805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GCR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Phi / flux</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5081AD70-273F-8863-DCA4-6862655D3BC6}"/>
                  </a:ext>
                </a:extLst>
              </p:cNvPr>
              <p:cNvSpPr txBox="1"/>
              <p:nvPr/>
            </p:nvSpPr>
            <p:spPr>
              <a:xfrm>
                <a:off x="2168798" y="4088936"/>
                <a:ext cx="839712" cy="40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Time</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2" name="直接箭头连接符 21">
                <a:extLst>
                  <a:ext uri="{FF2B5EF4-FFF2-40B4-BE49-F238E27FC236}">
                    <a16:creationId xmlns:a16="http://schemas.microsoft.com/office/drawing/2014/main" id="{E591AB5D-4EEC-4671-BD5B-C729B06B7017}"/>
                  </a:ext>
                </a:extLst>
              </p:cNvPr>
              <p:cNvCxnSpPr>
                <a:stCxn id="7" idx="5"/>
              </p:cNvCxnSpPr>
              <p:nvPr/>
            </p:nvCxnSpPr>
            <p:spPr>
              <a:xfrm flipV="1">
                <a:off x="2414066" y="3137217"/>
                <a:ext cx="653069" cy="9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3" name="矩形 22">
            <a:extLst>
              <a:ext uri="{FF2B5EF4-FFF2-40B4-BE49-F238E27FC236}">
                <a16:creationId xmlns:a16="http://schemas.microsoft.com/office/drawing/2014/main" id="{9BD1CAB2-B130-0955-D217-C61CAF022D6A}"/>
              </a:ext>
            </a:extLst>
          </p:cNvPr>
          <p:cNvSpPr/>
          <p:nvPr/>
        </p:nvSpPr>
        <p:spPr>
          <a:xfrm>
            <a:off x="625046" y="1095759"/>
            <a:ext cx="5592343" cy="594008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Peak Identification and Peak delay</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The maximum cross coefficient</a:t>
            </a:r>
            <a:r>
              <a:rPr kumimoji="0" lang="zh-CN" altLang="en-US" sz="24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457200" lvl="0" indent="-457200">
              <a:buFont typeface="+mj-lt"/>
              <a:buAutoNum type="arabicPeriod" startAt="3"/>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The maximum mutual information </a:t>
            </a:r>
            <a:r>
              <a:rPr lang="en-US" altLang="zh-CN" sz="2200" dirty="0">
                <a:solidFill>
                  <a:srgbClr val="000000"/>
                </a:solidFill>
              </a:rPr>
              <a:t>(Kraskov+20024,</a:t>
            </a:r>
            <a:r>
              <a:rPr lang="zh-CN" altLang="en-US" sz="2200" dirty="0">
                <a:solidFill>
                  <a:srgbClr val="000000"/>
                </a:solidFill>
              </a:rPr>
              <a:t> </a:t>
            </a:r>
            <a:r>
              <a:rPr lang="zh-CN" altLang="en-US" sz="2000" b="1" dirty="0"/>
              <a:t>最大互信息法</a:t>
            </a:r>
            <a:r>
              <a:rPr lang="zh-CN" altLang="en-US" sz="2000" dirty="0"/>
              <a:t>，</a:t>
            </a:r>
            <a:endParaRPr lang="en-US" altLang="zh-CN" sz="2000" dirty="0"/>
          </a:p>
          <a:p>
            <a:pPr lvl="1">
              <a:defRPr/>
            </a:pPr>
            <a:r>
              <a:rPr lang="en-US" altLang="zh-CN" sz="2200" dirty="0">
                <a:solidFill>
                  <a:srgbClr val="000000"/>
                </a:solidFill>
              </a:rPr>
              <a:t>for complex and non-linear system)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Kernel Density Estimation (KDE)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4" name="图片 23">
            <a:extLst>
              <a:ext uri="{FF2B5EF4-FFF2-40B4-BE49-F238E27FC236}">
                <a16:creationId xmlns:a16="http://schemas.microsoft.com/office/drawing/2014/main" id="{64E28006-BCD5-0B4A-2104-F5C81FD7DED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996" y="2307695"/>
            <a:ext cx="4156949" cy="817743"/>
          </a:xfrm>
          <a:prstGeom prst="rect">
            <a:avLst/>
          </a:prstGeom>
        </p:spPr>
      </p:pic>
      <p:sp>
        <p:nvSpPr>
          <p:cNvPr id="26" name="灯片编号占位符 3">
            <a:extLst>
              <a:ext uri="{FF2B5EF4-FFF2-40B4-BE49-F238E27FC236}">
                <a16:creationId xmlns:a16="http://schemas.microsoft.com/office/drawing/2014/main" id="{A55CC139-2B11-A331-0C34-E00FB07E91BC}"/>
              </a:ext>
            </a:extLst>
          </p:cNvPr>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3" name="图片 2">
            <a:extLst>
              <a:ext uri="{FF2B5EF4-FFF2-40B4-BE49-F238E27FC236}">
                <a16:creationId xmlns:a16="http://schemas.microsoft.com/office/drawing/2014/main" id="{CEBED5C6-EA41-31BD-66D3-48B785B0ADA4}"/>
              </a:ext>
            </a:extLst>
          </p:cNvPr>
          <p:cNvPicPr>
            <a:picLocks noChangeAspect="1"/>
          </p:cNvPicPr>
          <p:nvPr/>
        </p:nvPicPr>
        <p:blipFill>
          <a:blip r:embed="rId9"/>
          <a:stretch>
            <a:fillRect/>
          </a:stretch>
        </p:blipFill>
        <p:spPr>
          <a:xfrm>
            <a:off x="927796" y="5814862"/>
            <a:ext cx="2651125" cy="711460"/>
          </a:xfrm>
          <a:prstGeom prst="rect">
            <a:avLst/>
          </a:prstGeom>
        </p:spPr>
      </p:pic>
      <p:pic>
        <p:nvPicPr>
          <p:cNvPr id="4" name="图片 3">
            <a:extLst>
              <a:ext uri="{FF2B5EF4-FFF2-40B4-BE49-F238E27FC236}">
                <a16:creationId xmlns:a16="http://schemas.microsoft.com/office/drawing/2014/main" id="{40643B2D-4127-0A72-83A4-F3ED17BFEBEE}"/>
              </a:ext>
            </a:extLst>
          </p:cNvPr>
          <p:cNvPicPr>
            <a:picLocks noChangeAspect="1"/>
          </p:cNvPicPr>
          <p:nvPr/>
        </p:nvPicPr>
        <p:blipFill>
          <a:blip r:embed="rId10"/>
          <a:stretch>
            <a:fillRect/>
          </a:stretch>
        </p:blipFill>
        <p:spPr>
          <a:xfrm>
            <a:off x="3578921" y="5793874"/>
            <a:ext cx="2009329" cy="802204"/>
          </a:xfrm>
          <a:prstGeom prst="rect">
            <a:avLst/>
          </a:prstGeom>
        </p:spPr>
      </p:pic>
      <p:pic>
        <p:nvPicPr>
          <p:cNvPr id="12" name="图片 11">
            <a:extLst>
              <a:ext uri="{FF2B5EF4-FFF2-40B4-BE49-F238E27FC236}">
                <a16:creationId xmlns:a16="http://schemas.microsoft.com/office/drawing/2014/main" id="{36162A63-291C-54E8-34FA-1C923A885167}"/>
              </a:ext>
            </a:extLst>
          </p:cNvPr>
          <p:cNvPicPr>
            <a:picLocks noChangeAspect="1"/>
          </p:cNvPicPr>
          <p:nvPr/>
        </p:nvPicPr>
        <p:blipFill>
          <a:blip r:embed="rId11"/>
          <a:stretch>
            <a:fillRect/>
          </a:stretch>
        </p:blipFill>
        <p:spPr>
          <a:xfrm>
            <a:off x="1042996" y="4403676"/>
            <a:ext cx="4267419" cy="781090"/>
          </a:xfrm>
          <a:prstGeom prst="rect">
            <a:avLst/>
          </a:prstGeom>
        </p:spPr>
      </p:pic>
      <p:pic>
        <p:nvPicPr>
          <p:cNvPr id="5" name="图片 4">
            <a:extLst>
              <a:ext uri="{FF2B5EF4-FFF2-40B4-BE49-F238E27FC236}">
                <a16:creationId xmlns:a16="http://schemas.microsoft.com/office/drawing/2014/main" id="{9F6FF47D-7FCC-CFA0-77F0-58067CF1402A}"/>
              </a:ext>
            </a:extLst>
          </p:cNvPr>
          <p:cNvPicPr>
            <a:picLocks noChangeAspect="1"/>
          </p:cNvPicPr>
          <p:nvPr/>
        </p:nvPicPr>
        <p:blipFill>
          <a:blip r:embed="rId12"/>
          <a:stretch>
            <a:fillRect/>
          </a:stretch>
        </p:blipFill>
        <p:spPr>
          <a:xfrm>
            <a:off x="7581314" y="3645647"/>
            <a:ext cx="3682890" cy="3174204"/>
          </a:xfrm>
          <a:prstGeom prst="rect">
            <a:avLst/>
          </a:prstGeom>
        </p:spPr>
      </p:pic>
      <p:sp>
        <p:nvSpPr>
          <p:cNvPr id="28" name="Rectangle 27">
            <a:extLst>
              <a:ext uri="{FF2B5EF4-FFF2-40B4-BE49-F238E27FC236}">
                <a16:creationId xmlns:a16="http://schemas.microsoft.com/office/drawing/2014/main" id="{B9E20B46-23E6-6421-8CB4-067365E5F03B}"/>
              </a:ext>
            </a:extLst>
          </p:cNvPr>
          <p:cNvSpPr/>
          <p:nvPr/>
        </p:nvSpPr>
        <p:spPr>
          <a:xfrm>
            <a:off x="625046" y="1865377"/>
            <a:ext cx="5592343" cy="12600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5" name="Rectangle 24">
            <a:extLst>
              <a:ext uri="{FF2B5EF4-FFF2-40B4-BE49-F238E27FC236}">
                <a16:creationId xmlns:a16="http://schemas.microsoft.com/office/drawing/2014/main" id="{4FBC0958-5E43-5F24-5DBD-3C426CDDF011}"/>
              </a:ext>
            </a:extLst>
          </p:cNvPr>
          <p:cNvSpPr/>
          <p:nvPr/>
        </p:nvSpPr>
        <p:spPr>
          <a:xfrm>
            <a:off x="614656" y="3393466"/>
            <a:ext cx="5592343" cy="320261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Tree>
    <p:extLst>
      <p:ext uri="{BB962C8B-B14F-4D97-AF65-F5344CB8AC3E}">
        <p14:creationId xmlns:p14="http://schemas.microsoft.com/office/powerpoint/2010/main" val="226584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9696" y="400590"/>
            <a:ext cx="10850563" cy="589961"/>
          </a:xfrm>
        </p:spPr>
        <p:txBody>
          <a:bodyPr>
            <a:normAutofit/>
          </a:bodyPr>
          <a:lstStyle/>
          <a:p>
            <a:pPr marL="457200" indent="-457200">
              <a:buFont typeface="Wingdings" panose="05000000000000000000" pitchFamily="2" charset="2"/>
              <a:buChar char="u"/>
            </a:pPr>
            <a:r>
              <a:rPr lang="en-US" altLang="zh-CN" dirty="0"/>
              <a:t>Methods: delay time (comparison of 2 methods)</a:t>
            </a:r>
            <a:endParaRPr lang="zh-CN" altLang="en-US" sz="2200" dirty="0"/>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1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3" name="图片 2"/>
          <p:cNvPicPr>
            <a:picLocks noChangeAspect="1"/>
          </p:cNvPicPr>
          <p:nvPr/>
        </p:nvPicPr>
        <p:blipFill>
          <a:blip r:embed="rId4"/>
          <a:stretch>
            <a:fillRect/>
          </a:stretch>
        </p:blipFill>
        <p:spPr>
          <a:xfrm>
            <a:off x="35763" y="1467456"/>
            <a:ext cx="12168192" cy="5045566"/>
          </a:xfrm>
          <a:prstGeom prst="rect">
            <a:avLst/>
          </a:prstGeom>
        </p:spPr>
      </p:pic>
    </p:spTree>
    <p:extLst>
      <p:ext uri="{BB962C8B-B14F-4D97-AF65-F5344CB8AC3E}">
        <p14:creationId xmlns:p14="http://schemas.microsoft.com/office/powerpoint/2010/main" val="297945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Methods: delay time (Monte Carlo uncertainty)</a:t>
            </a:r>
            <a:endParaRPr lang="zh-CN" altLang="en-US" sz="2200" dirty="0"/>
          </a:p>
        </p:txBody>
      </p:sp>
      <p:sp>
        <p:nvSpPr>
          <p:cNvPr id="11"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6" name="图片 5"/>
          <p:cNvPicPr>
            <a:picLocks noChangeAspect="1"/>
          </p:cNvPicPr>
          <p:nvPr/>
        </p:nvPicPr>
        <p:blipFill rotWithShape="1">
          <a:blip r:embed="rId3"/>
          <a:srcRect b="33554"/>
          <a:stretch/>
        </p:blipFill>
        <p:spPr>
          <a:xfrm>
            <a:off x="669924" y="1146126"/>
            <a:ext cx="10308733" cy="5674534"/>
          </a:xfrm>
          <a:prstGeom prst="rect">
            <a:avLst/>
          </a:prstGeom>
        </p:spPr>
      </p:pic>
      <p:sp>
        <p:nvSpPr>
          <p:cNvPr id="3" name="TextBox 2">
            <a:extLst>
              <a:ext uri="{FF2B5EF4-FFF2-40B4-BE49-F238E27FC236}">
                <a16:creationId xmlns:a16="http://schemas.microsoft.com/office/drawing/2014/main" id="{EAD2274F-301C-0462-4202-26E488780C87}"/>
              </a:ext>
            </a:extLst>
          </p:cNvPr>
          <p:cNvSpPr txBox="1"/>
          <p:nvPr/>
        </p:nvSpPr>
        <p:spPr>
          <a:xfrm rot="16200000">
            <a:off x="-579042" y="2304288"/>
            <a:ext cx="2052806" cy="369332"/>
          </a:xfrm>
          <a:prstGeom prst="rect">
            <a:avLst/>
          </a:prstGeom>
          <a:noFill/>
        </p:spPr>
        <p:txBody>
          <a:bodyPr wrap="none" rtlCol="0">
            <a:spAutoFit/>
          </a:bodyPr>
          <a:lstStyle/>
          <a:p>
            <a:r>
              <a:rPr lang="en-CN" dirty="0"/>
              <a:t>dT (GCR &amp; F10.7)</a:t>
            </a:r>
          </a:p>
        </p:txBody>
      </p:sp>
      <p:sp>
        <p:nvSpPr>
          <p:cNvPr id="5" name="TextBox 4">
            <a:extLst>
              <a:ext uri="{FF2B5EF4-FFF2-40B4-BE49-F238E27FC236}">
                <a16:creationId xmlns:a16="http://schemas.microsoft.com/office/drawing/2014/main" id="{FFC3508B-9595-6688-467F-78EA427F5801}"/>
              </a:ext>
            </a:extLst>
          </p:cNvPr>
          <p:cNvSpPr txBox="1"/>
          <p:nvPr/>
        </p:nvSpPr>
        <p:spPr>
          <a:xfrm rot="16200000">
            <a:off x="-444930" y="5118996"/>
            <a:ext cx="1783502" cy="369332"/>
          </a:xfrm>
          <a:prstGeom prst="rect">
            <a:avLst/>
          </a:prstGeom>
          <a:noFill/>
        </p:spPr>
        <p:txBody>
          <a:bodyPr wrap="none" rtlCol="0">
            <a:spAutoFit/>
          </a:bodyPr>
          <a:lstStyle/>
          <a:p>
            <a:r>
              <a:rPr lang="en-CN" dirty="0"/>
              <a:t>dT (GCR &amp; OF)</a:t>
            </a:r>
          </a:p>
        </p:txBody>
      </p:sp>
    </p:spTree>
    <p:extLst>
      <p:ext uri="{BB962C8B-B14F-4D97-AF65-F5344CB8AC3E}">
        <p14:creationId xmlns:p14="http://schemas.microsoft.com/office/powerpoint/2010/main" val="1486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457200" indent="-457200">
              <a:buSzPct val="100000"/>
              <a:buFont typeface="Wingdings" panose="05000000000000000000" pitchFamily="2" charset="2"/>
              <a:buChar char="u"/>
            </a:pPr>
            <a:r>
              <a:rPr lang="en-US" altLang="zh-CN" dirty="0"/>
              <a:t>Results: Solar open magnetic flux </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sp>
        <p:nvSpPr>
          <p:cNvPr id="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3" name="图片 2"/>
          <p:cNvPicPr>
            <a:picLocks noChangeAspect="1"/>
          </p:cNvPicPr>
          <p:nvPr/>
        </p:nvPicPr>
        <p:blipFill>
          <a:blip r:embed="rId3"/>
          <a:stretch>
            <a:fillRect/>
          </a:stretch>
        </p:blipFill>
        <p:spPr>
          <a:xfrm>
            <a:off x="567266" y="1151467"/>
            <a:ext cx="7167516" cy="5706533"/>
          </a:xfrm>
          <a:prstGeom prst="rect">
            <a:avLst/>
          </a:prstGeom>
        </p:spPr>
      </p:pic>
      <mc:AlternateContent xmlns:mc="http://schemas.openxmlformats.org/markup-compatibility/2006" xmlns:a14="http://schemas.microsoft.com/office/drawing/2010/main">
        <mc:Choice Requires="a14">
          <p:sp>
            <p:nvSpPr>
              <p:cNvPr id="10" name="矩形 9"/>
              <p:cNvSpPr/>
              <p:nvPr/>
            </p:nvSpPr>
            <p:spPr>
              <a:xfrm>
                <a:off x="7907867" y="736092"/>
                <a:ext cx="4202243" cy="6463308"/>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GCR-OF </a:t>
                </a: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dT slightly decreases with GCR rigidity</a:t>
                </a: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 based on results from all 3 instruments.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The derived GCR delay time using either ϕ or flux are mostly consistent</a:t>
                </a:r>
                <a:r>
                  <a:rPr lang="en-US" altLang="zh-CN" dirty="0">
                    <a:solidFill>
                      <a:srgbClr val="000000"/>
                    </a:solidFill>
                    <a:latin typeface="Arial"/>
                    <a:ea typeface="微软雅黑"/>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en-US" altLang="zh-CN" sz="1800" i="0" u="none" strike="noStrike" kern="1200" cap="none" spc="0" normalizeH="0" baseline="0" noProof="0" dirty="0">
                    <a:ln>
                      <a:noFill/>
                    </a:ln>
                    <a:solidFill>
                      <a:srgbClr val="000000"/>
                    </a:solidFill>
                    <a:effectLst/>
                    <a:uLnTx/>
                    <a:uFillTx/>
                    <a:latin typeface="Arial"/>
                    <a:ea typeface="微软雅黑"/>
                    <a:cs typeface="+mn-cs"/>
                  </a:rPr>
                  <a:t>For protons, </a:t>
                </a: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dT</a:t>
                </a:r>
                <a:r>
                  <a:rPr kumimoji="0" lang="zh-CN" altLang="en-US" sz="1800" b="1"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during</a:t>
                </a:r>
                <a:r>
                  <a:rPr kumimoji="0" lang="zh-CN" altLang="en-US" sz="1800" b="1"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A</a:t>
                </a:r>
                <a:r>
                  <a:rPr kumimoji="0" lang="zh-CN" altLang="en-US" sz="1800" b="1" i="0" u="none" strike="noStrike" kern="1200" cap="none" spc="0" normalizeH="0" baseline="0" noProof="0" dirty="0">
                    <a:ln>
                      <a:noFill/>
                    </a:ln>
                    <a:solidFill>
                      <a:srgbClr val="000000"/>
                    </a:solidFill>
                    <a:effectLst/>
                    <a:uLnTx/>
                    <a:uFillTx/>
                    <a:latin typeface="Arial"/>
                    <a:ea typeface="微软雅黑"/>
                    <a:cs typeface="+mn-cs"/>
                  </a:rPr>
                  <a:t> &lt; 0 exhibit longer delay time than those with A &gt; 0</a:t>
                </a:r>
                <a:r>
                  <a:rPr kumimoji="0" lang="zh-CN" altLang="en-US" sz="1800" b="0" i="0" u="none" strike="noStrike" kern="1200" cap="none" spc="0" normalizeH="0" baseline="0" noProof="0" dirty="0">
                    <a:ln>
                      <a:noFill/>
                    </a:ln>
                    <a:solidFill>
                      <a:srgbClr val="000000"/>
                    </a:solidFill>
                    <a:effectLst/>
                    <a:uLnTx/>
                    <a:uFillTx/>
                    <a:latin typeface="Arial"/>
                    <a:ea typeface="微软雅黑"/>
                    <a:cs typeface="+mn-cs"/>
                  </a:rPr>
                  <a:t>, in agreement with previous findings (e.g., Nymmik 2000; Shen et al. 2020). </a:t>
                </a: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lang="en-US" altLang="zh-CN" dirty="0">
                  <a:solidFill>
                    <a:srgbClr val="000000"/>
                  </a:solidFill>
                  <a:latin typeface="Arial"/>
                  <a:ea typeface="微软雅黑"/>
                </a:endParaRPr>
              </a:p>
              <a:p>
                <a:pPr marL="285750" lvl="0" indent="-285750">
                  <a:buFont typeface="Wingdings" panose="05000000000000000000" pitchFamily="2" charset="2"/>
                  <a:buChar char="l"/>
                  <a:defRPr/>
                </a:pPr>
                <a:r>
                  <a:rPr lang="en-US" altLang="zh-CN" dirty="0">
                    <a:solidFill>
                      <a:srgbClr val="000000"/>
                    </a:solidFill>
                  </a:rPr>
                  <a:t>dT for protons during A+ is shorter, while</a:t>
                </a:r>
                <a:r>
                  <a:rPr lang="en-US" altLang="zh-CN" dirty="0">
                    <a:solidFill>
                      <a:srgbClr val="000000"/>
                    </a:solidFill>
                    <a:latin typeface="Arial"/>
                    <a:ea typeface="微软雅黑"/>
                  </a:rPr>
                  <a:t> dT for electrons during A+ and dT for protons during A- are longer. Consistent with the </a:t>
                </a:r>
                <a:r>
                  <a:rPr lang="en-US" altLang="zh-CN" b="1" dirty="0">
                    <a:solidFill>
                      <a:srgbClr val="000000"/>
                    </a:solidFill>
                    <a:latin typeface="Arial"/>
                    <a:ea typeface="微软雅黑"/>
                  </a:rPr>
                  <a:t>drift </a:t>
                </a:r>
                <a:r>
                  <a:rPr lang="en-US" altLang="zh-CN" dirty="0">
                    <a:solidFill>
                      <a:srgbClr val="000000"/>
                    </a:solidFill>
                    <a:latin typeface="Arial"/>
                    <a:ea typeface="微软雅黑"/>
                  </a:rPr>
                  <a:t>theory.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1800" b="0" i="0" u="none" strike="noStrike" kern="1200" cap="none" spc="0" normalizeH="0" baseline="0" noProof="0" dirty="0">
                  <a:ln>
                    <a:noFill/>
                  </a:ln>
                  <a:solidFill>
                    <a:srgbClr val="000000"/>
                  </a:solidFill>
                  <a:effectLst/>
                  <a:uLnTx/>
                  <a:uFillTx/>
                  <a:latin typeface="Arial"/>
                  <a:ea typeface="微软雅黑"/>
                  <a:cs typeface="+mn-cs"/>
                </a:endParaRPr>
              </a:p>
              <a:p>
                <a:pPr marL="285750" lvl="0" indent="-285750">
                  <a:buFont typeface="Wingdings" panose="05000000000000000000" pitchFamily="2" charset="2"/>
                  <a:buChar char="l"/>
                  <a:defRPr/>
                </a:pPr>
                <a:r>
                  <a:rPr lang="en-US" altLang="zh-CN" dirty="0">
                    <a:solidFill>
                      <a:srgbClr val="000000"/>
                    </a:solidFill>
                    <a:latin typeface="Arial"/>
                    <a:ea typeface="微软雅黑"/>
                  </a:rPr>
                  <a:t>At high rigidity, </a:t>
                </a:r>
                <a:r>
                  <a:rPr lang="en-US" altLang="zh-CN" dirty="0">
                    <a:solidFill>
                      <a:srgbClr val="000000"/>
                    </a:solidFill>
                  </a:rPr>
                  <a:t>GCR-OF </a:t>
                </a:r>
                <a:r>
                  <a:rPr lang="en-US" altLang="zh-CN" dirty="0">
                    <a:solidFill>
                      <a:srgbClr val="000000"/>
                    </a:solidFill>
                    <a:latin typeface="Arial"/>
                    <a:ea typeface="微软雅黑"/>
                  </a:rPr>
                  <a:t>dT converges to ~ 2.5 months corresponding to</a:t>
                </a:r>
                <a:r>
                  <a:rPr lang="en-US" altLang="zh-CN" dirty="0">
                    <a:solidFill>
                      <a:schemeClr val="tx1"/>
                    </a:solidFill>
                    <a:latin typeface="Arial"/>
                    <a:ea typeface="微软雅黑"/>
                  </a:rPr>
                  <a:t> </a:t>
                </a:r>
                <a14:m>
                  <m:oMath xmlns:m="http://schemas.openxmlformats.org/officeDocument/2006/math">
                    <m:r>
                      <a:rPr lang="en-US" altLang="zh-CN" b="1" i="1">
                        <a:solidFill>
                          <a:schemeClr val="tx1"/>
                        </a:solidFill>
                        <a:latin typeface="Cambria Math" panose="02040503050406030204" pitchFamily="18" charset="0"/>
                        <a:ea typeface="Cambria Math" panose="02040503050406030204" pitchFamily="18" charset="0"/>
                      </a:rPr>
                      <m:t>∆</m:t>
                    </m:r>
                    <m:r>
                      <a:rPr lang="en-US" altLang="zh-CN" b="1" i="1">
                        <a:solidFill>
                          <a:schemeClr val="tx1"/>
                        </a:solidFill>
                        <a:latin typeface="Cambria Math" panose="02040503050406030204" pitchFamily="18" charset="0"/>
                        <a:ea typeface="Cambria Math" panose="02040503050406030204" pitchFamily="18" charset="0"/>
                      </a:rPr>
                      <m:t>𝒕</m:t>
                    </m:r>
                  </m:oMath>
                </a14:m>
                <a:r>
                  <a:rPr lang="en-US" altLang="zh-CN" b="1" baseline="-25000" dirty="0">
                    <a:solidFill>
                      <a:schemeClr val="tx1"/>
                    </a:solidFill>
                  </a:rPr>
                  <a:t>s</a:t>
                </a:r>
                <a:r>
                  <a:rPr lang="zh-CN" altLang="en-US" dirty="0">
                    <a:solidFill>
                      <a:srgbClr val="000000"/>
                    </a:solidFill>
                    <a:latin typeface="Arial"/>
                    <a:ea typeface="微软雅黑"/>
                  </a:rPr>
                  <a:t> </a:t>
                </a:r>
                <a:endParaRPr kumimoji="0" lang="en-US" altLang="zh-CN" sz="1800" i="0" u="none" strike="noStrike" kern="1200" cap="none" spc="0" normalizeH="0" baseline="0" noProof="0" dirty="0">
                  <a:ln>
                    <a:noFill/>
                  </a:ln>
                  <a:solidFill>
                    <a:srgbClr val="000000"/>
                  </a:solidFill>
                  <a:effectLst/>
                  <a:uLnTx/>
                  <a:uFillTx/>
                  <a:latin typeface="Arial"/>
                  <a:ea typeface="微软雅黑"/>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zh-CN" altLang="en-US" sz="18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10" name="矩形 9"/>
              <p:cNvSpPr>
                <a:spLocks noRot="1" noChangeAspect="1" noMove="1" noResize="1" noEditPoints="1" noAdjustHandles="1" noChangeArrowheads="1" noChangeShapeType="1" noTextEdit="1"/>
              </p:cNvSpPr>
              <p:nvPr/>
            </p:nvSpPr>
            <p:spPr>
              <a:xfrm>
                <a:off x="7907867" y="736092"/>
                <a:ext cx="4202243" cy="6463308"/>
              </a:xfrm>
              <a:prstGeom prst="rect">
                <a:avLst/>
              </a:prstGeom>
              <a:blipFill>
                <a:blip r:embed="rId4"/>
                <a:stretch>
                  <a:fillRect l="-904" r="-904"/>
                </a:stretch>
              </a:blipFill>
            </p:spPr>
            <p:txBody>
              <a:bodyPr/>
              <a:lstStyle/>
              <a:p>
                <a:r>
                  <a:rPr lang="en-CN">
                    <a:noFill/>
                  </a:rPr>
                  <a:t> </a:t>
                </a:r>
              </a:p>
            </p:txBody>
          </p:sp>
        </mc:Fallback>
      </mc:AlternateContent>
    </p:spTree>
    <p:extLst>
      <p:ext uri="{BB962C8B-B14F-4D97-AF65-F5344CB8AC3E}">
        <p14:creationId xmlns:p14="http://schemas.microsoft.com/office/powerpoint/2010/main" val="45586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9E8CA2-3BA3-4B94-D3BF-E6063AA1879F}"/>
            </a:ext>
          </a:extLst>
        </p:cNvPr>
        <p:cNvGrpSpPr/>
        <p:nvPr/>
      </p:nvGrpSpPr>
      <p:grpSpPr>
        <a:xfrm>
          <a:off x="0" y="0"/>
          <a:ext cx="0" cy="0"/>
          <a:chOff x="0" y="0"/>
          <a:chExt cx="0" cy="0"/>
        </a:xfrm>
      </p:grpSpPr>
      <p:pic>
        <p:nvPicPr>
          <p:cNvPr id="32" name="图片 31">
            <a:extLst>
              <a:ext uri="{FF2B5EF4-FFF2-40B4-BE49-F238E27FC236}">
                <a16:creationId xmlns:a16="http://schemas.microsoft.com/office/drawing/2014/main" id="{6EEC6A57-4BF4-806C-CAA8-746C51F360D6}"/>
              </a:ext>
            </a:extLst>
          </p:cNvPr>
          <p:cNvPicPr>
            <a:picLocks noChangeAspect="1"/>
          </p:cNvPicPr>
          <p:nvPr/>
        </p:nvPicPr>
        <p:blipFill rotWithShape="1">
          <a:blip r:embed="rId3"/>
          <a:srcRect l="21937" t="6937" r="19912" b="5061"/>
          <a:stretch/>
        </p:blipFill>
        <p:spPr>
          <a:xfrm>
            <a:off x="4270709" y="3942677"/>
            <a:ext cx="3753853" cy="4177366"/>
          </a:xfrm>
          <a:prstGeom prst="rect">
            <a:avLst/>
          </a:prstGeom>
        </p:spPr>
      </p:pic>
      <p:pic>
        <p:nvPicPr>
          <p:cNvPr id="10" name="图片 9">
            <a:extLst>
              <a:ext uri="{FF2B5EF4-FFF2-40B4-BE49-F238E27FC236}">
                <a16:creationId xmlns:a16="http://schemas.microsoft.com/office/drawing/2014/main" id="{1111635F-42ED-6C05-FEDE-03335CABCB6D}"/>
              </a:ext>
            </a:extLst>
          </p:cNvPr>
          <p:cNvPicPr>
            <a:picLocks noChangeAspect="1"/>
          </p:cNvPicPr>
          <p:nvPr/>
        </p:nvPicPr>
        <p:blipFill rotWithShape="1">
          <a:blip r:embed="rId4"/>
          <a:srcRect l="22478" t="3975" r="23371" b="3787"/>
          <a:stretch/>
        </p:blipFill>
        <p:spPr>
          <a:xfrm>
            <a:off x="-3497728" y="0"/>
            <a:ext cx="7157807" cy="6858000"/>
          </a:xfrm>
          <a:prstGeom prst="rect">
            <a:avLst/>
          </a:prstGeom>
        </p:spPr>
      </p:pic>
      <p:cxnSp>
        <p:nvCxnSpPr>
          <p:cNvPr id="14" name="直接箭头连接符 13">
            <a:extLst>
              <a:ext uri="{FF2B5EF4-FFF2-40B4-BE49-F238E27FC236}">
                <a16:creationId xmlns:a16="http://schemas.microsoft.com/office/drawing/2014/main" id="{163260BE-C4A8-11B7-9265-09A45E9D7B1B}"/>
              </a:ext>
            </a:extLst>
          </p:cNvPr>
          <p:cNvCxnSpPr/>
          <p:nvPr/>
        </p:nvCxnSpPr>
        <p:spPr>
          <a:xfrm>
            <a:off x="3444875" y="4343870"/>
            <a:ext cx="1267076" cy="1565983"/>
          </a:xfrm>
          <a:prstGeom prst="straightConnector1">
            <a:avLst/>
          </a:prstGeom>
          <a:ln w="5715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8" name="组合 17">
            <a:extLst>
              <a:ext uri="{FF2B5EF4-FFF2-40B4-BE49-F238E27FC236}">
                <a16:creationId xmlns:a16="http://schemas.microsoft.com/office/drawing/2014/main" id="{100F6EBA-0507-8D6C-385D-ABF3D9A3CB67}"/>
              </a:ext>
            </a:extLst>
          </p:cNvPr>
          <p:cNvGrpSpPr/>
          <p:nvPr/>
        </p:nvGrpSpPr>
        <p:grpSpPr>
          <a:xfrm>
            <a:off x="5770894" y="5343183"/>
            <a:ext cx="967408" cy="874644"/>
            <a:chOff x="4629590" y="4888108"/>
            <a:chExt cx="967408" cy="874644"/>
          </a:xfrm>
        </p:grpSpPr>
        <p:sp>
          <p:nvSpPr>
            <p:cNvPr id="19" name="圆角矩形 18">
              <a:extLst>
                <a:ext uri="{FF2B5EF4-FFF2-40B4-BE49-F238E27FC236}">
                  <a16:creationId xmlns:a16="http://schemas.microsoft.com/office/drawing/2014/main" id="{1F3E04F5-127A-ED80-B172-C277CFA9A274}"/>
                </a:ext>
              </a:extLst>
            </p:cNvPr>
            <p:cNvSpPr/>
            <p:nvPr/>
          </p:nvSpPr>
          <p:spPr>
            <a:xfrm>
              <a:off x="4629590" y="4888108"/>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F10.7</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任意多边形 19">
              <a:extLst>
                <a:ext uri="{FF2B5EF4-FFF2-40B4-BE49-F238E27FC236}">
                  <a16:creationId xmlns:a16="http://schemas.microsoft.com/office/drawing/2014/main" id="{C7B33868-6892-3124-7EC1-E12A69C3CFDB}"/>
                </a:ext>
              </a:extLst>
            </p:cNvPr>
            <p:cNvSpPr/>
            <p:nvPr/>
          </p:nvSpPr>
          <p:spPr>
            <a:xfrm>
              <a:off x="4744442" y="5272422"/>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1" name="直接箭头连接符 20">
            <a:extLst>
              <a:ext uri="{FF2B5EF4-FFF2-40B4-BE49-F238E27FC236}">
                <a16:creationId xmlns:a16="http://schemas.microsoft.com/office/drawing/2014/main" id="{E5BC68C8-A49D-6332-BD89-3B8D91494134}"/>
              </a:ext>
            </a:extLst>
          </p:cNvPr>
          <p:cNvCxnSpPr/>
          <p:nvPr/>
        </p:nvCxnSpPr>
        <p:spPr>
          <a:xfrm>
            <a:off x="3561578" y="3995339"/>
            <a:ext cx="2193038" cy="1328827"/>
          </a:xfrm>
          <a:prstGeom prst="straightConnector1">
            <a:avLst/>
          </a:prstGeom>
          <a:ln w="571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23" name="组合 22">
            <a:extLst>
              <a:ext uri="{FF2B5EF4-FFF2-40B4-BE49-F238E27FC236}">
                <a16:creationId xmlns:a16="http://schemas.microsoft.com/office/drawing/2014/main" id="{B508F0A0-7166-9E1D-50C5-66245044BD44}"/>
              </a:ext>
            </a:extLst>
          </p:cNvPr>
          <p:cNvGrpSpPr/>
          <p:nvPr/>
        </p:nvGrpSpPr>
        <p:grpSpPr>
          <a:xfrm>
            <a:off x="5808109" y="1637418"/>
            <a:ext cx="967408" cy="874644"/>
            <a:chOff x="4501322" y="4969565"/>
            <a:chExt cx="967408" cy="874644"/>
          </a:xfrm>
        </p:grpSpPr>
        <p:sp>
          <p:nvSpPr>
            <p:cNvPr id="24" name="圆角矩形 23">
              <a:extLst>
                <a:ext uri="{FF2B5EF4-FFF2-40B4-BE49-F238E27FC236}">
                  <a16:creationId xmlns:a16="http://schemas.microsoft.com/office/drawing/2014/main" id="{B58D3A76-7B51-DE2A-3233-A14AD4CBDF0A}"/>
                </a:ext>
              </a:extLst>
            </p:cNvPr>
            <p:cNvSpPr/>
            <p:nvPr/>
          </p:nvSpPr>
          <p:spPr>
            <a:xfrm>
              <a:off x="4501322" y="4969565"/>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IMF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25" name="任意多边形 24">
              <a:extLst>
                <a:ext uri="{FF2B5EF4-FFF2-40B4-BE49-F238E27FC236}">
                  <a16:creationId xmlns:a16="http://schemas.microsoft.com/office/drawing/2014/main" id="{D55D727D-DEE5-3E6F-8056-3836606645D2}"/>
                </a:ext>
              </a:extLst>
            </p:cNvPr>
            <p:cNvSpPr/>
            <p:nvPr/>
          </p:nvSpPr>
          <p:spPr>
            <a:xfrm>
              <a:off x="4616174" y="535387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6" name="直接箭头连接符 25">
            <a:extLst>
              <a:ext uri="{FF2B5EF4-FFF2-40B4-BE49-F238E27FC236}">
                <a16:creationId xmlns:a16="http://schemas.microsoft.com/office/drawing/2014/main" id="{39A357D5-5C78-DC1E-3C53-CEC77FFE3A16}"/>
              </a:ext>
            </a:extLst>
          </p:cNvPr>
          <p:cNvCxnSpPr>
            <a:stCxn id="68" idx="3"/>
            <a:endCxn id="24" idx="1"/>
          </p:cNvCxnSpPr>
          <p:nvPr/>
        </p:nvCxnSpPr>
        <p:spPr>
          <a:xfrm>
            <a:off x="4729766" y="2074740"/>
            <a:ext cx="1078343"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5" name="组合 34">
            <a:extLst>
              <a:ext uri="{FF2B5EF4-FFF2-40B4-BE49-F238E27FC236}">
                <a16:creationId xmlns:a16="http://schemas.microsoft.com/office/drawing/2014/main" id="{6F344482-3848-0B37-5101-0E1CE9854358}"/>
              </a:ext>
            </a:extLst>
          </p:cNvPr>
          <p:cNvGrpSpPr/>
          <p:nvPr/>
        </p:nvGrpSpPr>
        <p:grpSpPr>
          <a:xfrm>
            <a:off x="8473422" y="3013986"/>
            <a:ext cx="2157949" cy="874644"/>
            <a:chOff x="4501321" y="4969565"/>
            <a:chExt cx="2157949" cy="874644"/>
          </a:xfrm>
        </p:grpSpPr>
        <p:sp>
          <p:nvSpPr>
            <p:cNvPr id="36" name="圆角矩形 35">
              <a:extLst>
                <a:ext uri="{FF2B5EF4-FFF2-40B4-BE49-F238E27FC236}">
                  <a16:creationId xmlns:a16="http://schemas.microsoft.com/office/drawing/2014/main" id="{0FAE6D20-A25B-10A3-BDE5-69FB2A56FA21}"/>
                </a:ext>
              </a:extLst>
            </p:cNvPr>
            <p:cNvSpPr/>
            <p:nvPr/>
          </p:nvSpPr>
          <p:spPr>
            <a:xfrm>
              <a:off x="4501321" y="4969565"/>
              <a:ext cx="2157949"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modulation</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37" name="任意多边形 36">
              <a:extLst>
                <a:ext uri="{FF2B5EF4-FFF2-40B4-BE49-F238E27FC236}">
                  <a16:creationId xmlns:a16="http://schemas.microsoft.com/office/drawing/2014/main" id="{2F969BCF-8F82-5670-7A6A-84FDF1968FE1}"/>
                </a:ext>
              </a:extLst>
            </p:cNvPr>
            <p:cNvSpPr/>
            <p:nvPr/>
          </p:nvSpPr>
          <p:spPr>
            <a:xfrm>
              <a:off x="5245146" y="5350098"/>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3" name="组合 42">
            <a:extLst>
              <a:ext uri="{FF2B5EF4-FFF2-40B4-BE49-F238E27FC236}">
                <a16:creationId xmlns:a16="http://schemas.microsoft.com/office/drawing/2014/main" id="{426EBEC2-4E40-8271-1393-74E43799D15C}"/>
              </a:ext>
            </a:extLst>
          </p:cNvPr>
          <p:cNvGrpSpPr/>
          <p:nvPr/>
        </p:nvGrpSpPr>
        <p:grpSpPr>
          <a:xfrm>
            <a:off x="10197251" y="811540"/>
            <a:ext cx="1392663" cy="874644"/>
            <a:chOff x="7632067" y="1154771"/>
            <a:chExt cx="1392663" cy="874644"/>
          </a:xfrm>
        </p:grpSpPr>
        <p:sp>
          <p:nvSpPr>
            <p:cNvPr id="39" name="圆角矩形 38">
              <a:extLst>
                <a:ext uri="{FF2B5EF4-FFF2-40B4-BE49-F238E27FC236}">
                  <a16:creationId xmlns:a16="http://schemas.microsoft.com/office/drawing/2014/main" id="{6B8EA943-6CF8-A6F7-3DEB-23CBBCBCBA4B}"/>
                </a:ext>
              </a:extLst>
            </p:cNvPr>
            <p:cNvSpPr/>
            <p:nvPr/>
          </p:nvSpPr>
          <p:spPr>
            <a:xfrm>
              <a:off x="7632067" y="1154771"/>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LIS</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cxnSp>
          <p:nvCxnSpPr>
            <p:cNvPr id="42" name="直接连接符 41">
              <a:extLst>
                <a:ext uri="{FF2B5EF4-FFF2-40B4-BE49-F238E27FC236}">
                  <a16:creationId xmlns:a16="http://schemas.microsoft.com/office/drawing/2014/main" id="{1FF96C33-E0FA-2075-35DA-74881E2712C4}"/>
                </a:ext>
              </a:extLst>
            </p:cNvPr>
            <p:cNvCxnSpPr/>
            <p:nvPr/>
          </p:nvCxnSpPr>
          <p:spPr>
            <a:xfrm>
              <a:off x="8013790" y="1710856"/>
              <a:ext cx="799548" cy="4418"/>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31" name="组合 30">
            <a:extLst>
              <a:ext uri="{FF2B5EF4-FFF2-40B4-BE49-F238E27FC236}">
                <a16:creationId xmlns:a16="http://schemas.microsoft.com/office/drawing/2014/main" id="{09EB494C-5616-E589-128B-B4D4F2B60C83}"/>
              </a:ext>
            </a:extLst>
          </p:cNvPr>
          <p:cNvGrpSpPr/>
          <p:nvPr/>
        </p:nvGrpSpPr>
        <p:grpSpPr>
          <a:xfrm>
            <a:off x="7880194" y="4229653"/>
            <a:ext cx="1392663" cy="874644"/>
            <a:chOff x="9450933" y="4666975"/>
            <a:chExt cx="1392663" cy="874644"/>
          </a:xfrm>
        </p:grpSpPr>
        <p:sp>
          <p:nvSpPr>
            <p:cNvPr id="52" name="圆角矩形 51">
              <a:extLst>
                <a:ext uri="{FF2B5EF4-FFF2-40B4-BE49-F238E27FC236}">
                  <a16:creationId xmlns:a16="http://schemas.microsoft.com/office/drawing/2014/main" id="{596F5B29-D29C-96AD-12B9-62680540AC27}"/>
                </a:ext>
              </a:extLst>
            </p:cNvPr>
            <p:cNvSpPr/>
            <p:nvPr/>
          </p:nvSpPr>
          <p:spPr>
            <a:xfrm>
              <a:off x="9450933" y="4666975"/>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flux</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55" name="任意多边形 54">
              <a:extLst>
                <a:ext uri="{FF2B5EF4-FFF2-40B4-BE49-F238E27FC236}">
                  <a16:creationId xmlns:a16="http://schemas.microsoft.com/office/drawing/2014/main" id="{406A461D-3A56-820A-C2F5-8F2A7016E15F}"/>
                </a:ext>
              </a:extLst>
            </p:cNvPr>
            <p:cNvSpPr/>
            <p:nvPr/>
          </p:nvSpPr>
          <p:spPr>
            <a:xfrm flipH="1">
              <a:off x="9860033" y="504512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30" name="组合 29">
            <a:extLst>
              <a:ext uri="{FF2B5EF4-FFF2-40B4-BE49-F238E27FC236}">
                <a16:creationId xmlns:a16="http://schemas.microsoft.com/office/drawing/2014/main" id="{5FF8B6C0-AD56-05AA-89FC-837B4EC62A93}"/>
              </a:ext>
            </a:extLst>
          </p:cNvPr>
          <p:cNvGrpSpPr/>
          <p:nvPr/>
        </p:nvGrpSpPr>
        <p:grpSpPr>
          <a:xfrm>
            <a:off x="215603" y="2142214"/>
            <a:ext cx="2620471" cy="1584364"/>
            <a:chOff x="2464172" y="694719"/>
            <a:chExt cx="2620471" cy="1584364"/>
          </a:xfrm>
        </p:grpSpPr>
        <p:sp>
          <p:nvSpPr>
            <p:cNvPr id="7" name="任意多边形 6">
              <a:extLst>
                <a:ext uri="{FF2B5EF4-FFF2-40B4-BE49-F238E27FC236}">
                  <a16:creationId xmlns:a16="http://schemas.microsoft.com/office/drawing/2014/main" id="{BDE96C3F-9C4A-B485-FAF4-1CD110592D6B}"/>
                </a:ext>
              </a:extLst>
            </p:cNvPr>
            <p:cNvSpPr/>
            <p:nvPr/>
          </p:nvSpPr>
          <p:spPr>
            <a:xfrm>
              <a:off x="3108205" y="904403"/>
              <a:ext cx="1976438" cy="1279412"/>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5" name="直接箭头连接符 14">
              <a:extLst>
                <a:ext uri="{FF2B5EF4-FFF2-40B4-BE49-F238E27FC236}">
                  <a16:creationId xmlns:a16="http://schemas.microsoft.com/office/drawing/2014/main" id="{D49BE249-8760-D99C-710D-A4742B9DACB4}"/>
                </a:ext>
              </a:extLst>
            </p:cNvPr>
            <p:cNvCxnSpPr/>
            <p:nvPr/>
          </p:nvCxnSpPr>
          <p:spPr>
            <a:xfrm>
              <a:off x="2964989" y="2279083"/>
              <a:ext cx="210133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C2AE5088-B1A8-27A6-7367-D50473676467}"/>
                </a:ext>
              </a:extLst>
            </p:cNvPr>
            <p:cNvCxnSpPr/>
            <p:nvPr/>
          </p:nvCxnSpPr>
          <p:spPr>
            <a:xfrm flipV="1">
              <a:off x="2964989" y="809136"/>
              <a:ext cx="8709" cy="1469947"/>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BEA3D63-3F77-A788-0609-29C55A945DF8}"/>
                </a:ext>
              </a:extLst>
            </p:cNvPr>
            <p:cNvSpPr txBox="1"/>
            <p:nvPr/>
          </p:nvSpPr>
          <p:spPr>
            <a:xfrm rot="16200000">
              <a:off x="1856656" y="1302235"/>
              <a:ext cx="1584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Solar activity</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a:extLst>
              <a:ext uri="{FF2B5EF4-FFF2-40B4-BE49-F238E27FC236}">
                <a16:creationId xmlns:a16="http://schemas.microsoft.com/office/drawing/2014/main" id="{986790CB-4B7F-2629-6FF3-8BE62681B225}"/>
              </a:ext>
            </a:extLst>
          </p:cNvPr>
          <p:cNvGrpSpPr/>
          <p:nvPr/>
        </p:nvGrpSpPr>
        <p:grpSpPr>
          <a:xfrm>
            <a:off x="4676560" y="5928621"/>
            <a:ext cx="967408" cy="874644"/>
            <a:chOff x="3592571" y="5778791"/>
            <a:chExt cx="967408" cy="874644"/>
          </a:xfrm>
        </p:grpSpPr>
        <p:sp>
          <p:nvSpPr>
            <p:cNvPr id="50" name="圆角矩形 49">
              <a:extLst>
                <a:ext uri="{FF2B5EF4-FFF2-40B4-BE49-F238E27FC236}">
                  <a16:creationId xmlns:a16="http://schemas.microsoft.com/office/drawing/2014/main" id="{534ED83E-E00D-F962-D244-D40D7A83BCDC}"/>
                </a:ext>
              </a:extLst>
            </p:cNvPr>
            <p:cNvSpPr/>
            <p:nvPr/>
          </p:nvSpPr>
          <p:spPr>
            <a:xfrm>
              <a:off x="3592571" y="5778791"/>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SSN</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1" name="任意多边形 50">
              <a:extLst>
                <a:ext uri="{FF2B5EF4-FFF2-40B4-BE49-F238E27FC236}">
                  <a16:creationId xmlns:a16="http://schemas.microsoft.com/office/drawing/2014/main" id="{FA2F87FD-BEB2-11F0-315B-CB958270AA0C}"/>
                </a:ext>
              </a:extLst>
            </p:cNvPr>
            <p:cNvSpPr/>
            <p:nvPr/>
          </p:nvSpPr>
          <p:spPr>
            <a:xfrm>
              <a:off x="3707423" y="616310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45" name="曲线连接符 44">
            <a:extLst>
              <a:ext uri="{FF2B5EF4-FFF2-40B4-BE49-F238E27FC236}">
                <a16:creationId xmlns:a16="http://schemas.microsoft.com/office/drawing/2014/main" id="{753A9B01-F30B-E50E-965A-07177AF717B4}"/>
              </a:ext>
            </a:extLst>
          </p:cNvPr>
          <p:cNvCxnSpPr>
            <a:stCxn id="36" idx="2"/>
          </p:cNvCxnSpPr>
          <p:nvPr/>
        </p:nvCxnSpPr>
        <p:spPr>
          <a:xfrm rot="5400000">
            <a:off x="9010005" y="4151484"/>
            <a:ext cx="805247" cy="279538"/>
          </a:xfrm>
          <a:prstGeom prst="curvedConnector3">
            <a:avLst>
              <a:gd name="adj1" fmla="val 96526"/>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82">
            <a:extLst>
              <a:ext uri="{FF2B5EF4-FFF2-40B4-BE49-F238E27FC236}">
                <a16:creationId xmlns:a16="http://schemas.microsoft.com/office/drawing/2014/main" id="{FE1E0119-CC8F-5886-8C39-5CDD6B291CFA}"/>
              </a:ext>
            </a:extLst>
          </p:cNvPr>
          <p:cNvSpPr/>
          <p:nvPr/>
        </p:nvSpPr>
        <p:spPr>
          <a:xfrm>
            <a:off x="7335520" y="0"/>
            <a:ext cx="5035469" cy="4153101"/>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4" name="任意多边形 83">
            <a:extLst>
              <a:ext uri="{FF2B5EF4-FFF2-40B4-BE49-F238E27FC236}">
                <a16:creationId xmlns:a16="http://schemas.microsoft.com/office/drawing/2014/main" id="{46082596-F92E-E33E-4720-E96D3F9178C1}"/>
              </a:ext>
            </a:extLst>
          </p:cNvPr>
          <p:cNvSpPr/>
          <p:nvPr/>
        </p:nvSpPr>
        <p:spPr>
          <a:xfrm>
            <a:off x="6667571" y="43297"/>
            <a:ext cx="5453309" cy="4650579"/>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5" name="文本框 84">
            <a:extLst>
              <a:ext uri="{FF2B5EF4-FFF2-40B4-BE49-F238E27FC236}">
                <a16:creationId xmlns:a16="http://schemas.microsoft.com/office/drawing/2014/main" id="{655E3658-F8AE-2B5D-7161-C194CB45A4E5}"/>
              </a:ext>
            </a:extLst>
          </p:cNvPr>
          <p:cNvSpPr txBox="1"/>
          <p:nvPr/>
        </p:nvSpPr>
        <p:spPr>
          <a:xfrm>
            <a:off x="7620623" y="-65336"/>
            <a:ext cx="1508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微软雅黑"/>
                <a:cs typeface="+mn-cs"/>
              </a:rPr>
              <a:t>Heliopause</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6" name="文本框 85">
            <a:extLst>
              <a:ext uri="{FF2B5EF4-FFF2-40B4-BE49-F238E27FC236}">
                <a16:creationId xmlns:a16="http://schemas.microsoft.com/office/drawing/2014/main" id="{DF0C69FB-0C11-DDE6-B0B5-71AFF6289E27}"/>
              </a:ext>
            </a:extLst>
          </p:cNvPr>
          <p:cNvSpPr txBox="1"/>
          <p:nvPr/>
        </p:nvSpPr>
        <p:spPr>
          <a:xfrm>
            <a:off x="5456325" y="-50900"/>
            <a:ext cx="1792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lumMod val="75000"/>
                  </a:srgbClr>
                </a:solidFill>
                <a:effectLst/>
                <a:uLnTx/>
                <a:uFillTx/>
                <a:latin typeface="Arial"/>
                <a:ea typeface="微软雅黑"/>
                <a:cs typeface="+mn-cs"/>
              </a:rPr>
              <a:t>Terminal shock</a:t>
            </a:r>
            <a:endParaRPr kumimoji="0" lang="zh-CN" altLang="en-US" sz="1800" b="0" i="0" u="none" strike="noStrike" kern="1200" cap="none" spc="0" normalizeH="0" baseline="0" noProof="0" dirty="0">
              <a:ln>
                <a:noFill/>
              </a:ln>
              <a:solidFill>
                <a:srgbClr val="FFFFFF">
                  <a:lumMod val="75000"/>
                </a:srgbClr>
              </a:solidFill>
              <a:effectLst/>
              <a:uLnTx/>
              <a:uFillTx/>
              <a:latin typeface="Arial"/>
              <a:ea typeface="微软雅黑"/>
              <a:cs typeface="+mn-cs"/>
            </a:endParaRPr>
          </a:p>
        </p:txBody>
      </p:sp>
      <p:cxnSp>
        <p:nvCxnSpPr>
          <p:cNvPr id="41" name="曲线连接符 40">
            <a:extLst>
              <a:ext uri="{FF2B5EF4-FFF2-40B4-BE49-F238E27FC236}">
                <a16:creationId xmlns:a16="http://schemas.microsoft.com/office/drawing/2014/main" id="{9BD40446-F76B-98EF-9302-9CD472E5193B}"/>
              </a:ext>
            </a:extLst>
          </p:cNvPr>
          <p:cNvCxnSpPr>
            <a:stCxn id="39" idx="2"/>
            <a:endCxn id="36" idx="0"/>
          </p:cNvCxnSpPr>
          <p:nvPr/>
        </p:nvCxnSpPr>
        <p:spPr>
          <a:xfrm rot="5400000">
            <a:off x="9559089" y="1679492"/>
            <a:ext cx="1327802" cy="1341186"/>
          </a:xfrm>
          <a:prstGeom prst="curvedConnector3">
            <a:avLst>
              <a:gd name="adj1" fmla="val 36609"/>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cxnSp>
        <p:nvCxnSpPr>
          <p:cNvPr id="3" name="曲线连接符 2">
            <a:extLst>
              <a:ext uri="{FF2B5EF4-FFF2-40B4-BE49-F238E27FC236}">
                <a16:creationId xmlns:a16="http://schemas.microsoft.com/office/drawing/2014/main" id="{7FD9C329-4B4E-E765-4D01-249322D908A1}"/>
              </a:ext>
            </a:extLst>
          </p:cNvPr>
          <p:cNvCxnSpPr>
            <a:stCxn id="24" idx="3"/>
            <a:endCxn id="36" idx="1"/>
          </p:cNvCxnSpPr>
          <p:nvPr/>
        </p:nvCxnSpPr>
        <p:spPr>
          <a:xfrm>
            <a:off x="6775517" y="2074740"/>
            <a:ext cx="1697905" cy="1376568"/>
          </a:xfrm>
          <a:prstGeom prst="curvedConnector3">
            <a:avLst/>
          </a:prstGeom>
          <a:ln w="57150">
            <a:solidFill>
              <a:srgbClr val="99D2EF"/>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CDA93A03-D0E6-8CE4-1FB4-D7DD12298F95}"/>
              </a:ext>
            </a:extLst>
          </p:cNvPr>
          <p:cNvGrpSpPr/>
          <p:nvPr/>
        </p:nvGrpSpPr>
        <p:grpSpPr>
          <a:xfrm>
            <a:off x="5770894" y="4143179"/>
            <a:ext cx="967408" cy="874644"/>
            <a:chOff x="3698173" y="4615272"/>
            <a:chExt cx="967408" cy="874644"/>
          </a:xfrm>
        </p:grpSpPr>
        <p:sp>
          <p:nvSpPr>
            <p:cNvPr id="59" name="圆角矩形 58">
              <a:extLst>
                <a:ext uri="{FF2B5EF4-FFF2-40B4-BE49-F238E27FC236}">
                  <a16:creationId xmlns:a16="http://schemas.microsoft.com/office/drawing/2014/main" id="{3875E98E-374F-2359-8E37-6AB2F50BB17F}"/>
                </a:ext>
              </a:extLst>
            </p:cNvPr>
            <p:cNvSpPr/>
            <p:nvPr/>
          </p:nvSpPr>
          <p:spPr>
            <a:xfrm>
              <a:off x="3698173" y="4615272"/>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0" name="任意多边形 59">
              <a:extLst>
                <a:ext uri="{FF2B5EF4-FFF2-40B4-BE49-F238E27FC236}">
                  <a16:creationId xmlns:a16="http://schemas.microsoft.com/office/drawing/2014/main" id="{6E3D530E-046F-EAA9-2773-9A2017D1F579}"/>
                </a:ext>
              </a:extLst>
            </p:cNvPr>
            <p:cNvSpPr/>
            <p:nvPr/>
          </p:nvSpPr>
          <p:spPr>
            <a:xfrm>
              <a:off x="3813025" y="4999586"/>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9" name="组合 8">
            <a:extLst>
              <a:ext uri="{FF2B5EF4-FFF2-40B4-BE49-F238E27FC236}">
                <a16:creationId xmlns:a16="http://schemas.microsoft.com/office/drawing/2014/main" id="{09268EA5-8EA1-B857-0115-3251B8C04A03}"/>
              </a:ext>
            </a:extLst>
          </p:cNvPr>
          <p:cNvGrpSpPr/>
          <p:nvPr/>
        </p:nvGrpSpPr>
        <p:grpSpPr>
          <a:xfrm>
            <a:off x="3762358" y="1637418"/>
            <a:ext cx="967408" cy="874644"/>
            <a:chOff x="3762358" y="1637418"/>
            <a:chExt cx="967408" cy="874644"/>
          </a:xfrm>
        </p:grpSpPr>
        <p:sp>
          <p:nvSpPr>
            <p:cNvPr id="68" name="圆角矩形 67">
              <a:extLst>
                <a:ext uri="{FF2B5EF4-FFF2-40B4-BE49-F238E27FC236}">
                  <a16:creationId xmlns:a16="http://schemas.microsoft.com/office/drawing/2014/main" id="{74E9A870-D80D-A3C1-2E47-95082C762471}"/>
                </a:ext>
              </a:extLst>
            </p:cNvPr>
            <p:cNvSpPr/>
            <p:nvPr/>
          </p:nvSpPr>
          <p:spPr>
            <a:xfrm>
              <a:off x="3762358" y="1637418"/>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70" name="任意多边形 69">
              <a:extLst>
                <a:ext uri="{FF2B5EF4-FFF2-40B4-BE49-F238E27FC236}">
                  <a16:creationId xmlns:a16="http://schemas.microsoft.com/office/drawing/2014/main" id="{AB2FC856-5120-8A15-4DE6-6735F94C8B07}"/>
                </a:ext>
              </a:extLst>
            </p:cNvPr>
            <p:cNvSpPr/>
            <p:nvPr/>
          </p:nvSpPr>
          <p:spPr>
            <a:xfrm>
              <a:off x="3932208" y="201685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78" name="直接箭头连接符 77">
            <a:extLst>
              <a:ext uri="{FF2B5EF4-FFF2-40B4-BE49-F238E27FC236}">
                <a16:creationId xmlns:a16="http://schemas.microsoft.com/office/drawing/2014/main" id="{601C7FB1-8FF6-A1F2-4864-780E4C04D5FE}"/>
              </a:ext>
            </a:extLst>
          </p:cNvPr>
          <p:cNvCxnSpPr/>
          <p:nvPr/>
        </p:nvCxnSpPr>
        <p:spPr>
          <a:xfrm>
            <a:off x="4603286" y="2594346"/>
            <a:ext cx="1151330" cy="1548833"/>
          </a:xfrm>
          <a:prstGeom prst="straightConnector1">
            <a:avLst/>
          </a:prstGeom>
          <a:ln w="57150" cap="flat" cmpd="sng" algn="ctr">
            <a:solidFill>
              <a:srgbClr val="00B05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直接箭头连接符 79">
            <a:extLst>
              <a:ext uri="{FF2B5EF4-FFF2-40B4-BE49-F238E27FC236}">
                <a16:creationId xmlns:a16="http://schemas.microsoft.com/office/drawing/2014/main" id="{8B369B18-7CF4-C1A1-C454-31AAC56D5CBD}"/>
              </a:ext>
            </a:extLst>
          </p:cNvPr>
          <p:cNvCxnSpPr/>
          <p:nvPr/>
        </p:nvCxnSpPr>
        <p:spPr>
          <a:xfrm>
            <a:off x="3202362" y="2074740"/>
            <a:ext cx="587919"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4C9730D-FB20-65DF-9913-76A8BB7140E8}"/>
              </a:ext>
            </a:extLst>
          </p:cNvPr>
          <p:cNvSpPr txBox="1"/>
          <p:nvPr/>
        </p:nvSpPr>
        <p:spPr>
          <a:xfrm>
            <a:off x="2706588" y="861819"/>
            <a:ext cx="230432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Even/odd cycle-dependence of SSN&amp;OF</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604B80A-34A3-5FAC-EFA8-342A3FAEB4F8}"/>
                  </a:ext>
                </a:extLst>
              </p:cNvPr>
              <p:cNvSpPr txBox="1"/>
              <p:nvPr/>
            </p:nvSpPr>
            <p:spPr>
              <a:xfrm>
                <a:off x="7646573" y="2185543"/>
                <a:ext cx="1869589" cy="7301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2400" b="1"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a:ln>
                          <a:noFill/>
                        </a:ln>
                        <a:solidFill>
                          <a:srgbClr val="FFFF00"/>
                        </a:solidFill>
                        <a:effectLst/>
                        <a:uLnTx/>
                        <a:uFillTx/>
                        <a:latin typeface="Cambria Math" panose="02040503050406030204" pitchFamily="18" charset="0"/>
                        <a:ea typeface="Cambria Math" panose="02040503050406030204" pitchFamily="18" charset="0"/>
                        <a:cs typeface="+mn-cs"/>
                      </a:rPr>
                      <m:t>𝒕</m:t>
                    </m:r>
                  </m:oMath>
                </a14:m>
                <a:r>
                  <a:rPr kumimoji="0" lang="en-US" altLang="zh-CN" sz="2400" b="1" i="0" u="none" strike="noStrike" kern="1200" cap="none" spc="0" normalizeH="0" baseline="-25000" noProof="0" dirty="0">
                    <a:ln>
                      <a:noFill/>
                    </a:ln>
                    <a:solidFill>
                      <a:srgbClr val="FFFF00"/>
                    </a:solidFill>
                    <a:effectLst/>
                    <a:uLnTx/>
                    <a:uFillTx/>
                    <a:latin typeface="Arial"/>
                    <a:ea typeface="微软雅黑"/>
                    <a:cs typeface="+mn-cs"/>
                  </a:rPr>
                  <a:t>s </a:t>
                </a: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SW transport</a:t>
                </a:r>
              </a:p>
            </p:txBody>
          </p:sp>
        </mc:Choice>
        <mc:Fallback>
          <p:sp>
            <p:nvSpPr>
              <p:cNvPr id="2" name="TextBox 1">
                <a:extLst>
                  <a:ext uri="{FF2B5EF4-FFF2-40B4-BE49-F238E27FC236}">
                    <a16:creationId xmlns:a16="http://schemas.microsoft.com/office/drawing/2014/main" id="{D604B80A-34A3-5FAC-EFA8-342A3FAEB4F8}"/>
                  </a:ext>
                </a:extLst>
              </p:cNvPr>
              <p:cNvSpPr txBox="1">
                <a:spLocks noRot="1" noChangeAspect="1" noMove="1" noResize="1" noEditPoints="1" noAdjustHandles="1" noChangeArrowheads="1" noChangeShapeType="1" noTextEdit="1"/>
              </p:cNvSpPr>
              <p:nvPr/>
            </p:nvSpPr>
            <p:spPr>
              <a:xfrm>
                <a:off x="7646573" y="2185543"/>
                <a:ext cx="1869589" cy="730136"/>
              </a:xfrm>
              <a:prstGeom prst="rect">
                <a:avLst/>
              </a:prstGeom>
              <a:blipFill>
                <a:blip r:embed="rId5"/>
                <a:stretch>
                  <a:fillRect l="-2013" b="-13793"/>
                </a:stretch>
              </a:blipFill>
            </p:spPr>
            <p:txBody>
              <a:bodyPr/>
              <a:lstStyle/>
              <a:p>
                <a:r>
                  <a:rPr lang="en-CN">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8C91193-F77D-C228-1B7D-C12706DA5DEC}"/>
                  </a:ext>
                </a:extLst>
              </p:cNvPr>
              <p:cNvSpPr txBox="1"/>
              <p:nvPr/>
            </p:nvSpPr>
            <p:spPr>
              <a:xfrm>
                <a:off x="10120582" y="2207236"/>
                <a:ext cx="1722035" cy="677108"/>
              </a:xfrm>
              <a:prstGeom prst="rect">
                <a:avLst/>
              </a:prstGeom>
              <a:noFill/>
            </p:spPr>
            <p:txBody>
              <a:bodyPr wrap="square">
                <a:spAutoFit/>
              </a:bodyPr>
              <a:lstStyle/>
              <a:p>
                <a:pPr lvl="0"/>
                <a14:m>
                  <m:oMath xmlns:m="http://schemas.openxmlformats.org/officeDocument/2006/math">
                    <m:r>
                      <a:rPr lang="en-US" altLang="zh-CN" sz="2000" b="1" i="1">
                        <a:solidFill>
                          <a:srgbClr val="FFFF00"/>
                        </a:solidFill>
                        <a:latin typeface="Cambria Math" panose="02040503050406030204" pitchFamily="18" charset="0"/>
                        <a:ea typeface="Cambria Math" panose="02040503050406030204" pitchFamily="18" charset="0"/>
                      </a:rPr>
                      <m:t>∆</m:t>
                    </m:r>
                    <m:r>
                      <a:rPr lang="en-US" altLang="zh-CN" sz="2000" b="1" i="1">
                        <a:solidFill>
                          <a:srgbClr val="FFFF00"/>
                        </a:solidFill>
                        <a:latin typeface="Cambria Math" panose="02040503050406030204" pitchFamily="18" charset="0"/>
                        <a:ea typeface="Cambria Math" panose="02040503050406030204" pitchFamily="18" charset="0"/>
                      </a:rPr>
                      <m:t>𝒕</m:t>
                    </m:r>
                  </m:oMath>
                </a14:m>
                <a:r>
                  <a:rPr lang="en-US" altLang="zh-CN" sz="2000" b="1" baseline="-25000" dirty="0">
                    <a:solidFill>
                      <a:srgbClr val="FFFF00"/>
                    </a:solidFill>
                  </a:rPr>
                  <a:t>p</a:t>
                </a:r>
                <a:r>
                  <a:rPr lang="en-US" altLang="zh-CN" sz="2000" b="1" dirty="0">
                    <a:solidFill>
                      <a:srgbClr val="FFFF00"/>
                    </a:solidFill>
                  </a:rPr>
                  <a:t> </a:t>
                </a:r>
                <a:r>
                  <a:rPr kumimoji="0" lang="en-US" altLang="zh-CN" b="1" u="none" strike="noStrike" kern="1200" cap="none" spc="0" normalizeH="0" baseline="0" noProof="0" dirty="0">
                    <a:ln>
                      <a:noFill/>
                    </a:ln>
                    <a:solidFill>
                      <a:srgbClr val="FFFF00"/>
                    </a:solidFill>
                    <a:effectLst/>
                    <a:uLnTx/>
                    <a:uFillTx/>
                    <a:ea typeface="Cambria Math" panose="02040503050406030204" pitchFamily="18" charset="0"/>
                  </a:rPr>
                  <a:t>Particle </a:t>
                </a:r>
                <a:r>
                  <a:rPr lang="en-US" altLang="zh-CN" b="1" dirty="0">
                    <a:solidFill>
                      <a:srgbClr val="FFFF00"/>
                    </a:solidFill>
                    <a:ea typeface="Cambria Math" panose="02040503050406030204" pitchFamily="18" charset="0"/>
                  </a:rPr>
                  <a:t>transport</a:t>
                </a:r>
                <a:endParaRPr kumimoji="0" lang="en-CN" sz="24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p:sp>
            <p:nvSpPr>
              <p:cNvPr id="8" name="TextBox 7">
                <a:extLst>
                  <a:ext uri="{FF2B5EF4-FFF2-40B4-BE49-F238E27FC236}">
                    <a16:creationId xmlns:a16="http://schemas.microsoft.com/office/drawing/2014/main" id="{28C91193-F77D-C228-1B7D-C12706DA5DEC}"/>
                  </a:ext>
                </a:extLst>
              </p:cNvPr>
              <p:cNvSpPr txBox="1">
                <a:spLocks noRot="1" noChangeAspect="1" noMove="1" noResize="1" noEditPoints="1" noAdjustHandles="1" noChangeArrowheads="1" noChangeShapeType="1" noTextEdit="1"/>
              </p:cNvSpPr>
              <p:nvPr/>
            </p:nvSpPr>
            <p:spPr>
              <a:xfrm>
                <a:off x="10120582" y="2207236"/>
                <a:ext cx="1722035" cy="677108"/>
              </a:xfrm>
              <a:prstGeom prst="rect">
                <a:avLst/>
              </a:prstGeom>
              <a:blipFill>
                <a:blip r:embed="rId6"/>
                <a:stretch>
                  <a:fillRect l="-2920" t="-1818" b="-12727"/>
                </a:stretch>
              </a:blipFill>
            </p:spPr>
            <p:txBody>
              <a:bodyPr/>
              <a:lstStyle/>
              <a:p>
                <a:r>
                  <a:rPr lang="en-CN">
                    <a:noFill/>
                  </a:rPr>
                  <a:t> </a:t>
                </a:r>
              </a:p>
            </p:txBody>
          </p:sp>
        </mc:Fallback>
      </mc:AlternateContent>
      <p:sp>
        <p:nvSpPr>
          <p:cNvPr id="11" name="TextBox 10">
            <a:extLst>
              <a:ext uri="{FF2B5EF4-FFF2-40B4-BE49-F238E27FC236}">
                <a16:creationId xmlns:a16="http://schemas.microsoft.com/office/drawing/2014/main" id="{2C13C509-A639-A1E0-2B1E-5F6E93443835}"/>
              </a:ext>
            </a:extLst>
          </p:cNvPr>
          <p:cNvSpPr txBox="1"/>
          <p:nvPr/>
        </p:nvSpPr>
        <p:spPr>
          <a:xfrm>
            <a:off x="598996" y="45334"/>
            <a:ext cx="23043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a:ea typeface="微软雅黑"/>
                <a:cs typeface="+mn-cs"/>
              </a:rPr>
              <a:t>Summary</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7EF1D9F-211B-3037-1947-0415EDFBA030}"/>
                  </a:ext>
                </a:extLst>
              </p:cNvPr>
              <p:cNvSpPr txBox="1"/>
              <p:nvPr/>
            </p:nvSpPr>
            <p:spPr>
              <a:xfrm>
                <a:off x="8801355" y="1517389"/>
                <a:ext cx="10518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m:t>
                      </m:r>
                      <m:r>
                        <a:rPr kumimoji="0" lang="en-US" altLang="zh-CN"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cs typeface="+mn-cs"/>
                        </a:rPr>
                        <m:t>𝒕</m:t>
                      </m:r>
                    </m:oMath>
                  </m:oMathPara>
                </a14:m>
                <a:endParaRPr kumimoji="0" lang="en-CN" sz="24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p:sp>
            <p:nvSpPr>
              <p:cNvPr id="4" name="TextBox 3">
                <a:extLst>
                  <a:ext uri="{FF2B5EF4-FFF2-40B4-BE49-F238E27FC236}">
                    <a16:creationId xmlns:a16="http://schemas.microsoft.com/office/drawing/2014/main" id="{D7EF1D9F-211B-3037-1947-0415EDFBA030}"/>
                  </a:ext>
                </a:extLst>
              </p:cNvPr>
              <p:cNvSpPr txBox="1">
                <a:spLocks noRot="1" noChangeAspect="1" noMove="1" noResize="1" noEditPoints="1" noAdjustHandles="1" noChangeArrowheads="1" noChangeShapeType="1" noTextEdit="1"/>
              </p:cNvSpPr>
              <p:nvPr/>
            </p:nvSpPr>
            <p:spPr>
              <a:xfrm>
                <a:off x="8801355" y="1517389"/>
                <a:ext cx="1051899" cy="461665"/>
              </a:xfrm>
              <a:prstGeom prst="rect">
                <a:avLst/>
              </a:prstGeom>
              <a:blipFill>
                <a:blip r:embed="rId7"/>
                <a:stretch>
                  <a:fillRect/>
                </a:stretch>
              </a:blipFill>
            </p:spPr>
            <p:txBody>
              <a:bodyPr/>
              <a:lstStyle/>
              <a:p>
                <a:r>
                  <a:rPr lang="en-CN">
                    <a:noFill/>
                  </a:rPr>
                  <a:t> </a:t>
                </a:r>
              </a:p>
            </p:txBody>
          </p:sp>
        </mc:Fallback>
      </mc:AlternateContent>
      <p:cxnSp>
        <p:nvCxnSpPr>
          <p:cNvPr id="13" name="Straight Arrow Connector 12">
            <a:extLst>
              <a:ext uri="{FF2B5EF4-FFF2-40B4-BE49-F238E27FC236}">
                <a16:creationId xmlns:a16="http://schemas.microsoft.com/office/drawing/2014/main" id="{7F7666E2-6EDA-2CE0-E742-59991451AE5C}"/>
              </a:ext>
            </a:extLst>
          </p:cNvPr>
          <p:cNvCxnSpPr>
            <a:cxnSpLocks/>
          </p:cNvCxnSpPr>
          <p:nvPr/>
        </p:nvCxnSpPr>
        <p:spPr>
          <a:xfrm flipH="1">
            <a:off x="8517318" y="1887298"/>
            <a:ext cx="535036" cy="3499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5755691-3820-6058-04C9-85B85813BF4D}"/>
              </a:ext>
            </a:extLst>
          </p:cNvPr>
          <p:cNvCxnSpPr>
            <a:cxnSpLocks/>
          </p:cNvCxnSpPr>
          <p:nvPr/>
        </p:nvCxnSpPr>
        <p:spPr>
          <a:xfrm>
            <a:off x="9668958" y="1847250"/>
            <a:ext cx="528293" cy="49051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12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p:cNvSpPr>
                <a:spLocks noGrp="1"/>
              </p:cNvSpPr>
              <p:nvPr>
                <p:ph type="title"/>
              </p:nvPr>
            </p:nvSpPr>
            <p:spPr/>
            <p:txBody>
              <a:bodyPr>
                <a:normAutofit/>
              </a:bodyPr>
              <a:lstStyle/>
              <a:p>
                <a:pPr marL="457200" indent="-457200">
                  <a:buSzPct val="100000"/>
                  <a:buFont typeface="Wingdings" panose="05000000000000000000" pitchFamily="2" charset="2"/>
                  <a:buChar char="u"/>
                </a:pPr>
                <a:r>
                  <a:rPr lang="en-US" altLang="zh-CN" dirty="0"/>
                  <a:t>Theory: Derivation of delay time</a:t>
                </a:r>
                <a:r>
                  <a:rPr lang="zh-CN" altLang="en-US" dirty="0"/>
                  <a:t> </a:t>
                </a:r>
                <a14:m>
                  <m:oMath xmlns:m="http://schemas.openxmlformats.org/officeDocument/2006/math">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𝒕</m:t>
                    </m:r>
                  </m:oMath>
                </a14:m>
                <a:r>
                  <a:rPr lang="en-US" altLang="zh-CN" baseline="-25000" dirty="0"/>
                  <a:t>s</a:t>
                </a:r>
                <a:r>
                  <a:rPr lang="en-US" altLang="zh-CN" dirty="0"/>
                  <a:t> and </a:t>
                </a:r>
                <a14:m>
                  <m:oMath xmlns:m="http://schemas.openxmlformats.org/officeDocument/2006/math">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𝒕</m:t>
                    </m:r>
                  </m:oMath>
                </a14:m>
                <a:r>
                  <a:rPr lang="en-US" altLang="zh-CN" baseline="-25000" dirty="0"/>
                  <a:t>p </a:t>
                </a:r>
                <a:r>
                  <a:rPr lang="en-US" altLang="zh-CN" dirty="0"/>
                  <a:t> </a:t>
                </a:r>
              </a:p>
            </p:txBody>
          </p:sp>
        </mc:Choice>
        <mc:Fallback xmlns="">
          <p:sp>
            <p:nvSpPr>
              <p:cNvPr id="2" name="标题 1"/>
              <p:cNvSpPr>
                <a:spLocks noGrp="1" noRot="1" noChangeAspect="1" noMove="1" noResize="1" noEditPoints="1" noAdjustHandles="1" noChangeArrowheads="1" noChangeShapeType="1" noTextEdit="1"/>
              </p:cNvSpPr>
              <p:nvPr>
                <p:ph type="title"/>
              </p:nvPr>
            </p:nvSpPr>
            <p:spPr>
              <a:blipFill>
                <a:blip r:embed="rId3"/>
                <a:stretch>
                  <a:fillRect l="-935" b="-15854"/>
                </a:stretch>
              </a:blipFill>
            </p:spPr>
            <p:txBody>
              <a:bodyPr/>
              <a:lstStyle/>
              <a:p>
                <a:r>
                  <a:rPr lang="en-CN">
                    <a:noFill/>
                  </a:rPr>
                  <a:t> </a:t>
                </a:r>
              </a:p>
            </p:txBody>
          </p:sp>
        </mc:Fallback>
      </mc:AlternateContent>
      <p:sp>
        <p:nvSpPr>
          <p:cNvPr id="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8" name="矩形 7"/>
          <p:cNvSpPr/>
          <p:nvPr/>
        </p:nvSpPr>
        <p:spPr>
          <a:xfrm>
            <a:off x="816238" y="2011051"/>
            <a:ext cx="1055793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With </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r</a:t>
            </a:r>
            <a:r>
              <a:rPr kumimoji="0" lang="en-US" altLang="zh-CN" sz="2400" b="0" i="0" u="none" strike="noStrike" kern="1200" cap="none" spc="0" normalizeH="0" baseline="-25000" noProof="0" dirty="0" err="1">
                <a:ln>
                  <a:noFill/>
                </a:ln>
                <a:solidFill>
                  <a:srgbClr val="000000"/>
                </a:solidFill>
                <a:effectLst/>
                <a:uLnTx/>
                <a:uFillTx/>
                <a:latin typeface="Arial"/>
                <a:ea typeface="微软雅黑"/>
                <a:cs typeface="+mn-cs"/>
              </a:rPr>
              <a:t>b</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=120 AU and V=450 km/s, we fit the delay time by adopting a double power-law form of </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κ</a:t>
            </a:r>
            <a:r>
              <a:rPr kumimoji="0" lang="en-US" altLang="zh-CN" sz="2400" b="0" i="0" u="none" strike="noStrike" kern="1200" cap="none" spc="0" normalizeH="0" baseline="-25000" noProof="0" dirty="0" err="1">
                <a:ln>
                  <a:noFill/>
                </a:ln>
                <a:solidFill>
                  <a:srgbClr val="000000"/>
                </a:solidFill>
                <a:effectLst/>
                <a:uLnTx/>
                <a:uFillTx/>
                <a:latin typeface="Arial"/>
                <a:ea typeface="微软雅黑"/>
                <a:cs typeface="+mn-cs"/>
              </a:rPr>
              <a:t>R</a:t>
            </a:r>
            <a:r>
              <a:rPr kumimoji="0" lang="en-US" altLang="zh-CN" sz="2400" b="0" i="0" u="none" strike="noStrike" kern="1200" cap="none" spc="0" normalizeH="0" baseline="-25000" noProof="0" dirty="0">
                <a:ln>
                  <a:noFill/>
                </a:ln>
                <a:solidFill>
                  <a:srgbClr val="000000"/>
                </a:solidFill>
                <a:effectLst/>
                <a:uLnTx/>
                <a:uFillTx/>
                <a:latin typeface="Arial"/>
                <a:ea typeface="微软雅黑"/>
                <a:cs typeface="+mn-cs"/>
              </a:rPr>
              <a:t> </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with c=3 and </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R</a:t>
            </a:r>
            <a:r>
              <a:rPr kumimoji="0" lang="en-US" altLang="zh-CN" sz="2400" b="0" i="0" u="none" strike="noStrike" kern="1200" cap="none" spc="0" normalizeH="0" baseline="-25000" noProof="0" dirty="0" err="1">
                <a:ln>
                  <a:noFill/>
                </a:ln>
                <a:solidFill>
                  <a:srgbClr val="000000"/>
                </a:solidFill>
                <a:effectLst/>
                <a:uLnTx/>
                <a:uFillTx/>
                <a:latin typeface="Arial"/>
                <a:ea typeface="微软雅黑"/>
                <a:cs typeface="+mn-cs"/>
              </a:rPr>
              <a:t>k</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=4 GV (Corti+ 2019)	</a:t>
            </a:r>
          </a:p>
        </p:txBody>
      </p:sp>
      <p:pic>
        <p:nvPicPr>
          <p:cNvPr id="7" name="图片 6"/>
          <p:cNvPicPr>
            <a:picLocks noChangeAspect="1"/>
          </p:cNvPicPr>
          <p:nvPr/>
        </p:nvPicPr>
        <p:blipFill>
          <a:blip r:embed="rId4"/>
          <a:srcRect t="12491"/>
          <a:stretch>
            <a:fillRect/>
          </a:stretch>
        </p:blipFill>
        <p:spPr>
          <a:xfrm>
            <a:off x="923882" y="1130853"/>
            <a:ext cx="5739538" cy="830998"/>
          </a:xfrm>
          <a:prstGeom prst="rect">
            <a:avLst/>
          </a:prstGeom>
        </p:spPr>
        <p:style>
          <a:lnRef idx="2">
            <a:schemeClr val="dk1"/>
          </a:lnRef>
          <a:fillRef idx="1">
            <a:schemeClr val="lt1"/>
          </a:fillRef>
          <a:effectRef idx="0">
            <a:schemeClr val="dk1"/>
          </a:effectRef>
          <a:fontRef idx="minor">
            <a:schemeClr val="dk1"/>
          </a:fontRef>
        </p:style>
      </p:pic>
      <p:pic>
        <p:nvPicPr>
          <p:cNvPr id="10" name="图片 9"/>
          <p:cNvPicPr>
            <a:picLocks noChangeAspect="1"/>
          </p:cNvPicPr>
          <p:nvPr/>
        </p:nvPicPr>
        <p:blipFill>
          <a:blip r:embed="rId5"/>
          <a:stretch>
            <a:fillRect/>
          </a:stretch>
        </p:blipFill>
        <p:spPr>
          <a:xfrm>
            <a:off x="3993004" y="2789611"/>
            <a:ext cx="2670416" cy="742062"/>
          </a:xfrm>
          <a:prstGeom prst="rect">
            <a:avLst/>
          </a:prstGeom>
        </p:spPr>
        <p:style>
          <a:lnRef idx="2">
            <a:schemeClr val="dk1"/>
          </a:lnRef>
          <a:fillRef idx="1">
            <a:schemeClr val="lt1"/>
          </a:fillRef>
          <a:effectRef idx="0">
            <a:schemeClr val="dk1"/>
          </a:effectRef>
          <a:fontRef idx="minor">
            <a:schemeClr val="dk1"/>
          </a:fontRef>
        </p:style>
      </p:pic>
      <p:sp>
        <p:nvSpPr>
          <p:cNvPr id="11" name="矩形 10"/>
          <p:cNvSpPr/>
          <p:nvPr/>
        </p:nvSpPr>
        <p:spPr>
          <a:xfrm>
            <a:off x="816237" y="5928154"/>
            <a:ext cx="1055793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The fitting parameters agree with those reported in previous numerical studies: </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Corti</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et al. (2019b), </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Fiandrini</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et al. (2021), and Song et al. (2021). 	</a:t>
            </a:r>
          </a:p>
        </p:txBody>
      </p:sp>
      <p:sp>
        <p:nvSpPr>
          <p:cNvPr id="3" name="文本框 5">
            <a:extLst>
              <a:ext uri="{FF2B5EF4-FFF2-40B4-BE49-F238E27FC236}">
                <a16:creationId xmlns:a16="http://schemas.microsoft.com/office/drawing/2014/main" id="{1D26C8C2-A770-D494-8FE1-37F218739329}"/>
              </a:ext>
            </a:extLst>
          </p:cNvPr>
          <p:cNvSpPr txBox="1"/>
          <p:nvPr/>
        </p:nvSpPr>
        <p:spPr>
          <a:xfrm>
            <a:off x="6761374" y="185239"/>
            <a:ext cx="5186786" cy="400110"/>
          </a:xfrm>
          <a:prstGeom prst="rect">
            <a:avLst/>
          </a:prstGeom>
          <a:noFill/>
        </p:spPr>
        <p:txBody>
          <a:bodyPr wrap="square" rtlCol="0">
            <a:spAutoFit/>
          </a:bodyPr>
          <a:lstStyle/>
          <a:p>
            <a:r>
              <a:rPr lang="en-US" altLang="zh-CN" sz="2000" dirty="0">
                <a:solidFill>
                  <a:srgbClr val="00B0F0"/>
                </a:solidFill>
              </a:rPr>
              <a:t>More details in Wang &amp; Guo </a:t>
            </a:r>
            <a:r>
              <a:rPr lang="en-US" altLang="zh-CN" sz="2000" dirty="0" err="1">
                <a:solidFill>
                  <a:srgbClr val="00B0F0"/>
                </a:solidFill>
              </a:rPr>
              <a:t>et.al</a:t>
            </a:r>
            <a:r>
              <a:rPr lang="en-US" altLang="zh-CN" sz="2000" dirty="0">
                <a:solidFill>
                  <a:srgbClr val="00B0F0"/>
                </a:solidFill>
              </a:rPr>
              <a:t> 2025 AA</a:t>
            </a:r>
            <a:endParaRPr lang="zh-CN" altLang="en-US" sz="2000" dirty="0">
              <a:solidFill>
                <a:srgbClr val="00B0F0"/>
              </a:solidFill>
            </a:endParaRPr>
          </a:p>
        </p:txBody>
      </p:sp>
      <p:pic>
        <p:nvPicPr>
          <p:cNvPr id="5" name="图片 6">
            <a:extLst>
              <a:ext uri="{FF2B5EF4-FFF2-40B4-BE49-F238E27FC236}">
                <a16:creationId xmlns:a16="http://schemas.microsoft.com/office/drawing/2014/main" id="{3A840ADF-7C44-A62C-7DE8-7847BB525D90}"/>
              </a:ext>
            </a:extLst>
          </p:cNvPr>
          <p:cNvPicPr>
            <a:picLocks noChangeAspect="1"/>
          </p:cNvPicPr>
          <p:nvPr/>
        </p:nvPicPr>
        <p:blipFill>
          <a:blip r:embed="rId6"/>
          <a:srcRect l="1" t="14571" r="2993" b="1654"/>
          <a:stretch>
            <a:fillRect/>
          </a:stretch>
        </p:blipFill>
        <p:spPr>
          <a:xfrm>
            <a:off x="7087055" y="1009461"/>
            <a:ext cx="4181063" cy="577128"/>
          </a:xfrm>
          <a:prstGeom prst="rect">
            <a:avLst/>
          </a:prstGeom>
        </p:spPr>
        <p:style>
          <a:lnRef idx="2">
            <a:schemeClr val="accent1"/>
          </a:lnRef>
          <a:fillRef idx="1">
            <a:schemeClr val="lt1"/>
          </a:fillRef>
          <a:effectRef idx="0">
            <a:schemeClr val="accent1"/>
          </a:effectRef>
          <a:fontRef idx="minor">
            <a:schemeClr val="dk1"/>
          </a:fontRef>
        </p:style>
      </p:pic>
      <p:pic>
        <p:nvPicPr>
          <p:cNvPr id="12" name="图片 7" descr="卡通人物&#10;&#10;AI 生成的内容可能不正确。">
            <a:extLst>
              <a:ext uri="{FF2B5EF4-FFF2-40B4-BE49-F238E27FC236}">
                <a16:creationId xmlns:a16="http://schemas.microsoft.com/office/drawing/2014/main" id="{2B4A3A71-CC83-B767-2FD2-2C3A5492C9FB}"/>
              </a:ext>
            </a:extLst>
          </p:cNvPr>
          <p:cNvPicPr>
            <a:picLocks noChangeAspect="1"/>
          </p:cNvPicPr>
          <p:nvPr/>
        </p:nvPicPr>
        <p:blipFill>
          <a:blip r:embed="rId7"/>
          <a:stretch>
            <a:fillRect/>
          </a:stretch>
        </p:blipFill>
        <p:spPr>
          <a:xfrm>
            <a:off x="7090139" y="1573192"/>
            <a:ext cx="2773189" cy="555993"/>
          </a:xfrm>
          <a:prstGeom prst="rect">
            <a:avLst/>
          </a:prstGeom>
        </p:spPr>
        <p:style>
          <a:lnRef idx="2">
            <a:schemeClr val="accent2"/>
          </a:lnRef>
          <a:fillRef idx="1">
            <a:schemeClr val="lt1"/>
          </a:fillRef>
          <a:effectRef idx="0">
            <a:schemeClr val="accent2"/>
          </a:effectRef>
          <a:fontRef idx="minor">
            <a:schemeClr val="dk1"/>
          </a:fontRef>
        </p:style>
      </p:pic>
      <p:grpSp>
        <p:nvGrpSpPr>
          <p:cNvPr id="17" name="Group 16">
            <a:extLst>
              <a:ext uri="{FF2B5EF4-FFF2-40B4-BE49-F238E27FC236}">
                <a16:creationId xmlns:a16="http://schemas.microsoft.com/office/drawing/2014/main" id="{5F5CA846-905A-FF00-A260-A49294D93331}"/>
              </a:ext>
            </a:extLst>
          </p:cNvPr>
          <p:cNvGrpSpPr/>
          <p:nvPr/>
        </p:nvGrpSpPr>
        <p:grpSpPr>
          <a:xfrm>
            <a:off x="3328415" y="1230886"/>
            <a:ext cx="2414017" cy="558436"/>
            <a:chOff x="3328415" y="1230886"/>
            <a:chExt cx="2414017" cy="558436"/>
          </a:xfrm>
        </p:grpSpPr>
        <p:sp>
          <p:nvSpPr>
            <p:cNvPr id="13" name="Rectangle 12">
              <a:extLst>
                <a:ext uri="{FF2B5EF4-FFF2-40B4-BE49-F238E27FC236}">
                  <a16:creationId xmlns:a16="http://schemas.microsoft.com/office/drawing/2014/main" id="{4583D38D-D598-380A-26C0-40FD400A5C02}"/>
                </a:ext>
              </a:extLst>
            </p:cNvPr>
            <p:cNvSpPr/>
            <p:nvPr/>
          </p:nvSpPr>
          <p:spPr>
            <a:xfrm>
              <a:off x="3328415" y="1230886"/>
              <a:ext cx="276914" cy="55843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4" name="Rectangle 13">
              <a:extLst>
                <a:ext uri="{FF2B5EF4-FFF2-40B4-BE49-F238E27FC236}">
                  <a16:creationId xmlns:a16="http://schemas.microsoft.com/office/drawing/2014/main" id="{B7B1C539-DF2D-805E-7643-B6DA187ABB5D}"/>
                </a:ext>
              </a:extLst>
            </p:cNvPr>
            <p:cNvSpPr/>
            <p:nvPr/>
          </p:nvSpPr>
          <p:spPr>
            <a:xfrm>
              <a:off x="5224272" y="1236982"/>
              <a:ext cx="243840" cy="3642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5" name="Rectangle 14">
              <a:extLst>
                <a:ext uri="{FF2B5EF4-FFF2-40B4-BE49-F238E27FC236}">
                  <a16:creationId xmlns:a16="http://schemas.microsoft.com/office/drawing/2014/main" id="{B77508E0-0AF0-2750-1F94-137497E7A51E}"/>
                </a:ext>
              </a:extLst>
            </p:cNvPr>
            <p:cNvSpPr/>
            <p:nvPr/>
          </p:nvSpPr>
          <p:spPr>
            <a:xfrm>
              <a:off x="5498592" y="1243078"/>
              <a:ext cx="243840" cy="3642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grpSp>
      <p:sp>
        <p:nvSpPr>
          <p:cNvPr id="18" name="Rectangle 17">
            <a:extLst>
              <a:ext uri="{FF2B5EF4-FFF2-40B4-BE49-F238E27FC236}">
                <a16:creationId xmlns:a16="http://schemas.microsoft.com/office/drawing/2014/main" id="{8E90BD8D-0AC8-9F24-F9A6-6FEA60EBBA77}"/>
              </a:ext>
            </a:extLst>
          </p:cNvPr>
          <p:cNvSpPr/>
          <p:nvPr/>
        </p:nvSpPr>
        <p:spPr>
          <a:xfrm>
            <a:off x="4794959" y="1241392"/>
            <a:ext cx="243840" cy="36424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grpSp>
        <p:nvGrpSpPr>
          <p:cNvPr id="22" name="Group 21">
            <a:extLst>
              <a:ext uri="{FF2B5EF4-FFF2-40B4-BE49-F238E27FC236}">
                <a16:creationId xmlns:a16="http://schemas.microsoft.com/office/drawing/2014/main" id="{0CBC08FE-F756-EBAE-78DD-82F950F3DA79}"/>
              </a:ext>
            </a:extLst>
          </p:cNvPr>
          <p:cNvGrpSpPr/>
          <p:nvPr/>
        </p:nvGrpSpPr>
        <p:grpSpPr>
          <a:xfrm>
            <a:off x="1253065" y="3316224"/>
            <a:ext cx="9187542" cy="2562730"/>
            <a:chOff x="1253065" y="3316224"/>
            <a:chExt cx="9187542" cy="2562730"/>
          </a:xfrm>
        </p:grpSpPr>
        <p:pic>
          <p:nvPicPr>
            <p:cNvPr id="9" name="图片 8"/>
            <p:cNvPicPr>
              <a:picLocks noChangeAspect="1"/>
            </p:cNvPicPr>
            <p:nvPr/>
          </p:nvPicPr>
          <p:blipFill>
            <a:blip r:embed="rId8"/>
            <a:stretch>
              <a:fillRect/>
            </a:stretch>
          </p:blipFill>
          <p:spPr>
            <a:xfrm>
              <a:off x="1253065" y="3580553"/>
              <a:ext cx="9187542" cy="2298401"/>
            </a:xfrm>
            <a:prstGeom prst="rect">
              <a:avLst/>
            </a:prstGeom>
          </p:spPr>
        </p:pic>
        <p:cxnSp>
          <p:nvCxnSpPr>
            <p:cNvPr id="21" name="Straight Arrow Connector 20">
              <a:extLst>
                <a:ext uri="{FF2B5EF4-FFF2-40B4-BE49-F238E27FC236}">
                  <a16:creationId xmlns:a16="http://schemas.microsoft.com/office/drawing/2014/main" id="{FD9F85AE-D582-52F0-D3CD-C2804BC30689}"/>
                </a:ext>
              </a:extLst>
            </p:cNvPr>
            <p:cNvCxnSpPr/>
            <p:nvPr/>
          </p:nvCxnSpPr>
          <p:spPr>
            <a:xfrm>
              <a:off x="6663420" y="3316224"/>
              <a:ext cx="1541796" cy="512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9610DAD-2A51-7702-E090-5C7BFE3F3BBF}"/>
              </a:ext>
            </a:extLst>
          </p:cNvPr>
          <p:cNvSpPr/>
          <p:nvPr/>
        </p:nvSpPr>
        <p:spPr>
          <a:xfrm>
            <a:off x="1253065" y="4707351"/>
            <a:ext cx="9187542" cy="797469"/>
          </a:xfrm>
          <a:prstGeom prst="rect">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
        <p:nvSpPr>
          <p:cNvPr id="24" name="TextBox 23">
            <a:extLst>
              <a:ext uri="{FF2B5EF4-FFF2-40B4-BE49-F238E27FC236}">
                <a16:creationId xmlns:a16="http://schemas.microsoft.com/office/drawing/2014/main" id="{7720BDF2-2149-3A30-5747-1BD6BD4D6575}"/>
              </a:ext>
            </a:extLst>
          </p:cNvPr>
          <p:cNvSpPr txBox="1"/>
          <p:nvPr/>
        </p:nvSpPr>
        <p:spPr>
          <a:xfrm>
            <a:off x="10511048" y="3824399"/>
            <a:ext cx="1526469" cy="954107"/>
          </a:xfrm>
          <a:prstGeom prst="rect">
            <a:avLst/>
          </a:prstGeom>
          <a:noFill/>
        </p:spPr>
        <p:txBody>
          <a:bodyPr wrap="square">
            <a:spAutoFit/>
          </a:bodyPr>
          <a:lstStyle/>
          <a:p>
            <a:r>
              <a:rPr lang="en-US" sz="1400" i="1" dirty="0"/>
              <a:t>Less reliable for low energy protons (</a:t>
            </a:r>
            <a:r>
              <a:rPr lang="en-US" sz="1400" i="1" kern="1200" dirty="0">
                <a:solidFill>
                  <a:schemeClr val="tx1"/>
                </a:solidFill>
                <a:effectLst/>
                <a:latin typeface="+mn-lt"/>
                <a:ea typeface="+mn-ea"/>
                <a:cs typeface="+mn-cs"/>
              </a:rPr>
              <a:t>60–300MeV)</a:t>
            </a:r>
            <a:endParaRPr lang="en-US" sz="1400" i="1" dirty="0"/>
          </a:p>
        </p:txBody>
      </p:sp>
      <p:sp>
        <p:nvSpPr>
          <p:cNvPr id="16" name="Rectangle 15">
            <a:extLst>
              <a:ext uri="{FF2B5EF4-FFF2-40B4-BE49-F238E27FC236}">
                <a16:creationId xmlns:a16="http://schemas.microsoft.com/office/drawing/2014/main" id="{1A144487-C6D1-FA0D-B552-3ADC80C3A1F3}"/>
              </a:ext>
            </a:extLst>
          </p:cNvPr>
          <p:cNvSpPr/>
          <p:nvPr/>
        </p:nvSpPr>
        <p:spPr>
          <a:xfrm>
            <a:off x="1483527" y="1123100"/>
            <a:ext cx="464695" cy="838751"/>
          </a:xfrm>
          <a:prstGeom prst="rect">
            <a:avLst/>
          </a:prstGeom>
          <a:solidFill>
            <a:srgbClr val="FFFF00">
              <a:alpha val="3425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0" name="Rectangle 19">
            <a:extLst>
              <a:ext uri="{FF2B5EF4-FFF2-40B4-BE49-F238E27FC236}">
                <a16:creationId xmlns:a16="http://schemas.microsoft.com/office/drawing/2014/main" id="{1E800302-00BE-45BB-505E-4FB8C5F62CAE}"/>
              </a:ext>
            </a:extLst>
          </p:cNvPr>
          <p:cNvSpPr/>
          <p:nvPr/>
        </p:nvSpPr>
        <p:spPr>
          <a:xfrm>
            <a:off x="2792473" y="1117499"/>
            <a:ext cx="1195276" cy="838751"/>
          </a:xfrm>
          <a:prstGeom prst="rect">
            <a:avLst/>
          </a:prstGeom>
          <a:solidFill>
            <a:srgbClr val="FFFF00">
              <a:alpha val="3425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sz="1600"/>
          </a:p>
        </p:txBody>
      </p:sp>
      <p:sp>
        <p:nvSpPr>
          <p:cNvPr id="23" name="Rectangle 22">
            <a:extLst>
              <a:ext uri="{FF2B5EF4-FFF2-40B4-BE49-F238E27FC236}">
                <a16:creationId xmlns:a16="http://schemas.microsoft.com/office/drawing/2014/main" id="{5253AF84-224D-585C-BD70-954C3FA9EB64}"/>
              </a:ext>
            </a:extLst>
          </p:cNvPr>
          <p:cNvSpPr/>
          <p:nvPr/>
        </p:nvSpPr>
        <p:spPr>
          <a:xfrm>
            <a:off x="2115960" y="1126976"/>
            <a:ext cx="464695" cy="838751"/>
          </a:xfrm>
          <a:prstGeom prst="rect">
            <a:avLst/>
          </a:prstGeom>
          <a:solidFill>
            <a:srgbClr val="00B0F0">
              <a:alpha val="342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Rectangle 24">
            <a:extLst>
              <a:ext uri="{FF2B5EF4-FFF2-40B4-BE49-F238E27FC236}">
                <a16:creationId xmlns:a16="http://schemas.microsoft.com/office/drawing/2014/main" id="{0BA5F98A-2C10-0F9D-7B3E-0FAA1DCFBBD6}"/>
              </a:ext>
            </a:extLst>
          </p:cNvPr>
          <p:cNvSpPr/>
          <p:nvPr/>
        </p:nvSpPr>
        <p:spPr>
          <a:xfrm>
            <a:off x="4157342" y="1117498"/>
            <a:ext cx="2506078" cy="838751"/>
          </a:xfrm>
          <a:prstGeom prst="rect">
            <a:avLst/>
          </a:prstGeom>
          <a:solidFill>
            <a:srgbClr val="00B0F0">
              <a:alpha val="342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6" name="Rectangle 25">
            <a:extLst>
              <a:ext uri="{FF2B5EF4-FFF2-40B4-BE49-F238E27FC236}">
                <a16:creationId xmlns:a16="http://schemas.microsoft.com/office/drawing/2014/main" id="{7CABFA17-AD2E-C50C-ACED-E690D0156AE0}"/>
              </a:ext>
            </a:extLst>
          </p:cNvPr>
          <p:cNvSpPr/>
          <p:nvPr/>
        </p:nvSpPr>
        <p:spPr>
          <a:xfrm>
            <a:off x="7083682" y="1573192"/>
            <a:ext cx="2779646" cy="555993"/>
          </a:xfrm>
          <a:prstGeom prst="rect">
            <a:avLst/>
          </a:prstGeom>
          <a:solidFill>
            <a:srgbClr val="00B0F0">
              <a:alpha val="3425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Tree>
    <p:extLst>
      <p:ext uri="{BB962C8B-B14F-4D97-AF65-F5344CB8AC3E}">
        <p14:creationId xmlns:p14="http://schemas.microsoft.com/office/powerpoint/2010/main" val="1406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9"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4FD78E-022B-274C-605E-CEEC9C36BF5E}"/>
            </a:ext>
          </a:extLst>
        </p:cNvPr>
        <p:cNvGrpSpPr/>
        <p:nvPr/>
      </p:nvGrpSpPr>
      <p:grpSpPr>
        <a:xfrm>
          <a:off x="0" y="0"/>
          <a:ext cx="0" cy="0"/>
          <a:chOff x="0" y="0"/>
          <a:chExt cx="0" cy="0"/>
        </a:xfrm>
      </p:grpSpPr>
      <p:pic>
        <p:nvPicPr>
          <p:cNvPr id="32" name="图片 31">
            <a:extLst>
              <a:ext uri="{FF2B5EF4-FFF2-40B4-BE49-F238E27FC236}">
                <a16:creationId xmlns:a16="http://schemas.microsoft.com/office/drawing/2014/main" id="{223F2A8C-C053-22F4-A040-83B33A3BD73E}"/>
              </a:ext>
            </a:extLst>
          </p:cNvPr>
          <p:cNvPicPr>
            <a:picLocks noChangeAspect="1"/>
          </p:cNvPicPr>
          <p:nvPr/>
        </p:nvPicPr>
        <p:blipFill rotWithShape="1">
          <a:blip r:embed="rId3"/>
          <a:srcRect l="21937" t="6937" r="19912" b="5061"/>
          <a:stretch/>
        </p:blipFill>
        <p:spPr>
          <a:xfrm>
            <a:off x="4270709" y="3942677"/>
            <a:ext cx="3753853" cy="4177366"/>
          </a:xfrm>
          <a:prstGeom prst="rect">
            <a:avLst/>
          </a:prstGeom>
        </p:spPr>
      </p:pic>
      <p:pic>
        <p:nvPicPr>
          <p:cNvPr id="10" name="图片 9">
            <a:extLst>
              <a:ext uri="{FF2B5EF4-FFF2-40B4-BE49-F238E27FC236}">
                <a16:creationId xmlns:a16="http://schemas.microsoft.com/office/drawing/2014/main" id="{AF2BB33F-8562-1602-C4D7-0F65368D9418}"/>
              </a:ext>
            </a:extLst>
          </p:cNvPr>
          <p:cNvPicPr>
            <a:picLocks noChangeAspect="1"/>
          </p:cNvPicPr>
          <p:nvPr/>
        </p:nvPicPr>
        <p:blipFill rotWithShape="1">
          <a:blip r:embed="rId4"/>
          <a:srcRect l="22478" t="3975" r="23371" b="3787"/>
          <a:stretch/>
        </p:blipFill>
        <p:spPr>
          <a:xfrm>
            <a:off x="-3497728" y="0"/>
            <a:ext cx="7157807" cy="6858000"/>
          </a:xfrm>
          <a:prstGeom prst="rect">
            <a:avLst/>
          </a:prstGeom>
        </p:spPr>
      </p:pic>
      <p:cxnSp>
        <p:nvCxnSpPr>
          <p:cNvPr id="14" name="直接箭头连接符 13">
            <a:extLst>
              <a:ext uri="{FF2B5EF4-FFF2-40B4-BE49-F238E27FC236}">
                <a16:creationId xmlns:a16="http://schemas.microsoft.com/office/drawing/2014/main" id="{2B3A1AFF-38E0-B641-B6A2-9005265FF181}"/>
              </a:ext>
            </a:extLst>
          </p:cNvPr>
          <p:cNvCxnSpPr/>
          <p:nvPr/>
        </p:nvCxnSpPr>
        <p:spPr>
          <a:xfrm>
            <a:off x="3444875" y="4343870"/>
            <a:ext cx="1267076" cy="1565983"/>
          </a:xfrm>
          <a:prstGeom prst="straightConnector1">
            <a:avLst/>
          </a:prstGeom>
          <a:ln w="5715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8" name="组合 17">
            <a:extLst>
              <a:ext uri="{FF2B5EF4-FFF2-40B4-BE49-F238E27FC236}">
                <a16:creationId xmlns:a16="http://schemas.microsoft.com/office/drawing/2014/main" id="{78C310D3-D2BC-DDCE-34DB-1AE0D59651CB}"/>
              </a:ext>
            </a:extLst>
          </p:cNvPr>
          <p:cNvGrpSpPr/>
          <p:nvPr/>
        </p:nvGrpSpPr>
        <p:grpSpPr>
          <a:xfrm>
            <a:off x="5770894" y="5343183"/>
            <a:ext cx="967408" cy="874644"/>
            <a:chOff x="4629590" y="4888108"/>
            <a:chExt cx="967408" cy="874644"/>
          </a:xfrm>
        </p:grpSpPr>
        <p:sp>
          <p:nvSpPr>
            <p:cNvPr id="19" name="圆角矩形 18">
              <a:extLst>
                <a:ext uri="{FF2B5EF4-FFF2-40B4-BE49-F238E27FC236}">
                  <a16:creationId xmlns:a16="http://schemas.microsoft.com/office/drawing/2014/main" id="{057B9445-3704-8566-E730-1A376190895D}"/>
                </a:ext>
              </a:extLst>
            </p:cNvPr>
            <p:cNvSpPr/>
            <p:nvPr/>
          </p:nvSpPr>
          <p:spPr>
            <a:xfrm>
              <a:off x="4629590" y="4888108"/>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F10.7</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任意多边形 19">
              <a:extLst>
                <a:ext uri="{FF2B5EF4-FFF2-40B4-BE49-F238E27FC236}">
                  <a16:creationId xmlns:a16="http://schemas.microsoft.com/office/drawing/2014/main" id="{47E0AF78-F07E-4FD3-B8B2-36BEB8E10FB3}"/>
                </a:ext>
              </a:extLst>
            </p:cNvPr>
            <p:cNvSpPr/>
            <p:nvPr/>
          </p:nvSpPr>
          <p:spPr>
            <a:xfrm>
              <a:off x="4744442" y="5272422"/>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1" name="直接箭头连接符 20">
            <a:extLst>
              <a:ext uri="{FF2B5EF4-FFF2-40B4-BE49-F238E27FC236}">
                <a16:creationId xmlns:a16="http://schemas.microsoft.com/office/drawing/2014/main" id="{3E52AA0E-E18C-097A-87FC-831AEF3AA65A}"/>
              </a:ext>
            </a:extLst>
          </p:cNvPr>
          <p:cNvCxnSpPr/>
          <p:nvPr/>
        </p:nvCxnSpPr>
        <p:spPr>
          <a:xfrm>
            <a:off x="3561578" y="3995339"/>
            <a:ext cx="2193038" cy="1328827"/>
          </a:xfrm>
          <a:prstGeom prst="straightConnector1">
            <a:avLst/>
          </a:prstGeom>
          <a:ln w="571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23" name="组合 22">
            <a:extLst>
              <a:ext uri="{FF2B5EF4-FFF2-40B4-BE49-F238E27FC236}">
                <a16:creationId xmlns:a16="http://schemas.microsoft.com/office/drawing/2014/main" id="{695A7FFD-8F72-39FE-4F91-9CA4A62AB089}"/>
              </a:ext>
            </a:extLst>
          </p:cNvPr>
          <p:cNvGrpSpPr/>
          <p:nvPr/>
        </p:nvGrpSpPr>
        <p:grpSpPr>
          <a:xfrm>
            <a:off x="5808109" y="1637418"/>
            <a:ext cx="967408" cy="874644"/>
            <a:chOff x="4501322" y="4969565"/>
            <a:chExt cx="967408" cy="874644"/>
          </a:xfrm>
        </p:grpSpPr>
        <p:sp>
          <p:nvSpPr>
            <p:cNvPr id="24" name="圆角矩形 23">
              <a:extLst>
                <a:ext uri="{FF2B5EF4-FFF2-40B4-BE49-F238E27FC236}">
                  <a16:creationId xmlns:a16="http://schemas.microsoft.com/office/drawing/2014/main" id="{A96BF991-2848-2C55-B3D3-FE6703D4F719}"/>
                </a:ext>
              </a:extLst>
            </p:cNvPr>
            <p:cNvSpPr/>
            <p:nvPr/>
          </p:nvSpPr>
          <p:spPr>
            <a:xfrm>
              <a:off x="4501322" y="4969565"/>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IMF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25" name="任意多边形 24">
              <a:extLst>
                <a:ext uri="{FF2B5EF4-FFF2-40B4-BE49-F238E27FC236}">
                  <a16:creationId xmlns:a16="http://schemas.microsoft.com/office/drawing/2014/main" id="{888AF0A8-0922-991D-214F-179B25716282}"/>
                </a:ext>
              </a:extLst>
            </p:cNvPr>
            <p:cNvSpPr/>
            <p:nvPr/>
          </p:nvSpPr>
          <p:spPr>
            <a:xfrm>
              <a:off x="4616174" y="535387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6" name="直接箭头连接符 25">
            <a:extLst>
              <a:ext uri="{FF2B5EF4-FFF2-40B4-BE49-F238E27FC236}">
                <a16:creationId xmlns:a16="http://schemas.microsoft.com/office/drawing/2014/main" id="{C6FEB14A-855F-61F3-C4D0-918D68D3D74E}"/>
              </a:ext>
            </a:extLst>
          </p:cNvPr>
          <p:cNvCxnSpPr>
            <a:stCxn id="68" idx="3"/>
            <a:endCxn id="24" idx="1"/>
          </p:cNvCxnSpPr>
          <p:nvPr/>
        </p:nvCxnSpPr>
        <p:spPr>
          <a:xfrm>
            <a:off x="4729766" y="2074740"/>
            <a:ext cx="1078343"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5" name="组合 34">
            <a:extLst>
              <a:ext uri="{FF2B5EF4-FFF2-40B4-BE49-F238E27FC236}">
                <a16:creationId xmlns:a16="http://schemas.microsoft.com/office/drawing/2014/main" id="{2BB19DA9-76B1-C948-6675-6C83AFD1DA39}"/>
              </a:ext>
            </a:extLst>
          </p:cNvPr>
          <p:cNvGrpSpPr/>
          <p:nvPr/>
        </p:nvGrpSpPr>
        <p:grpSpPr>
          <a:xfrm>
            <a:off x="8473422" y="3013986"/>
            <a:ext cx="2157949" cy="874644"/>
            <a:chOff x="4501321" y="4969565"/>
            <a:chExt cx="2157949" cy="874644"/>
          </a:xfrm>
        </p:grpSpPr>
        <p:sp>
          <p:nvSpPr>
            <p:cNvPr id="36" name="圆角矩形 35">
              <a:extLst>
                <a:ext uri="{FF2B5EF4-FFF2-40B4-BE49-F238E27FC236}">
                  <a16:creationId xmlns:a16="http://schemas.microsoft.com/office/drawing/2014/main" id="{9B1B6F30-963E-50D0-528E-B9AE06DAF50C}"/>
                </a:ext>
              </a:extLst>
            </p:cNvPr>
            <p:cNvSpPr/>
            <p:nvPr/>
          </p:nvSpPr>
          <p:spPr>
            <a:xfrm>
              <a:off x="4501321" y="4969565"/>
              <a:ext cx="2157949"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modulation</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37" name="任意多边形 36">
              <a:extLst>
                <a:ext uri="{FF2B5EF4-FFF2-40B4-BE49-F238E27FC236}">
                  <a16:creationId xmlns:a16="http://schemas.microsoft.com/office/drawing/2014/main" id="{4147B929-B295-B991-F9C7-578F87F2508C}"/>
                </a:ext>
              </a:extLst>
            </p:cNvPr>
            <p:cNvSpPr/>
            <p:nvPr/>
          </p:nvSpPr>
          <p:spPr>
            <a:xfrm>
              <a:off x="5245146" y="5350098"/>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3" name="组合 42">
            <a:extLst>
              <a:ext uri="{FF2B5EF4-FFF2-40B4-BE49-F238E27FC236}">
                <a16:creationId xmlns:a16="http://schemas.microsoft.com/office/drawing/2014/main" id="{CACF841F-2910-1F4B-42DB-425579CA807C}"/>
              </a:ext>
            </a:extLst>
          </p:cNvPr>
          <p:cNvGrpSpPr/>
          <p:nvPr/>
        </p:nvGrpSpPr>
        <p:grpSpPr>
          <a:xfrm>
            <a:off x="10197251" y="811540"/>
            <a:ext cx="1392663" cy="874644"/>
            <a:chOff x="7632067" y="1154771"/>
            <a:chExt cx="1392663" cy="874644"/>
          </a:xfrm>
        </p:grpSpPr>
        <p:sp>
          <p:nvSpPr>
            <p:cNvPr id="39" name="圆角矩形 38">
              <a:extLst>
                <a:ext uri="{FF2B5EF4-FFF2-40B4-BE49-F238E27FC236}">
                  <a16:creationId xmlns:a16="http://schemas.microsoft.com/office/drawing/2014/main" id="{5113FA0C-2A1A-A5EB-4AE5-27BFE4A95A8E}"/>
                </a:ext>
              </a:extLst>
            </p:cNvPr>
            <p:cNvSpPr/>
            <p:nvPr/>
          </p:nvSpPr>
          <p:spPr>
            <a:xfrm>
              <a:off x="7632067" y="1154771"/>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LIS</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cxnSp>
          <p:nvCxnSpPr>
            <p:cNvPr id="42" name="直接连接符 41">
              <a:extLst>
                <a:ext uri="{FF2B5EF4-FFF2-40B4-BE49-F238E27FC236}">
                  <a16:creationId xmlns:a16="http://schemas.microsoft.com/office/drawing/2014/main" id="{F55335B1-93ED-B6F0-4CF7-0F14A0D324DF}"/>
                </a:ext>
              </a:extLst>
            </p:cNvPr>
            <p:cNvCxnSpPr/>
            <p:nvPr/>
          </p:nvCxnSpPr>
          <p:spPr>
            <a:xfrm>
              <a:off x="8013790" y="1710856"/>
              <a:ext cx="799548" cy="4418"/>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31" name="组合 30">
            <a:extLst>
              <a:ext uri="{FF2B5EF4-FFF2-40B4-BE49-F238E27FC236}">
                <a16:creationId xmlns:a16="http://schemas.microsoft.com/office/drawing/2014/main" id="{0360D0FD-21DE-D621-F49A-56B965B429EA}"/>
              </a:ext>
            </a:extLst>
          </p:cNvPr>
          <p:cNvGrpSpPr/>
          <p:nvPr/>
        </p:nvGrpSpPr>
        <p:grpSpPr>
          <a:xfrm>
            <a:off x="7880194" y="4229653"/>
            <a:ext cx="1392663" cy="874644"/>
            <a:chOff x="9450933" y="4666975"/>
            <a:chExt cx="1392663" cy="874644"/>
          </a:xfrm>
        </p:grpSpPr>
        <p:sp>
          <p:nvSpPr>
            <p:cNvPr id="52" name="圆角矩形 51">
              <a:extLst>
                <a:ext uri="{FF2B5EF4-FFF2-40B4-BE49-F238E27FC236}">
                  <a16:creationId xmlns:a16="http://schemas.microsoft.com/office/drawing/2014/main" id="{DF50881C-3DE3-734C-279F-ACE87285669C}"/>
                </a:ext>
              </a:extLst>
            </p:cNvPr>
            <p:cNvSpPr/>
            <p:nvPr/>
          </p:nvSpPr>
          <p:spPr>
            <a:xfrm>
              <a:off x="9450933" y="4666975"/>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GCR flux</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55" name="任意多边形 54">
              <a:extLst>
                <a:ext uri="{FF2B5EF4-FFF2-40B4-BE49-F238E27FC236}">
                  <a16:creationId xmlns:a16="http://schemas.microsoft.com/office/drawing/2014/main" id="{932EC8DA-76F3-7BB9-EFAE-024AB4C654CB}"/>
                </a:ext>
              </a:extLst>
            </p:cNvPr>
            <p:cNvSpPr/>
            <p:nvPr/>
          </p:nvSpPr>
          <p:spPr>
            <a:xfrm flipH="1">
              <a:off x="9860033" y="504512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30" name="组合 29">
            <a:extLst>
              <a:ext uri="{FF2B5EF4-FFF2-40B4-BE49-F238E27FC236}">
                <a16:creationId xmlns:a16="http://schemas.microsoft.com/office/drawing/2014/main" id="{11957CF3-483A-37A2-A798-A51419AA8A5E}"/>
              </a:ext>
            </a:extLst>
          </p:cNvPr>
          <p:cNvGrpSpPr/>
          <p:nvPr/>
        </p:nvGrpSpPr>
        <p:grpSpPr>
          <a:xfrm>
            <a:off x="215603" y="2142214"/>
            <a:ext cx="2620471" cy="1584364"/>
            <a:chOff x="2464172" y="694719"/>
            <a:chExt cx="2620471" cy="1584364"/>
          </a:xfrm>
        </p:grpSpPr>
        <p:sp>
          <p:nvSpPr>
            <p:cNvPr id="7" name="任意多边形 6">
              <a:extLst>
                <a:ext uri="{FF2B5EF4-FFF2-40B4-BE49-F238E27FC236}">
                  <a16:creationId xmlns:a16="http://schemas.microsoft.com/office/drawing/2014/main" id="{CAF881C9-251E-3691-A735-C5AB5EE233F0}"/>
                </a:ext>
              </a:extLst>
            </p:cNvPr>
            <p:cNvSpPr/>
            <p:nvPr/>
          </p:nvSpPr>
          <p:spPr>
            <a:xfrm>
              <a:off x="3108205" y="904403"/>
              <a:ext cx="1976438" cy="1279412"/>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5" name="直接箭头连接符 14">
              <a:extLst>
                <a:ext uri="{FF2B5EF4-FFF2-40B4-BE49-F238E27FC236}">
                  <a16:creationId xmlns:a16="http://schemas.microsoft.com/office/drawing/2014/main" id="{AB562E02-6C71-D0B8-D7C1-90A22D6DB01B}"/>
                </a:ext>
              </a:extLst>
            </p:cNvPr>
            <p:cNvCxnSpPr/>
            <p:nvPr/>
          </p:nvCxnSpPr>
          <p:spPr>
            <a:xfrm>
              <a:off x="2964989" y="2279083"/>
              <a:ext cx="210133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27C39984-4693-0226-8451-FB01BC96FC3A}"/>
                </a:ext>
              </a:extLst>
            </p:cNvPr>
            <p:cNvCxnSpPr/>
            <p:nvPr/>
          </p:nvCxnSpPr>
          <p:spPr>
            <a:xfrm flipV="1">
              <a:off x="2964989" y="809136"/>
              <a:ext cx="8709" cy="1469947"/>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CB72E478-2AAC-42BF-A06B-F2C5322796C7}"/>
                </a:ext>
              </a:extLst>
            </p:cNvPr>
            <p:cNvSpPr txBox="1"/>
            <p:nvPr/>
          </p:nvSpPr>
          <p:spPr>
            <a:xfrm rot="16200000">
              <a:off x="1856656" y="1302235"/>
              <a:ext cx="1584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微软雅黑"/>
                  <a:cs typeface="+mn-cs"/>
                </a:rPr>
                <a:t>Solar activity</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a:extLst>
              <a:ext uri="{FF2B5EF4-FFF2-40B4-BE49-F238E27FC236}">
                <a16:creationId xmlns:a16="http://schemas.microsoft.com/office/drawing/2014/main" id="{0E357FA1-A879-88BE-1BE7-15FB714016DE}"/>
              </a:ext>
            </a:extLst>
          </p:cNvPr>
          <p:cNvGrpSpPr/>
          <p:nvPr/>
        </p:nvGrpSpPr>
        <p:grpSpPr>
          <a:xfrm>
            <a:off x="4676560" y="5928621"/>
            <a:ext cx="967408" cy="874644"/>
            <a:chOff x="3592571" y="5778791"/>
            <a:chExt cx="967408" cy="874644"/>
          </a:xfrm>
        </p:grpSpPr>
        <p:sp>
          <p:nvSpPr>
            <p:cNvPr id="50" name="圆角矩形 49">
              <a:extLst>
                <a:ext uri="{FF2B5EF4-FFF2-40B4-BE49-F238E27FC236}">
                  <a16:creationId xmlns:a16="http://schemas.microsoft.com/office/drawing/2014/main" id="{73407ADA-3418-BAB2-894C-705D5FBECE32}"/>
                </a:ext>
              </a:extLst>
            </p:cNvPr>
            <p:cNvSpPr/>
            <p:nvPr/>
          </p:nvSpPr>
          <p:spPr>
            <a:xfrm>
              <a:off x="3592571" y="5778791"/>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SSN</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1" name="任意多边形 50">
              <a:extLst>
                <a:ext uri="{FF2B5EF4-FFF2-40B4-BE49-F238E27FC236}">
                  <a16:creationId xmlns:a16="http://schemas.microsoft.com/office/drawing/2014/main" id="{0B662D78-9097-3A32-0BA1-426ECCC52C48}"/>
                </a:ext>
              </a:extLst>
            </p:cNvPr>
            <p:cNvSpPr/>
            <p:nvPr/>
          </p:nvSpPr>
          <p:spPr>
            <a:xfrm>
              <a:off x="3707423" y="616310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45" name="曲线连接符 44">
            <a:extLst>
              <a:ext uri="{FF2B5EF4-FFF2-40B4-BE49-F238E27FC236}">
                <a16:creationId xmlns:a16="http://schemas.microsoft.com/office/drawing/2014/main" id="{AC1B437C-2D79-18B1-9813-FF0163A611AE}"/>
              </a:ext>
            </a:extLst>
          </p:cNvPr>
          <p:cNvCxnSpPr>
            <a:stCxn id="36" idx="2"/>
          </p:cNvCxnSpPr>
          <p:nvPr/>
        </p:nvCxnSpPr>
        <p:spPr>
          <a:xfrm rot="5400000">
            <a:off x="9010005" y="4151484"/>
            <a:ext cx="805247" cy="279538"/>
          </a:xfrm>
          <a:prstGeom prst="curvedConnector3">
            <a:avLst>
              <a:gd name="adj1" fmla="val 96526"/>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82">
            <a:extLst>
              <a:ext uri="{FF2B5EF4-FFF2-40B4-BE49-F238E27FC236}">
                <a16:creationId xmlns:a16="http://schemas.microsoft.com/office/drawing/2014/main" id="{604E7792-DFED-40CA-AD7F-E3C51FC607F5}"/>
              </a:ext>
            </a:extLst>
          </p:cNvPr>
          <p:cNvSpPr/>
          <p:nvPr/>
        </p:nvSpPr>
        <p:spPr>
          <a:xfrm>
            <a:off x="7335520" y="0"/>
            <a:ext cx="5035469" cy="4153101"/>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4" name="任意多边形 83">
            <a:extLst>
              <a:ext uri="{FF2B5EF4-FFF2-40B4-BE49-F238E27FC236}">
                <a16:creationId xmlns:a16="http://schemas.microsoft.com/office/drawing/2014/main" id="{376582AC-9C76-70CC-A58C-C5E1346CE707}"/>
              </a:ext>
            </a:extLst>
          </p:cNvPr>
          <p:cNvSpPr/>
          <p:nvPr/>
        </p:nvSpPr>
        <p:spPr>
          <a:xfrm>
            <a:off x="6667571" y="43297"/>
            <a:ext cx="5453309" cy="4650579"/>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5" name="文本框 84">
            <a:extLst>
              <a:ext uri="{FF2B5EF4-FFF2-40B4-BE49-F238E27FC236}">
                <a16:creationId xmlns:a16="http://schemas.microsoft.com/office/drawing/2014/main" id="{EBB29BA9-942B-7AD9-D4F6-CA87A793E499}"/>
              </a:ext>
            </a:extLst>
          </p:cNvPr>
          <p:cNvSpPr txBox="1"/>
          <p:nvPr/>
        </p:nvSpPr>
        <p:spPr>
          <a:xfrm>
            <a:off x="7620623" y="-65336"/>
            <a:ext cx="1508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微软雅黑"/>
                <a:cs typeface="+mn-cs"/>
              </a:rPr>
              <a:t>Heliopause</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6" name="文本框 85">
            <a:extLst>
              <a:ext uri="{FF2B5EF4-FFF2-40B4-BE49-F238E27FC236}">
                <a16:creationId xmlns:a16="http://schemas.microsoft.com/office/drawing/2014/main" id="{BBD3FF26-E656-24F5-73DD-C3CE41327BE9}"/>
              </a:ext>
            </a:extLst>
          </p:cNvPr>
          <p:cNvSpPr txBox="1"/>
          <p:nvPr/>
        </p:nvSpPr>
        <p:spPr>
          <a:xfrm>
            <a:off x="5456325" y="-50900"/>
            <a:ext cx="1792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FFFF">
                    <a:lumMod val="75000"/>
                  </a:srgbClr>
                </a:solidFill>
                <a:effectLst/>
                <a:uLnTx/>
                <a:uFillTx/>
                <a:latin typeface="Arial"/>
                <a:ea typeface="微软雅黑"/>
                <a:cs typeface="+mn-cs"/>
              </a:rPr>
              <a:t>Terminal shock</a:t>
            </a:r>
            <a:endParaRPr kumimoji="0" lang="zh-CN" altLang="en-US" sz="1800" b="0" i="0" u="none" strike="noStrike" kern="1200" cap="none" spc="0" normalizeH="0" baseline="0" noProof="0" dirty="0">
              <a:ln>
                <a:noFill/>
              </a:ln>
              <a:solidFill>
                <a:srgbClr val="FFFFFF">
                  <a:lumMod val="75000"/>
                </a:srgbClr>
              </a:solidFill>
              <a:effectLst/>
              <a:uLnTx/>
              <a:uFillTx/>
              <a:latin typeface="Arial"/>
              <a:ea typeface="微软雅黑"/>
              <a:cs typeface="+mn-cs"/>
            </a:endParaRPr>
          </a:p>
        </p:txBody>
      </p:sp>
      <p:cxnSp>
        <p:nvCxnSpPr>
          <p:cNvPr id="41" name="曲线连接符 40">
            <a:extLst>
              <a:ext uri="{FF2B5EF4-FFF2-40B4-BE49-F238E27FC236}">
                <a16:creationId xmlns:a16="http://schemas.microsoft.com/office/drawing/2014/main" id="{3704797B-3A36-D26C-61F7-F069495BE9C2}"/>
              </a:ext>
            </a:extLst>
          </p:cNvPr>
          <p:cNvCxnSpPr>
            <a:stCxn id="39" idx="2"/>
            <a:endCxn id="36" idx="0"/>
          </p:cNvCxnSpPr>
          <p:nvPr/>
        </p:nvCxnSpPr>
        <p:spPr>
          <a:xfrm rot="5400000">
            <a:off x="9559089" y="1679492"/>
            <a:ext cx="1327802" cy="1341186"/>
          </a:xfrm>
          <a:prstGeom prst="curvedConnector3">
            <a:avLst>
              <a:gd name="adj1" fmla="val 36609"/>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cxnSp>
        <p:nvCxnSpPr>
          <p:cNvPr id="3" name="曲线连接符 2">
            <a:extLst>
              <a:ext uri="{FF2B5EF4-FFF2-40B4-BE49-F238E27FC236}">
                <a16:creationId xmlns:a16="http://schemas.microsoft.com/office/drawing/2014/main" id="{D13FB12E-0847-0C4A-31D1-38319874798B}"/>
              </a:ext>
            </a:extLst>
          </p:cNvPr>
          <p:cNvCxnSpPr>
            <a:stCxn id="24" idx="3"/>
            <a:endCxn id="36" idx="1"/>
          </p:cNvCxnSpPr>
          <p:nvPr/>
        </p:nvCxnSpPr>
        <p:spPr>
          <a:xfrm>
            <a:off x="6775517" y="2074740"/>
            <a:ext cx="1697905" cy="1376568"/>
          </a:xfrm>
          <a:prstGeom prst="curvedConnector3">
            <a:avLst/>
          </a:prstGeom>
          <a:ln w="57150">
            <a:solidFill>
              <a:srgbClr val="99D2EF"/>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90C574F2-2AB1-D1E4-ED9E-CD902747CFD3}"/>
              </a:ext>
            </a:extLst>
          </p:cNvPr>
          <p:cNvGrpSpPr/>
          <p:nvPr/>
        </p:nvGrpSpPr>
        <p:grpSpPr>
          <a:xfrm>
            <a:off x="5770894" y="4143179"/>
            <a:ext cx="967408" cy="874644"/>
            <a:chOff x="3698173" y="4615272"/>
            <a:chExt cx="967408" cy="874644"/>
          </a:xfrm>
        </p:grpSpPr>
        <p:sp>
          <p:nvSpPr>
            <p:cNvPr id="59" name="圆角矩形 58">
              <a:extLst>
                <a:ext uri="{FF2B5EF4-FFF2-40B4-BE49-F238E27FC236}">
                  <a16:creationId xmlns:a16="http://schemas.microsoft.com/office/drawing/2014/main" id="{6097B532-E179-7E22-047E-71981E6EC4B4}"/>
                </a:ext>
              </a:extLst>
            </p:cNvPr>
            <p:cNvSpPr/>
            <p:nvPr/>
          </p:nvSpPr>
          <p:spPr>
            <a:xfrm>
              <a:off x="3698173" y="4615272"/>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0" name="任意多边形 59">
              <a:extLst>
                <a:ext uri="{FF2B5EF4-FFF2-40B4-BE49-F238E27FC236}">
                  <a16:creationId xmlns:a16="http://schemas.microsoft.com/office/drawing/2014/main" id="{B598A8C7-68C2-0C6A-81F3-F33709E0F0D5}"/>
                </a:ext>
              </a:extLst>
            </p:cNvPr>
            <p:cNvSpPr/>
            <p:nvPr/>
          </p:nvSpPr>
          <p:spPr>
            <a:xfrm>
              <a:off x="3813025" y="4999586"/>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9" name="组合 8">
            <a:extLst>
              <a:ext uri="{FF2B5EF4-FFF2-40B4-BE49-F238E27FC236}">
                <a16:creationId xmlns:a16="http://schemas.microsoft.com/office/drawing/2014/main" id="{6E4ADB0A-331C-D669-C91D-4F8C28BB539D}"/>
              </a:ext>
            </a:extLst>
          </p:cNvPr>
          <p:cNvGrpSpPr/>
          <p:nvPr/>
        </p:nvGrpSpPr>
        <p:grpSpPr>
          <a:xfrm>
            <a:off x="3762358" y="1637418"/>
            <a:ext cx="967408" cy="874644"/>
            <a:chOff x="3762358" y="1637418"/>
            <a:chExt cx="967408" cy="874644"/>
          </a:xfrm>
        </p:grpSpPr>
        <p:sp>
          <p:nvSpPr>
            <p:cNvPr id="68" name="圆角矩形 67">
              <a:extLst>
                <a:ext uri="{FF2B5EF4-FFF2-40B4-BE49-F238E27FC236}">
                  <a16:creationId xmlns:a16="http://schemas.microsoft.com/office/drawing/2014/main" id="{BA3F6FB8-5500-66DF-929F-68BD0AC138B1}"/>
                </a:ext>
              </a:extLst>
            </p:cNvPr>
            <p:cNvSpPr/>
            <p:nvPr/>
          </p:nvSpPr>
          <p:spPr>
            <a:xfrm>
              <a:off x="3762358" y="1637418"/>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596984"/>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70" name="任意多边形 69">
              <a:extLst>
                <a:ext uri="{FF2B5EF4-FFF2-40B4-BE49-F238E27FC236}">
                  <a16:creationId xmlns:a16="http://schemas.microsoft.com/office/drawing/2014/main" id="{780A05A0-3ABD-EB35-41BD-8C609DBCB455}"/>
                </a:ext>
              </a:extLst>
            </p:cNvPr>
            <p:cNvSpPr/>
            <p:nvPr/>
          </p:nvSpPr>
          <p:spPr>
            <a:xfrm>
              <a:off x="3932208" y="201685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78" name="直接箭头连接符 77">
            <a:extLst>
              <a:ext uri="{FF2B5EF4-FFF2-40B4-BE49-F238E27FC236}">
                <a16:creationId xmlns:a16="http://schemas.microsoft.com/office/drawing/2014/main" id="{2EA0C063-F1E0-388D-709A-64260D47DC25}"/>
              </a:ext>
            </a:extLst>
          </p:cNvPr>
          <p:cNvCxnSpPr/>
          <p:nvPr/>
        </p:nvCxnSpPr>
        <p:spPr>
          <a:xfrm>
            <a:off x="4603286" y="2594346"/>
            <a:ext cx="1151330" cy="1548833"/>
          </a:xfrm>
          <a:prstGeom prst="straightConnector1">
            <a:avLst/>
          </a:prstGeom>
          <a:ln w="57150" cap="flat" cmpd="sng" algn="ctr">
            <a:solidFill>
              <a:srgbClr val="00B05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直接箭头连接符 79">
            <a:extLst>
              <a:ext uri="{FF2B5EF4-FFF2-40B4-BE49-F238E27FC236}">
                <a16:creationId xmlns:a16="http://schemas.microsoft.com/office/drawing/2014/main" id="{90439181-CE8B-54A1-415F-FBFD3C5EE35F}"/>
              </a:ext>
            </a:extLst>
          </p:cNvPr>
          <p:cNvCxnSpPr/>
          <p:nvPr/>
        </p:nvCxnSpPr>
        <p:spPr>
          <a:xfrm>
            <a:off x="3202362" y="2074740"/>
            <a:ext cx="587919"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06CAC994-BB3C-05A3-7369-92132BAA9A07}"/>
              </a:ext>
            </a:extLst>
          </p:cNvPr>
          <p:cNvSpPr txBox="1"/>
          <p:nvPr/>
        </p:nvSpPr>
        <p:spPr>
          <a:xfrm>
            <a:off x="2706588" y="861819"/>
            <a:ext cx="230432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Even/odd cycle-dependence of SSN&amp;OF</a:t>
            </a:r>
          </a:p>
        </p:txBody>
      </p:sp>
      <p:sp>
        <p:nvSpPr>
          <p:cNvPr id="6" name="TextBox 5">
            <a:extLst>
              <a:ext uri="{FF2B5EF4-FFF2-40B4-BE49-F238E27FC236}">
                <a16:creationId xmlns:a16="http://schemas.microsoft.com/office/drawing/2014/main" id="{361D9BC5-94B7-E7C1-E151-DAE68CC14E7C}"/>
              </a:ext>
            </a:extLst>
          </p:cNvPr>
          <p:cNvSpPr txBox="1"/>
          <p:nvPr/>
        </p:nvSpPr>
        <p:spPr>
          <a:xfrm>
            <a:off x="10096455" y="3462940"/>
            <a:ext cx="1869589"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Polarity/charge </a:t>
            </a:r>
            <a:r>
              <a:rPr kumimoji="0" lang="en-US" altLang="zh-CN" sz="1800" i="0" u="none" strike="noStrike" kern="1200" cap="none" spc="0" normalizeH="0" baseline="0" noProof="0" dirty="0">
                <a:ln>
                  <a:noFill/>
                </a:ln>
                <a:solidFill>
                  <a:srgbClr val="FFFF00"/>
                </a:solidFill>
                <a:effectLst/>
                <a:uLnTx/>
                <a:uFillTx/>
                <a:latin typeface="Arial"/>
                <a:ea typeface="微软雅黑"/>
                <a:cs typeface="+mn-cs"/>
              </a:rPr>
              <a:t>dependence: smaller dT  for </a:t>
            </a:r>
            <a:r>
              <a:rPr kumimoji="0" lang="en-US" altLang="zh-CN" sz="1800" i="0" u="none" strike="noStrike" kern="1200" cap="none" spc="0" normalizeH="0" baseline="0" noProof="0" dirty="0" err="1">
                <a:ln>
                  <a:noFill/>
                </a:ln>
                <a:solidFill>
                  <a:srgbClr val="FFFF00"/>
                </a:solidFill>
                <a:effectLst/>
                <a:uLnTx/>
                <a:uFillTx/>
                <a:latin typeface="Arial"/>
                <a:ea typeface="微软雅黑"/>
                <a:cs typeface="+mn-cs"/>
              </a:rPr>
              <a:t>qA</a:t>
            </a:r>
            <a:r>
              <a:rPr lang="en-US" altLang="zh-CN" dirty="0">
                <a:solidFill>
                  <a:srgbClr val="FFFF00"/>
                </a:solidFill>
                <a:latin typeface="Arial"/>
                <a:ea typeface="微软雅黑"/>
              </a:rPr>
              <a:t>&gt;</a:t>
            </a:r>
            <a:r>
              <a:rPr kumimoji="0" lang="en-US" altLang="zh-CN" sz="1800" i="0" u="none" strike="noStrike" kern="1200" cap="none" spc="0" normalizeH="0" baseline="0" noProof="0" dirty="0">
                <a:ln>
                  <a:noFill/>
                </a:ln>
                <a:solidFill>
                  <a:srgbClr val="FFFF00"/>
                </a:solidFill>
                <a:effectLst/>
                <a:uLnTx/>
                <a:uFillTx/>
                <a:latin typeface="Arial"/>
                <a:ea typeface="微软雅黑"/>
                <a:cs typeface="+mn-cs"/>
              </a:rPr>
              <a:t>0 due to </a:t>
            </a: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drift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solidFill>
                <a:srgbClr val="FFFF00"/>
              </a:solidFill>
              <a:latin typeface="Arial"/>
              <a:ea typeface="微软雅黑"/>
            </a:endParaRPr>
          </a:p>
          <a:p>
            <a:pPr lvl="0">
              <a:defRPr/>
            </a:pP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Energy </a:t>
            </a:r>
            <a:r>
              <a:rPr kumimoji="0" lang="en-US" altLang="zh-CN" sz="1800" i="0" u="none" strike="noStrike" kern="1200" cap="none" spc="0" normalizeH="0" baseline="0" noProof="0" dirty="0">
                <a:ln>
                  <a:noFill/>
                </a:ln>
                <a:solidFill>
                  <a:srgbClr val="FFFF00"/>
                </a:solidFill>
                <a:effectLst/>
                <a:uLnTx/>
                <a:uFillTx/>
                <a:latin typeface="Arial"/>
                <a:ea typeface="微软雅黑"/>
                <a:cs typeface="+mn-cs"/>
              </a:rPr>
              <a:t>dependence: </a:t>
            </a:r>
            <a:r>
              <a:rPr lang="en-US" altLang="zh-CN" dirty="0">
                <a:solidFill>
                  <a:srgbClr val="FFFF00"/>
                </a:solidFill>
              </a:rPr>
              <a:t>dT decreases with rigidity due to </a:t>
            </a:r>
            <a:r>
              <a:rPr lang="en-US" altLang="zh-CN" b="1" dirty="0">
                <a:solidFill>
                  <a:srgbClr val="FFFF00"/>
                </a:solidFill>
              </a:rPr>
              <a:t>diffusion</a:t>
            </a:r>
            <a:endParaRPr kumimoji="0" lang="en-US" altLang="zh-CN" sz="1800" b="1" i="0" u="none" strike="noStrike" kern="1200" cap="none" spc="0" normalizeH="0" baseline="0" noProof="0" dirty="0">
              <a:ln>
                <a:noFill/>
              </a:ln>
              <a:solidFill>
                <a:srgbClr val="FFFF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FFFF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B17E1B-33EA-1A46-E18D-AE92C9F09C1C}"/>
                  </a:ext>
                </a:extLst>
              </p:cNvPr>
              <p:cNvSpPr txBox="1"/>
              <p:nvPr/>
            </p:nvSpPr>
            <p:spPr>
              <a:xfrm>
                <a:off x="7571095" y="1416915"/>
                <a:ext cx="1869589" cy="1007135"/>
              </a:xfrm>
              <a:prstGeom prst="rect">
                <a:avLst/>
              </a:prstGeom>
              <a:noFill/>
            </p:spPr>
            <p:txBody>
              <a:bodyPr wrap="square">
                <a:spAutoFit/>
              </a:bodyPr>
              <a:lstStyle/>
              <a:p>
                <a:pPr lvl="0">
                  <a:defRPr/>
                </a:pPr>
                <a14:m>
                  <m:oMath xmlns:m="http://schemas.openxmlformats.org/officeDocument/2006/math">
                    <m:r>
                      <a:rPr lang="en-US" altLang="zh-CN" sz="2400" b="1" i="1">
                        <a:solidFill>
                          <a:srgbClr val="FFFF00"/>
                        </a:solidFill>
                        <a:latin typeface="Cambria Math" panose="02040503050406030204" pitchFamily="18" charset="0"/>
                        <a:ea typeface="Cambria Math" panose="02040503050406030204" pitchFamily="18" charset="0"/>
                      </a:rPr>
                      <m:t>∆</m:t>
                    </m:r>
                    <m:r>
                      <a:rPr lang="en-US" altLang="zh-CN" sz="2400" b="1" i="1">
                        <a:solidFill>
                          <a:srgbClr val="FFFF00"/>
                        </a:solidFill>
                        <a:latin typeface="Cambria Math" panose="02040503050406030204" pitchFamily="18" charset="0"/>
                        <a:ea typeface="Cambria Math" panose="02040503050406030204" pitchFamily="18" charset="0"/>
                      </a:rPr>
                      <m:t>𝒕</m:t>
                    </m:r>
                  </m:oMath>
                </a14:m>
                <a:r>
                  <a:rPr lang="en-US" altLang="zh-CN" sz="2400" b="1" baseline="-25000" dirty="0">
                    <a:solidFill>
                      <a:srgbClr val="FFFF00"/>
                    </a:solidFill>
                  </a:rPr>
                  <a:t>s </a:t>
                </a: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SW transport </a:t>
                </a:r>
                <a:r>
                  <a:rPr lang="en-US" altLang="zh-CN" b="1" dirty="0">
                    <a:solidFill>
                      <a:srgbClr val="FFFF00"/>
                    </a:solidFill>
                    <a:latin typeface="Arial"/>
                    <a:ea typeface="微软雅黑"/>
                  </a:rPr>
                  <a:t>~ </a:t>
                </a:r>
                <a:r>
                  <a:rPr kumimoji="0" lang="en-US" altLang="zh-CN" sz="1800" b="1" i="0" u="none" strike="noStrike" kern="1200" cap="none" spc="0" normalizeH="0" baseline="0" noProof="0" dirty="0">
                    <a:ln>
                      <a:noFill/>
                    </a:ln>
                    <a:solidFill>
                      <a:srgbClr val="FFFF00"/>
                    </a:solidFill>
                    <a:effectLst/>
                    <a:uLnTx/>
                    <a:uFillTx/>
                    <a:latin typeface="Arial"/>
                    <a:ea typeface="微软雅黑"/>
                    <a:cs typeface="+mn-cs"/>
                  </a:rPr>
                  <a:t>2.5 months </a:t>
                </a:r>
              </a:p>
            </p:txBody>
          </p:sp>
        </mc:Choice>
        <mc:Fallback xmlns="">
          <p:sp>
            <p:nvSpPr>
              <p:cNvPr id="2" name="TextBox 1">
                <a:extLst>
                  <a:ext uri="{FF2B5EF4-FFF2-40B4-BE49-F238E27FC236}">
                    <a16:creationId xmlns:a16="http://schemas.microsoft.com/office/drawing/2014/main" id="{3DB17E1B-33EA-1A46-E18D-AE92C9F09C1C}"/>
                  </a:ext>
                </a:extLst>
              </p:cNvPr>
              <p:cNvSpPr txBox="1">
                <a:spLocks noRot="1" noChangeAspect="1" noMove="1" noResize="1" noEditPoints="1" noAdjustHandles="1" noChangeArrowheads="1" noChangeShapeType="1" noTextEdit="1"/>
              </p:cNvSpPr>
              <p:nvPr/>
            </p:nvSpPr>
            <p:spPr>
              <a:xfrm>
                <a:off x="7571095" y="1416915"/>
                <a:ext cx="1869589" cy="1007135"/>
              </a:xfrm>
              <a:prstGeom prst="rect">
                <a:avLst/>
              </a:prstGeom>
              <a:blipFill>
                <a:blip r:embed="rId5"/>
                <a:stretch>
                  <a:fillRect l="-2703" b="-7407"/>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13CFDAF-F14A-8CF4-3542-257E089D815F}"/>
                  </a:ext>
                </a:extLst>
              </p:cNvPr>
              <p:cNvSpPr txBox="1"/>
              <p:nvPr/>
            </p:nvSpPr>
            <p:spPr>
              <a:xfrm>
                <a:off x="10658447" y="2893905"/>
                <a:ext cx="1051899" cy="461665"/>
              </a:xfrm>
              <a:prstGeom prst="rect">
                <a:avLst/>
              </a:prstGeom>
              <a:noFill/>
            </p:spPr>
            <p:txBody>
              <a:bodyPr wrap="square">
                <a:spAutoFit/>
              </a:bodyPr>
              <a:lstStyle/>
              <a:p>
                <a14:m>
                  <m:oMath xmlns:m="http://schemas.openxmlformats.org/officeDocument/2006/math">
                    <m:r>
                      <a:rPr kumimoji="0" lang="en-US" altLang="zh-CN"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rPr>
                      <m:t>∆</m:t>
                    </m:r>
                    <m:r>
                      <a:rPr kumimoji="0" lang="en-US" altLang="zh-CN" sz="2400" b="1" i="1" u="none" strike="noStrike" kern="1200" cap="none" spc="0" normalizeH="0" baseline="0" noProof="0" smtClean="0">
                        <a:ln>
                          <a:noFill/>
                        </a:ln>
                        <a:solidFill>
                          <a:srgbClr val="FFFF00"/>
                        </a:solidFill>
                        <a:effectLst/>
                        <a:uLnTx/>
                        <a:uFillTx/>
                        <a:latin typeface="Cambria Math" panose="02040503050406030204" pitchFamily="18" charset="0"/>
                        <a:ea typeface="Cambria Math" panose="02040503050406030204" pitchFamily="18" charset="0"/>
                      </a:rPr>
                      <m:t>𝒕</m:t>
                    </m:r>
                  </m:oMath>
                </a14:m>
                <a:r>
                  <a:rPr lang="en-US" altLang="zh-CN" sz="2400" b="1" baseline="-25000" dirty="0">
                    <a:solidFill>
                      <a:srgbClr val="FFFF00"/>
                    </a:solidFill>
                    <a:latin typeface="Arial"/>
                    <a:ea typeface="微软雅黑"/>
                  </a:rPr>
                  <a:t>p</a:t>
                </a:r>
                <a:r>
                  <a:rPr lang="en-US" altLang="zh-CN" sz="2400" b="1" dirty="0">
                    <a:solidFill>
                      <a:srgbClr val="FFFF00"/>
                    </a:solidFill>
                    <a:latin typeface="Arial"/>
                    <a:ea typeface="微软雅黑"/>
                  </a:rPr>
                  <a:t> </a:t>
                </a:r>
                <a:endParaRPr lang="en-CN" sz="2400" dirty="0"/>
              </a:p>
            </p:txBody>
          </p:sp>
        </mc:Choice>
        <mc:Fallback xmlns="">
          <p:sp>
            <p:nvSpPr>
              <p:cNvPr id="8" name="TextBox 7">
                <a:extLst>
                  <a:ext uri="{FF2B5EF4-FFF2-40B4-BE49-F238E27FC236}">
                    <a16:creationId xmlns:a16="http://schemas.microsoft.com/office/drawing/2014/main" id="{813CFDAF-F14A-8CF4-3542-257E089D815F}"/>
                  </a:ext>
                </a:extLst>
              </p:cNvPr>
              <p:cNvSpPr txBox="1">
                <a:spLocks noRot="1" noChangeAspect="1" noMove="1" noResize="1" noEditPoints="1" noAdjustHandles="1" noChangeArrowheads="1" noChangeShapeType="1" noTextEdit="1"/>
              </p:cNvSpPr>
              <p:nvPr/>
            </p:nvSpPr>
            <p:spPr>
              <a:xfrm>
                <a:off x="10658447" y="2893905"/>
                <a:ext cx="1051899" cy="461665"/>
              </a:xfrm>
              <a:prstGeom prst="rect">
                <a:avLst/>
              </a:prstGeom>
              <a:blipFill>
                <a:blip r:embed="rId6"/>
                <a:stretch>
                  <a:fillRect l="-1190" b="-27778"/>
                </a:stretch>
              </a:blipFill>
            </p:spPr>
            <p:txBody>
              <a:bodyPr/>
              <a:lstStyle/>
              <a:p>
                <a:r>
                  <a:rPr lang="en-CN">
                    <a:noFill/>
                  </a:rPr>
                  <a:t> </a:t>
                </a:r>
              </a:p>
            </p:txBody>
          </p:sp>
        </mc:Fallback>
      </mc:AlternateContent>
      <p:sp>
        <p:nvSpPr>
          <p:cNvPr id="11" name="TextBox 10">
            <a:extLst>
              <a:ext uri="{FF2B5EF4-FFF2-40B4-BE49-F238E27FC236}">
                <a16:creationId xmlns:a16="http://schemas.microsoft.com/office/drawing/2014/main" id="{D4B31605-2F3F-B238-D200-5777C9F3AC33}"/>
              </a:ext>
            </a:extLst>
          </p:cNvPr>
          <p:cNvSpPr txBox="1"/>
          <p:nvPr/>
        </p:nvSpPr>
        <p:spPr>
          <a:xfrm>
            <a:off x="598996" y="45334"/>
            <a:ext cx="23043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bg1"/>
                </a:solidFill>
                <a:effectLst/>
                <a:uLnTx/>
                <a:uFillTx/>
                <a:latin typeface="Arial"/>
                <a:ea typeface="微软雅黑"/>
                <a:cs typeface="+mn-cs"/>
              </a:rPr>
              <a:t>Summary</a:t>
            </a:r>
          </a:p>
        </p:txBody>
      </p:sp>
    </p:spTree>
    <p:extLst>
      <p:ext uri="{BB962C8B-B14F-4D97-AF65-F5344CB8AC3E}">
        <p14:creationId xmlns:p14="http://schemas.microsoft.com/office/powerpoint/2010/main" val="244231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D89507-9F43-4BB9-0840-745E4E428743}"/>
              </a:ext>
            </a:extLst>
          </p:cNvPr>
          <p:cNvSpPr txBox="1"/>
          <p:nvPr/>
        </p:nvSpPr>
        <p:spPr>
          <a:xfrm>
            <a:off x="129654" y="911934"/>
            <a:ext cx="4289946" cy="6463308"/>
          </a:xfrm>
          <a:prstGeom prst="rect">
            <a:avLst/>
          </a:prstGeom>
          <a:noFill/>
        </p:spPr>
        <p:txBody>
          <a:bodyPr wrap="square">
            <a:spAutoFit/>
          </a:bodyPr>
          <a:lstStyle/>
          <a:p>
            <a:pPr>
              <a:buNone/>
            </a:pPr>
            <a:r>
              <a:rPr lang="en-US" i="1" dirty="0"/>
              <a:t>The CME occurrence rate also shows the</a:t>
            </a:r>
            <a:r>
              <a:rPr lang="zh-CN" altLang="en-US" i="1" dirty="0"/>
              <a:t> </a:t>
            </a:r>
            <a:r>
              <a:rPr lang="en-US" i="1" dirty="0"/>
              <a:t>odd–even solar cycle pattern, i.e., it notably lagged behind the SSN in Cycle</a:t>
            </a:r>
            <a:r>
              <a:rPr lang="zh-CN" altLang="en-US" i="1" dirty="0"/>
              <a:t> </a:t>
            </a:r>
            <a:r>
              <a:rPr lang="en-US" i="1" dirty="0"/>
              <a:t>23, but changed synchronously with the SSN in Cycle 24.</a:t>
            </a:r>
          </a:p>
          <a:p>
            <a:pPr>
              <a:buNone/>
            </a:pPr>
            <a:endParaRPr lang="en-US" i="1" dirty="0"/>
          </a:p>
          <a:p>
            <a:r>
              <a:rPr lang="en-US" i="1" dirty="0"/>
              <a:t>Studies of solar flare</a:t>
            </a:r>
            <a:r>
              <a:rPr lang="zh-CN" altLang="en-US" i="1" dirty="0"/>
              <a:t> </a:t>
            </a:r>
            <a:r>
              <a:rPr lang="en-US" i="1" dirty="0"/>
              <a:t>rates and SSN over five solar cycles confirmed this time delay</a:t>
            </a:r>
            <a:r>
              <a:rPr lang="zh-CN" altLang="en-US" i="1" dirty="0"/>
              <a:t> </a:t>
            </a:r>
            <a:r>
              <a:rPr lang="en-US" i="1" dirty="0"/>
              <a:t>and also found it to be much longer for odd solar cycles than</a:t>
            </a:r>
            <a:r>
              <a:rPr lang="zh-CN" altLang="en-US" i="1" dirty="0"/>
              <a:t> </a:t>
            </a:r>
            <a:r>
              <a:rPr lang="en-US" i="1" dirty="0"/>
              <a:t>for even cycles (Temmer et al. 2003).</a:t>
            </a:r>
          </a:p>
          <a:p>
            <a:endParaRPr lang="en-US" i="1" dirty="0"/>
          </a:p>
          <a:p>
            <a:r>
              <a:rPr lang="en-US" i="1" dirty="0"/>
              <a:t>Both flares and CMEs</a:t>
            </a:r>
            <a:r>
              <a:rPr lang="zh-CN" altLang="en-US" i="1" dirty="0"/>
              <a:t> </a:t>
            </a:r>
            <a:r>
              <a:rPr lang="en-US" i="1" dirty="0"/>
              <a:t>represent the process of the gradual accumulation and</a:t>
            </a:r>
            <a:r>
              <a:rPr lang="zh-CN" altLang="en-US" i="1" dirty="0"/>
              <a:t> </a:t>
            </a:r>
            <a:r>
              <a:rPr lang="en-US" i="1" dirty="0"/>
              <a:t>impulsive release of the magnetic energy in the solar corona.</a:t>
            </a:r>
            <a:r>
              <a:rPr lang="zh-CN" altLang="en-US" i="1" dirty="0"/>
              <a:t> </a:t>
            </a:r>
            <a:r>
              <a:rPr lang="en-US" i="1" dirty="0"/>
              <a:t>This process may explain the flare/CME lagging behind the</a:t>
            </a:r>
            <a:r>
              <a:rPr lang="zh-CN" altLang="en-US" i="1" dirty="0"/>
              <a:t> </a:t>
            </a:r>
            <a:r>
              <a:rPr lang="en-US" i="1" dirty="0"/>
              <a:t>SSN, but not their odd–even behavior, which deserves further</a:t>
            </a:r>
            <a:r>
              <a:rPr lang="zh-CN" altLang="en-US" i="1" dirty="0"/>
              <a:t> </a:t>
            </a:r>
            <a:r>
              <a:rPr lang="en-US" i="1" dirty="0"/>
              <a:t>studies.</a:t>
            </a:r>
          </a:p>
          <a:p>
            <a:endParaRPr lang="en-US" dirty="0"/>
          </a:p>
          <a:p>
            <a:pPr>
              <a:buNone/>
            </a:pPr>
            <a:endParaRPr lang="en-US" i="1" dirty="0">
              <a:effectLst/>
              <a:latin typeface="Times"/>
            </a:endParaRPr>
          </a:p>
          <a:p>
            <a:pPr>
              <a:buNone/>
            </a:pPr>
            <a:endParaRPr lang="en-US" dirty="0">
              <a:effectLst/>
              <a:latin typeface="Times"/>
            </a:endParaRPr>
          </a:p>
        </p:txBody>
      </p:sp>
      <p:sp>
        <p:nvSpPr>
          <p:cNvPr id="5" name="标题 1">
            <a:extLst>
              <a:ext uri="{FF2B5EF4-FFF2-40B4-BE49-F238E27FC236}">
                <a16:creationId xmlns:a16="http://schemas.microsoft.com/office/drawing/2014/main" id="{A863372F-91F8-BF77-F08A-51EA05DC30F7}"/>
              </a:ext>
            </a:extLst>
          </p:cNvPr>
          <p:cNvSpPr txBox="1">
            <a:spLocks/>
          </p:cNvSpPr>
          <p:nvPr/>
        </p:nvSpPr>
        <p:spPr>
          <a:xfrm>
            <a:off x="210485" y="265468"/>
            <a:ext cx="10850563" cy="1028699"/>
          </a:xfrm>
          <a:prstGeom prst="rect">
            <a:avLst/>
          </a:prstGeom>
        </p:spPr>
        <p:txBody>
          <a:bodyPr>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457200" indent="-457200">
              <a:buFont typeface="Wingdings" panose="05000000000000000000" pitchFamily="2" charset="2"/>
              <a:buChar char="u"/>
            </a:pPr>
            <a:r>
              <a:rPr lang="en-US" altLang="zh-CN" dirty="0"/>
              <a:t>Solar-cycle dependence of SSN</a:t>
            </a:r>
            <a:r>
              <a:rPr lang="zh-CN" altLang="en-US" dirty="0"/>
              <a:t> </a:t>
            </a:r>
            <a:r>
              <a:rPr lang="en-US" altLang="zh-CN" dirty="0"/>
              <a:t>&amp; OF correlation</a:t>
            </a:r>
            <a:endParaRPr lang="zh-CN" altLang="en-US" dirty="0"/>
          </a:p>
        </p:txBody>
      </p:sp>
      <p:pic>
        <p:nvPicPr>
          <p:cNvPr id="8" name="Picture 7">
            <a:extLst>
              <a:ext uri="{FF2B5EF4-FFF2-40B4-BE49-F238E27FC236}">
                <a16:creationId xmlns:a16="http://schemas.microsoft.com/office/drawing/2014/main" id="{D7FAB542-9B3C-F78E-0628-440A4B78BF48}"/>
              </a:ext>
            </a:extLst>
          </p:cNvPr>
          <p:cNvPicPr>
            <a:picLocks noChangeAspect="1"/>
          </p:cNvPicPr>
          <p:nvPr/>
        </p:nvPicPr>
        <p:blipFill>
          <a:blip r:embed="rId2"/>
          <a:stretch>
            <a:fillRect/>
          </a:stretch>
        </p:blipFill>
        <p:spPr>
          <a:xfrm>
            <a:off x="4419600" y="911934"/>
            <a:ext cx="7772400" cy="5418151"/>
          </a:xfrm>
          <a:prstGeom prst="rect">
            <a:avLst/>
          </a:prstGeom>
        </p:spPr>
      </p:pic>
    </p:spTree>
    <p:extLst>
      <p:ext uri="{BB962C8B-B14F-4D97-AF65-F5344CB8AC3E}">
        <p14:creationId xmlns:p14="http://schemas.microsoft.com/office/powerpoint/2010/main" val="147248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lar Wind Protecting the Earth: An Accurate 3D Simulation of the  Heliosphere | Highlights | Nagoya University Academic Research &amp;  Industry-Academia-Government Collaboration">
            <a:extLst>
              <a:ext uri="{FF2B5EF4-FFF2-40B4-BE49-F238E27FC236}">
                <a16:creationId xmlns:a16="http://schemas.microsoft.com/office/drawing/2014/main" id="{7E9356C0-56FA-DE32-0CBF-B85A920E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12165012"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51BCFE8-AC23-B543-FD05-011C9E5AF90A}"/>
                  </a:ext>
                </a:extLst>
              </p:cNvPr>
              <p:cNvSpPr txBox="1"/>
              <p:nvPr/>
            </p:nvSpPr>
            <p:spPr>
              <a:xfrm>
                <a:off x="5961888" y="2272022"/>
                <a:ext cx="6096000" cy="461665"/>
              </a:xfrm>
              <a:prstGeom prst="rect">
                <a:avLst/>
              </a:prstGeom>
              <a:noFill/>
            </p:spPr>
            <p:txBody>
              <a:bodyPr wrap="square">
                <a:spAutoFit/>
              </a:bodyPr>
              <a:lstStyle/>
              <a:p>
                <a14:m>
                  <m:oMath xmlns:m="http://schemas.openxmlformats.org/officeDocument/2006/math">
                    <m:r>
                      <a:rPr kumimoji="0" lang="en-US" altLang="zh-CN" sz="24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r>
                      <a:rPr kumimoji="0" lang="en-US" altLang="zh-CN" sz="24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𝒕</m:t>
                    </m:r>
                  </m:oMath>
                </a14:m>
                <a:r>
                  <a:rPr lang="en-US" altLang="zh-CN" sz="2400" b="1" baseline="-25000" dirty="0">
                    <a:solidFill>
                      <a:schemeClr val="tx1"/>
                    </a:solidFill>
                    <a:latin typeface="Arial"/>
                    <a:ea typeface="微软雅黑"/>
                  </a:rPr>
                  <a:t>s</a:t>
                </a:r>
                <a:endParaRPr lang="en-CN" sz="2400" dirty="0">
                  <a:solidFill>
                    <a:schemeClr val="tx1"/>
                  </a:solidFill>
                </a:endParaRPr>
              </a:p>
            </p:txBody>
          </p:sp>
        </mc:Choice>
        <mc:Fallback xmlns="">
          <p:sp>
            <p:nvSpPr>
              <p:cNvPr id="6" name="TextBox 5">
                <a:extLst>
                  <a:ext uri="{FF2B5EF4-FFF2-40B4-BE49-F238E27FC236}">
                    <a16:creationId xmlns:a16="http://schemas.microsoft.com/office/drawing/2014/main" id="{F51BCFE8-AC23-B543-FD05-011C9E5AF90A}"/>
                  </a:ext>
                </a:extLst>
              </p:cNvPr>
              <p:cNvSpPr txBox="1">
                <a:spLocks noRot="1" noChangeAspect="1" noMove="1" noResize="1" noEditPoints="1" noAdjustHandles="1" noChangeArrowheads="1" noChangeShapeType="1" noTextEdit="1"/>
              </p:cNvSpPr>
              <p:nvPr/>
            </p:nvSpPr>
            <p:spPr>
              <a:xfrm>
                <a:off x="5961888" y="2272022"/>
                <a:ext cx="6096000" cy="461665"/>
              </a:xfrm>
              <a:prstGeom prst="rect">
                <a:avLst/>
              </a:prstGeom>
              <a:blipFill>
                <a:blip r:embed="rId4"/>
                <a:stretch>
                  <a:fillRect l="-208" b="-24324"/>
                </a:stretch>
              </a:blipFill>
            </p:spPr>
            <p:txBody>
              <a:bodyPr/>
              <a:lstStyle/>
              <a:p>
                <a:r>
                  <a:rPr lang="en-CN">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A3F0E0-93D9-FD8E-581C-C0B06EA85C84}"/>
                  </a:ext>
                </a:extLst>
              </p:cNvPr>
              <p:cNvSpPr txBox="1"/>
              <p:nvPr/>
            </p:nvSpPr>
            <p:spPr>
              <a:xfrm>
                <a:off x="5041392" y="5005709"/>
                <a:ext cx="6096000" cy="461665"/>
              </a:xfrm>
              <a:prstGeom prst="rect">
                <a:avLst/>
              </a:prstGeom>
              <a:noFill/>
            </p:spPr>
            <p:txBody>
              <a:bodyPr wrap="square">
                <a:spAutoFit/>
              </a:bodyPr>
              <a:lstStyle/>
              <a:p>
                <a14:m>
                  <m:oMath xmlns:m="http://schemas.openxmlformats.org/officeDocument/2006/math">
                    <m:r>
                      <a:rPr kumimoji="0" lang="en-US" altLang="zh-CN" sz="24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m:t>
                    </m:r>
                    <m:r>
                      <a:rPr kumimoji="0" lang="en-US" altLang="zh-CN" sz="24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rPr>
                      <m:t>𝒕</m:t>
                    </m:r>
                  </m:oMath>
                </a14:m>
                <a:r>
                  <a:rPr lang="en-US" altLang="zh-CN" sz="2400" b="1" baseline="-25000" dirty="0">
                    <a:solidFill>
                      <a:schemeClr val="tx1"/>
                    </a:solidFill>
                    <a:latin typeface="Arial"/>
                    <a:ea typeface="微软雅黑"/>
                  </a:rPr>
                  <a:t>p</a:t>
                </a:r>
                <a:endParaRPr lang="en-CN" sz="2400" dirty="0">
                  <a:solidFill>
                    <a:schemeClr val="tx1"/>
                  </a:solidFill>
                </a:endParaRPr>
              </a:p>
            </p:txBody>
          </p:sp>
        </mc:Choice>
        <mc:Fallback xmlns="">
          <p:sp>
            <p:nvSpPr>
              <p:cNvPr id="7" name="TextBox 6">
                <a:extLst>
                  <a:ext uri="{FF2B5EF4-FFF2-40B4-BE49-F238E27FC236}">
                    <a16:creationId xmlns:a16="http://schemas.microsoft.com/office/drawing/2014/main" id="{FAA3F0E0-93D9-FD8E-581C-C0B06EA85C84}"/>
                  </a:ext>
                </a:extLst>
              </p:cNvPr>
              <p:cNvSpPr txBox="1">
                <a:spLocks noRot="1" noChangeAspect="1" noMove="1" noResize="1" noEditPoints="1" noAdjustHandles="1" noChangeArrowheads="1" noChangeShapeType="1" noTextEdit="1"/>
              </p:cNvSpPr>
              <p:nvPr/>
            </p:nvSpPr>
            <p:spPr>
              <a:xfrm>
                <a:off x="5041392" y="5005709"/>
                <a:ext cx="6096000" cy="461665"/>
              </a:xfrm>
              <a:prstGeom prst="rect">
                <a:avLst/>
              </a:prstGeom>
              <a:blipFill>
                <a:blip r:embed="rId5"/>
                <a:stretch>
                  <a:fillRect b="-24324"/>
                </a:stretch>
              </a:blipFill>
            </p:spPr>
            <p:txBody>
              <a:bodyPr/>
              <a:lstStyle/>
              <a:p>
                <a:r>
                  <a:rPr lang="en-CN">
                    <a:noFill/>
                  </a:rPr>
                  <a:t> </a:t>
                </a:r>
              </a:p>
            </p:txBody>
          </p:sp>
        </mc:Fallback>
      </mc:AlternateContent>
    </p:spTree>
    <p:extLst>
      <p:ext uri="{BB962C8B-B14F-4D97-AF65-F5344CB8AC3E}">
        <p14:creationId xmlns:p14="http://schemas.microsoft.com/office/powerpoint/2010/main" val="1381803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7153-FCD4-35E8-7DE2-77B51770620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2D04EA5-0668-1FFC-D049-DADCF647F8BF}"/>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Force-field approximation</a:t>
            </a:r>
            <a:endParaRPr lang="zh-CN" altLang="en-US" dirty="0"/>
          </a:p>
        </p:txBody>
      </p:sp>
      <p:sp>
        <p:nvSpPr>
          <p:cNvPr id="4" name="灯片编号占位符 3">
            <a:extLst>
              <a:ext uri="{FF2B5EF4-FFF2-40B4-BE49-F238E27FC236}">
                <a16:creationId xmlns:a16="http://schemas.microsoft.com/office/drawing/2014/main" id="{C73F4DFA-7626-B9AA-5F9A-6A1E35D28A62}"/>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8F98031F-8087-A8EE-43B5-8D0938D321A7}"/>
              </a:ext>
            </a:extLst>
          </p:cNvPr>
          <p:cNvSpPr txBox="1"/>
          <p:nvPr/>
        </p:nvSpPr>
        <p:spPr>
          <a:xfrm>
            <a:off x="318088" y="1213489"/>
            <a:ext cx="47485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rPr>
              <a:t>Force Field model </a:t>
            </a:r>
            <a:r>
              <a:rPr kumimoji="0" lang="en-US" altLang="zh-CN" sz="1400" b="0" i="1" u="none" strike="noStrike" kern="1200" cap="none" spc="0" normalizeH="0" baseline="0" noProof="0" dirty="0" err="1">
                <a:ln>
                  <a:noFill/>
                </a:ln>
                <a:solidFill>
                  <a:srgbClr val="00B0F0"/>
                </a:solidFill>
                <a:effectLst/>
                <a:uLnTx/>
                <a:uFillTx/>
                <a:latin typeface="Arial"/>
                <a:ea typeface="微软雅黑"/>
                <a:cs typeface="+mn-cs"/>
              </a:rPr>
              <a:t>Glesson&amp;Urch</a:t>
            </a:r>
            <a:r>
              <a:rPr kumimoji="0" lang="en-US" altLang="zh-CN" sz="1400" b="0" i="1" u="none" strike="noStrike" kern="1200" cap="none" spc="0" normalizeH="0" baseline="0" noProof="0" dirty="0">
                <a:ln>
                  <a:noFill/>
                </a:ln>
                <a:solidFill>
                  <a:srgbClr val="00B0F0"/>
                </a:solidFill>
                <a:effectLst/>
                <a:uLnTx/>
                <a:uFillTx/>
                <a:latin typeface="Arial"/>
                <a:ea typeface="微软雅黑"/>
                <a:cs typeface="+mn-cs"/>
              </a:rPr>
              <a:t> 1973</a:t>
            </a:r>
            <a:endParaRPr kumimoji="0" lang="en-US" altLang="zh-CN" sz="1800" b="0" i="0" u="none" strike="noStrike" kern="1200" cap="none" spc="0" normalizeH="0" baseline="0" noProof="0" dirty="0">
              <a:ln>
                <a:noFill/>
              </a:ln>
              <a:solidFill>
                <a:srgbClr val="00B0F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The observed GCR energy spectrum in the inner heliosphere can be related to the  GCR Local Interstellar Spectrum(LIS) by a single parameter    </a:t>
            </a:r>
            <a:r>
              <a:rPr kumimoji="0" lang="zh-CN" altLang="en-US" sz="2400" b="0" i="0" u="none" strike="noStrike" kern="1200" cap="none" spc="0" normalizeH="0" baseline="0" noProof="0" dirty="0">
                <a:ln>
                  <a:noFill/>
                </a:ln>
                <a:solidFill>
                  <a:srgbClr val="000000"/>
                </a:solidFill>
                <a:effectLst/>
                <a:uLnTx/>
                <a:uFillTx/>
                <a:latin typeface="Arial"/>
                <a:ea typeface="微软雅黑"/>
                <a:cs typeface="+mn-cs"/>
              </a:rPr>
              <a:t> </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depending on the heliocentric distance 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The observed GCR energy spectrum can be expressed by</a:t>
            </a:r>
            <a:endParaRPr kumimoji="0" lang="zh-CN" altLang="en-US" sz="24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9B3F068B-4EE8-9064-92BC-7341366E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668" y="4973410"/>
            <a:ext cx="1063645" cy="274782"/>
          </a:xfrm>
          <a:prstGeom prst="rect">
            <a:avLst/>
          </a:prstGeom>
        </p:spPr>
      </p:pic>
      <p:pic>
        <p:nvPicPr>
          <p:cNvPr id="8" name="图片 7">
            <a:extLst>
              <a:ext uri="{FF2B5EF4-FFF2-40B4-BE49-F238E27FC236}">
                <a16:creationId xmlns:a16="http://schemas.microsoft.com/office/drawing/2014/main" id="{EE9AD7DA-CB46-EA8A-BD8E-51F6827941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28" y="6042812"/>
            <a:ext cx="4898808" cy="711279"/>
          </a:xfrm>
          <a:prstGeom prst="rect">
            <a:avLst/>
          </a:prstGeom>
        </p:spPr>
      </p:pic>
      <p:pic>
        <p:nvPicPr>
          <p:cNvPr id="11" name="图片 10">
            <a:extLst>
              <a:ext uri="{FF2B5EF4-FFF2-40B4-BE49-F238E27FC236}">
                <a16:creationId xmlns:a16="http://schemas.microsoft.com/office/drawing/2014/main" id="{24323C2C-7AE8-3057-960F-ACE3D4485D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743" t="-3515"/>
          <a:stretch/>
        </p:blipFill>
        <p:spPr>
          <a:xfrm>
            <a:off x="2772295" y="3106315"/>
            <a:ext cx="216131" cy="334915"/>
          </a:xfrm>
          <a:prstGeom prst="rect">
            <a:avLst/>
          </a:prstGeom>
        </p:spPr>
      </p:pic>
      <p:pic>
        <p:nvPicPr>
          <p:cNvPr id="3" name="图片 2">
            <a:extLst>
              <a:ext uri="{FF2B5EF4-FFF2-40B4-BE49-F238E27FC236}">
                <a16:creationId xmlns:a16="http://schemas.microsoft.com/office/drawing/2014/main" id="{43CD51D0-67FB-98A0-FA8E-883220F5AD22}"/>
              </a:ext>
            </a:extLst>
          </p:cNvPr>
          <p:cNvPicPr>
            <a:picLocks noChangeAspect="1"/>
          </p:cNvPicPr>
          <p:nvPr/>
        </p:nvPicPr>
        <p:blipFill>
          <a:blip r:embed="rId6"/>
          <a:stretch>
            <a:fillRect/>
          </a:stretch>
        </p:blipFill>
        <p:spPr>
          <a:xfrm>
            <a:off x="5281139" y="1039150"/>
            <a:ext cx="6860721" cy="5801866"/>
          </a:xfrm>
          <a:prstGeom prst="rect">
            <a:avLst/>
          </a:prstGeom>
        </p:spPr>
      </p:pic>
      <p:pic>
        <p:nvPicPr>
          <p:cNvPr id="6" name="图片 5" descr="图片包含 图形用户界面&#10;&#10;AI 生成的内容可能不正确。">
            <a:extLst>
              <a:ext uri="{FF2B5EF4-FFF2-40B4-BE49-F238E27FC236}">
                <a16:creationId xmlns:a16="http://schemas.microsoft.com/office/drawing/2014/main" id="{D3D131D6-A331-1526-6BE0-4BA410AE917B}"/>
              </a:ext>
            </a:extLst>
          </p:cNvPr>
          <p:cNvPicPr>
            <a:picLocks noChangeAspect="1"/>
          </p:cNvPicPr>
          <p:nvPr/>
        </p:nvPicPr>
        <p:blipFill>
          <a:blip r:embed="rId7"/>
          <a:stretch>
            <a:fillRect/>
          </a:stretch>
        </p:blipFill>
        <p:spPr>
          <a:xfrm>
            <a:off x="133864" y="4031272"/>
            <a:ext cx="5043615" cy="711279"/>
          </a:xfrm>
          <a:prstGeom prst="rect">
            <a:avLst/>
          </a:prstGeom>
        </p:spPr>
      </p:pic>
    </p:spTree>
    <p:extLst>
      <p:ext uri="{BB962C8B-B14F-4D97-AF65-F5344CB8AC3E}">
        <p14:creationId xmlns:p14="http://schemas.microsoft.com/office/powerpoint/2010/main" val="398571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9FF2-E961-E5D9-1E44-540C0EE7E3A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B18C526-61F2-48F3-3E28-F65E1637D81A}"/>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Extended force-field approximation</a:t>
            </a:r>
          </a:p>
        </p:txBody>
      </p:sp>
      <p:sp>
        <p:nvSpPr>
          <p:cNvPr id="4" name="灯片编号占位符 3">
            <a:extLst>
              <a:ext uri="{FF2B5EF4-FFF2-40B4-BE49-F238E27FC236}">
                <a16:creationId xmlns:a16="http://schemas.microsoft.com/office/drawing/2014/main" id="{938262FF-DFEF-2FE2-EA3E-D63C60190F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6" name="灯片编号占位符 3">
            <a:extLst>
              <a:ext uri="{FF2B5EF4-FFF2-40B4-BE49-F238E27FC236}">
                <a16:creationId xmlns:a16="http://schemas.microsoft.com/office/drawing/2014/main" id="{2DCCD6EB-EE5E-2875-4E18-8D417DEC56E9}"/>
              </a:ext>
            </a:extLst>
          </p:cNvPr>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6C7CDAA7-BF9C-4AFE-101D-735067A7D913}"/>
              </a:ext>
            </a:extLst>
          </p:cNvPr>
          <p:cNvPicPr>
            <a:picLocks noChangeAspect="1"/>
          </p:cNvPicPr>
          <p:nvPr/>
        </p:nvPicPr>
        <p:blipFill>
          <a:blip r:embed="rId3"/>
          <a:srcRect t="14571" b="11883"/>
          <a:stretch>
            <a:fillRect/>
          </a:stretch>
        </p:blipFill>
        <p:spPr>
          <a:xfrm>
            <a:off x="3614383" y="0"/>
            <a:ext cx="5319583" cy="625331"/>
          </a:xfrm>
          <a:prstGeom prst="rect">
            <a:avLst/>
          </a:prstGeom>
        </p:spPr>
      </p:pic>
      <p:pic>
        <p:nvPicPr>
          <p:cNvPr id="18" name="图片 17">
            <a:extLst>
              <a:ext uri="{FF2B5EF4-FFF2-40B4-BE49-F238E27FC236}">
                <a16:creationId xmlns:a16="http://schemas.microsoft.com/office/drawing/2014/main" id="{2D359E5B-15EC-AF29-A09A-EBEEE49BACF9}"/>
              </a:ext>
            </a:extLst>
          </p:cNvPr>
          <p:cNvPicPr>
            <a:picLocks noChangeAspect="1"/>
          </p:cNvPicPr>
          <p:nvPr/>
        </p:nvPicPr>
        <p:blipFill>
          <a:blip r:embed="rId4"/>
          <a:srcRect t="36947"/>
          <a:stretch>
            <a:fillRect/>
          </a:stretch>
        </p:blipFill>
        <p:spPr>
          <a:xfrm>
            <a:off x="9434569" y="175003"/>
            <a:ext cx="2219046" cy="275323"/>
          </a:xfrm>
          <a:prstGeom prst="rect">
            <a:avLst/>
          </a:prstGeom>
        </p:spPr>
      </p:pic>
      <p:pic>
        <p:nvPicPr>
          <p:cNvPr id="5" name="图片 4" descr="文本, 信件&#10;&#10;AI 生成的内容可能不正确。">
            <a:extLst>
              <a:ext uri="{FF2B5EF4-FFF2-40B4-BE49-F238E27FC236}">
                <a16:creationId xmlns:a16="http://schemas.microsoft.com/office/drawing/2014/main" id="{F1452A0A-E1DF-6CF9-36A8-2649AF9EC50C}"/>
              </a:ext>
            </a:extLst>
          </p:cNvPr>
          <p:cNvPicPr>
            <a:picLocks noChangeAspect="1"/>
          </p:cNvPicPr>
          <p:nvPr/>
        </p:nvPicPr>
        <p:blipFill>
          <a:blip r:embed="rId5"/>
          <a:stretch>
            <a:fillRect/>
          </a:stretch>
        </p:blipFill>
        <p:spPr>
          <a:xfrm>
            <a:off x="1112902" y="1139814"/>
            <a:ext cx="4810160" cy="5534065"/>
          </a:xfrm>
          <a:prstGeom prst="rect">
            <a:avLst/>
          </a:prstGeom>
        </p:spPr>
      </p:pic>
      <p:pic>
        <p:nvPicPr>
          <p:cNvPr id="12" name="图片 11" descr="文本&#10;&#10;AI 生成的内容可能不正确。">
            <a:extLst>
              <a:ext uri="{FF2B5EF4-FFF2-40B4-BE49-F238E27FC236}">
                <a16:creationId xmlns:a16="http://schemas.microsoft.com/office/drawing/2014/main" id="{DC6B0042-1A16-F4DC-568F-F716AD4B5E0D}"/>
              </a:ext>
            </a:extLst>
          </p:cNvPr>
          <p:cNvPicPr>
            <a:picLocks noChangeAspect="1"/>
          </p:cNvPicPr>
          <p:nvPr/>
        </p:nvPicPr>
        <p:blipFill>
          <a:blip r:embed="rId6"/>
          <a:stretch>
            <a:fillRect/>
          </a:stretch>
        </p:blipFill>
        <p:spPr>
          <a:xfrm>
            <a:off x="6562223" y="1187009"/>
            <a:ext cx="4743485" cy="4610134"/>
          </a:xfrm>
          <a:prstGeom prst="rect">
            <a:avLst/>
          </a:prstGeom>
        </p:spPr>
      </p:pic>
    </p:spTree>
    <p:extLst>
      <p:ext uri="{BB962C8B-B14F-4D97-AF65-F5344CB8AC3E}">
        <p14:creationId xmlns:p14="http://schemas.microsoft.com/office/powerpoint/2010/main" val="2915890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Methods: joint distribution</a:t>
            </a:r>
            <a:endParaRPr lang="zh-CN" altLang="en-US" sz="2200" dirty="0"/>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3343" y="244530"/>
            <a:ext cx="4640200" cy="689679"/>
          </a:xfrm>
          <a:prstGeom prst="rect">
            <a:avLst/>
          </a:prstGeom>
        </p:spPr>
      </p:pic>
      <p:sp>
        <p:nvSpPr>
          <p:cNvPr id="38" name="矩形 37"/>
          <p:cNvSpPr/>
          <p:nvPr/>
        </p:nvSpPr>
        <p:spPr>
          <a:xfrm>
            <a:off x="569065" y="1189050"/>
            <a:ext cx="1133083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Two ways to estimate the joint distribution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1) upper panels: data bins;  2) bottom panels: kernel density estimation(</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kde</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7" name="图片 6"/>
          <p:cNvPicPr>
            <a:picLocks noChangeAspect="1"/>
          </p:cNvPicPr>
          <p:nvPr/>
        </p:nvPicPr>
        <p:blipFill>
          <a:blip r:embed="rId4"/>
          <a:stretch>
            <a:fillRect/>
          </a:stretch>
        </p:blipFill>
        <p:spPr>
          <a:xfrm>
            <a:off x="5314" y="2170017"/>
            <a:ext cx="12186686" cy="4777735"/>
          </a:xfrm>
          <a:prstGeom prst="rect">
            <a:avLst/>
          </a:prstGeom>
        </p:spPr>
      </p:pic>
      <p:pic>
        <p:nvPicPr>
          <p:cNvPr id="9" name="图片 8"/>
          <p:cNvPicPr>
            <a:picLocks noChangeAspect="1"/>
          </p:cNvPicPr>
          <p:nvPr/>
        </p:nvPicPr>
        <p:blipFill>
          <a:blip r:embed="rId5"/>
          <a:stretch>
            <a:fillRect/>
          </a:stretch>
        </p:blipFill>
        <p:spPr>
          <a:xfrm>
            <a:off x="5314" y="2170016"/>
            <a:ext cx="12186685" cy="4777735"/>
          </a:xfrm>
          <a:prstGeom prst="rect">
            <a:avLst/>
          </a:prstGeom>
        </p:spPr>
      </p:pic>
      <p:sp>
        <p:nvSpPr>
          <p:cNvPr id="11"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10" name="图片 9"/>
          <p:cNvPicPr>
            <a:picLocks noChangeAspect="1"/>
          </p:cNvPicPr>
          <p:nvPr/>
        </p:nvPicPr>
        <p:blipFill>
          <a:blip r:embed="rId6"/>
          <a:stretch>
            <a:fillRect/>
          </a:stretch>
        </p:blipFill>
        <p:spPr>
          <a:xfrm>
            <a:off x="-1" y="2114160"/>
            <a:ext cx="12186687" cy="4770854"/>
          </a:xfrm>
          <a:prstGeom prst="rect">
            <a:avLst/>
          </a:prstGeom>
        </p:spPr>
      </p:pic>
    </p:spTree>
    <p:extLst>
      <p:ext uri="{BB962C8B-B14F-4D97-AF65-F5344CB8AC3E}">
        <p14:creationId xmlns:p14="http://schemas.microsoft.com/office/powerpoint/2010/main" val="227915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7E187-8B42-BA77-8670-83D4429FF90F}"/>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BDAB13F2-6F07-B3DD-75E7-6139BD897750}"/>
              </a:ext>
            </a:extLst>
          </p:cNvPr>
          <p:cNvSpPr/>
          <p:nvPr/>
        </p:nvSpPr>
        <p:spPr>
          <a:xfrm>
            <a:off x="466871" y="999104"/>
            <a:ext cx="5922130" cy="3416320"/>
          </a:xfrm>
          <a:prstGeom prst="rect">
            <a:avLst/>
          </a:prstGeom>
        </p:spPr>
        <p:txBody>
          <a:bodyPr wrap="square">
            <a:spAutoFit/>
          </a:bodyPr>
          <a:lstStyle/>
          <a:p>
            <a:pPr lvl="0">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Assume a </a:t>
            </a:r>
            <a:r>
              <a:rPr lang="en-US" altLang="zh-CN" sz="2400" dirty="0">
                <a:solidFill>
                  <a:srgbClr val="000000"/>
                </a:solidFill>
              </a:rPr>
              <a:t>sinusoidally </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solar activity signal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000000"/>
                </a:solidFill>
                <a:latin typeface="Arial"/>
                <a:ea typeface="微软雅黑"/>
              </a:rPr>
              <a:t>                                    ,w</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ith</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T</a:t>
            </a:r>
            <a:r>
              <a:rPr kumimoji="0" lang="zh-CN" altLang="en-US" sz="2400" b="0"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11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000000"/>
                </a:solidFill>
                <a:latin typeface="Arial"/>
                <a:ea typeface="微软雅黑"/>
              </a:rPr>
              <a:t>S</a:t>
            </a:r>
            <a:r>
              <a:rPr kumimoji="0" lang="en-US" altLang="zh-CN" sz="2400" b="0" i="0" u="none" strike="noStrike" kern="1200" cap="none" spc="0" normalizeH="0" baseline="0" noProof="0" dirty="0" err="1">
                <a:ln>
                  <a:noFill/>
                </a:ln>
                <a:solidFill>
                  <a:srgbClr val="000000"/>
                </a:solidFill>
                <a:effectLst/>
                <a:uLnTx/>
                <a:uFillTx/>
                <a:latin typeface="Arial"/>
                <a:ea typeface="微软雅黑"/>
                <a:cs typeface="+mn-cs"/>
              </a:rPr>
              <a:t>ubstitute</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 into solar modulation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dirty="0">
              <a:solidFill>
                <a:srgbClr val="000000"/>
              </a:solidFill>
              <a:latin typeface="Arial"/>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000000"/>
                </a:solidFill>
                <a:latin typeface="Arial"/>
                <a:ea typeface="微软雅黑"/>
              </a:rPr>
              <a:t>Yield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dirty="0">
              <a:solidFill>
                <a:srgbClr val="000000"/>
              </a:solidFill>
              <a:latin typeface="Arial"/>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4A7E4A6B-0658-C77C-597B-567C6D2225D0}"/>
                  </a:ext>
                </a:extLst>
              </p:cNvPr>
              <p:cNvSpPr>
                <a:spLocks noGrp="1"/>
              </p:cNvSpPr>
              <p:nvPr>
                <p:ph type="title"/>
              </p:nvPr>
            </p:nvSpPr>
            <p:spPr>
              <a:xfrm>
                <a:off x="316992" y="1"/>
                <a:ext cx="11203495" cy="1028699"/>
              </a:xfrm>
            </p:spPr>
            <p:txBody>
              <a:bodyPr>
                <a:normAutofit/>
              </a:bodyPr>
              <a:lstStyle/>
              <a:p>
                <a:pPr marL="457200" indent="-457200">
                  <a:buFont typeface="Wingdings" panose="05000000000000000000" pitchFamily="2" charset="2"/>
                  <a:buChar char="u"/>
                </a:pPr>
                <a:r>
                  <a:rPr lang="en-US" altLang="zh-CN" dirty="0"/>
                  <a:t>Delay time</a:t>
                </a:r>
                <a:r>
                  <a:rPr lang="zh-CN" altLang="en-US" dirty="0"/>
                  <a:t> </a:t>
                </a:r>
                <a14:m>
                  <m:oMath xmlns:m="http://schemas.openxmlformats.org/officeDocument/2006/math">
                    <m:r>
                      <a:rPr lang="en-US" altLang="zh-CN" i="1" smtClean="0">
                        <a:solidFill>
                          <a:schemeClr val="tx1"/>
                        </a:solidFill>
                        <a:latin typeface="Cambria Math" panose="02040503050406030204" pitchFamily="18" charset="0"/>
                        <a:ea typeface="Cambria Math" panose="02040503050406030204" pitchFamily="18" charset="0"/>
                      </a:rPr>
                      <m:t>∆</m:t>
                    </m:r>
                    <m:r>
                      <a:rPr lang="en-US" altLang="zh-CN" i="1" smtClean="0">
                        <a:solidFill>
                          <a:schemeClr val="tx1"/>
                        </a:solidFill>
                        <a:latin typeface="Cambria Math" panose="02040503050406030204" pitchFamily="18" charset="0"/>
                        <a:ea typeface="Cambria Math" panose="02040503050406030204" pitchFamily="18" charset="0"/>
                      </a:rPr>
                      <m:t>𝒕</m:t>
                    </m:r>
                  </m:oMath>
                </a14:m>
                <a:r>
                  <a:rPr lang="en-US" altLang="zh-CN" baseline="-25000" dirty="0">
                    <a:solidFill>
                      <a:schemeClr val="tx1"/>
                    </a:solidFill>
                  </a:rPr>
                  <a:t>s</a:t>
                </a:r>
                <a:r>
                  <a:rPr lang="en-US" altLang="zh-CN" dirty="0"/>
                  <a:t> related to the solar activity propagation speed</a:t>
                </a:r>
              </a:p>
            </p:txBody>
          </p:sp>
        </mc:Choice>
        <mc:Fallback xmlns="">
          <p:sp>
            <p:nvSpPr>
              <p:cNvPr id="2" name="标题 1">
                <a:extLst>
                  <a:ext uri="{FF2B5EF4-FFF2-40B4-BE49-F238E27FC236}">
                    <a16:creationId xmlns:a16="http://schemas.microsoft.com/office/drawing/2014/main" id="{4A7E4A6B-0658-C77C-597B-567C6D2225D0}"/>
                  </a:ext>
                </a:extLst>
              </p:cNvPr>
              <p:cNvSpPr>
                <a:spLocks noGrp="1" noRot="1" noChangeAspect="1" noMove="1" noResize="1" noEditPoints="1" noAdjustHandles="1" noChangeArrowheads="1" noChangeShapeType="1" noTextEdit="1"/>
              </p:cNvSpPr>
              <p:nvPr>
                <p:ph type="title"/>
              </p:nvPr>
            </p:nvSpPr>
            <p:spPr>
              <a:xfrm>
                <a:off x="316992" y="1"/>
                <a:ext cx="11203495" cy="1028699"/>
              </a:xfrm>
              <a:blipFill>
                <a:blip r:embed="rId3"/>
                <a:stretch>
                  <a:fillRect l="-905" b="-15854"/>
                </a:stretch>
              </a:blipFill>
            </p:spPr>
            <p:txBody>
              <a:bodyPr/>
              <a:lstStyle/>
              <a:p>
                <a:r>
                  <a:rPr lang="en-CN">
                    <a:noFill/>
                  </a:rPr>
                  <a:t> </a:t>
                </a:r>
              </a:p>
            </p:txBody>
          </p:sp>
        </mc:Fallback>
      </mc:AlternateContent>
      <p:sp>
        <p:nvSpPr>
          <p:cNvPr id="4" name="灯片编号占位符 3">
            <a:extLst>
              <a:ext uri="{FF2B5EF4-FFF2-40B4-BE49-F238E27FC236}">
                <a16:creationId xmlns:a16="http://schemas.microsoft.com/office/drawing/2014/main" id="{1D849851-9E0B-A23E-6DD8-6904BFCAE3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sp>
        <p:nvSpPr>
          <p:cNvPr id="6" name="灯片编号占位符 3">
            <a:extLst>
              <a:ext uri="{FF2B5EF4-FFF2-40B4-BE49-F238E27FC236}">
                <a16:creationId xmlns:a16="http://schemas.microsoft.com/office/drawing/2014/main" id="{0550DE21-6294-8B0A-4AE1-72E6A87F7C48}"/>
              </a:ext>
            </a:extLst>
          </p:cNvPr>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C676A733-6C61-AE21-9F2D-5D5969B5345D}"/>
              </a:ext>
            </a:extLst>
          </p:cNvPr>
          <p:cNvPicPr>
            <a:picLocks noChangeAspect="1"/>
          </p:cNvPicPr>
          <p:nvPr/>
        </p:nvPicPr>
        <p:blipFill>
          <a:blip r:embed="rId4"/>
          <a:srcRect t="14571" b="11883"/>
          <a:stretch>
            <a:fillRect/>
          </a:stretch>
        </p:blipFill>
        <p:spPr>
          <a:xfrm>
            <a:off x="3614383" y="0"/>
            <a:ext cx="5319583" cy="625331"/>
          </a:xfrm>
          <a:prstGeom prst="rect">
            <a:avLst/>
          </a:prstGeom>
        </p:spPr>
      </p:pic>
      <p:grpSp>
        <p:nvGrpSpPr>
          <p:cNvPr id="17" name="组合 16">
            <a:extLst>
              <a:ext uri="{FF2B5EF4-FFF2-40B4-BE49-F238E27FC236}">
                <a16:creationId xmlns:a16="http://schemas.microsoft.com/office/drawing/2014/main" id="{0B7E10C9-1927-F723-35B4-FE8C0EBF92E4}"/>
              </a:ext>
            </a:extLst>
          </p:cNvPr>
          <p:cNvGrpSpPr/>
          <p:nvPr/>
        </p:nvGrpSpPr>
        <p:grpSpPr>
          <a:xfrm>
            <a:off x="939976" y="1421198"/>
            <a:ext cx="2570142" cy="353280"/>
            <a:chOff x="739396" y="1548391"/>
            <a:chExt cx="2570142" cy="353280"/>
          </a:xfrm>
        </p:grpSpPr>
        <p:pic>
          <p:nvPicPr>
            <p:cNvPr id="5" name="图片 4" descr="图标&#10;&#10;AI 生成的内容可能不正确。">
              <a:extLst>
                <a:ext uri="{FF2B5EF4-FFF2-40B4-BE49-F238E27FC236}">
                  <a16:creationId xmlns:a16="http://schemas.microsoft.com/office/drawing/2014/main" id="{A7CF055E-7AB7-E7E5-7143-8A2A83063D15}"/>
                </a:ext>
              </a:extLst>
            </p:cNvPr>
            <p:cNvPicPr>
              <a:picLocks noChangeAspect="1"/>
            </p:cNvPicPr>
            <p:nvPr/>
          </p:nvPicPr>
          <p:blipFill>
            <a:blip r:embed="rId5"/>
            <a:stretch>
              <a:fillRect/>
            </a:stretch>
          </p:blipFill>
          <p:spPr>
            <a:xfrm>
              <a:off x="739396" y="1564709"/>
              <a:ext cx="946602" cy="317186"/>
            </a:xfrm>
            <a:prstGeom prst="rect">
              <a:avLst/>
            </a:prstGeom>
          </p:spPr>
        </p:pic>
        <p:pic>
          <p:nvPicPr>
            <p:cNvPr id="16" name="图片 15">
              <a:extLst>
                <a:ext uri="{FF2B5EF4-FFF2-40B4-BE49-F238E27FC236}">
                  <a16:creationId xmlns:a16="http://schemas.microsoft.com/office/drawing/2014/main" id="{2A450EEC-26A3-F9B9-E090-0B12CD9E5DB6}"/>
                </a:ext>
              </a:extLst>
            </p:cNvPr>
            <p:cNvPicPr>
              <a:picLocks noChangeAspect="1"/>
            </p:cNvPicPr>
            <p:nvPr/>
          </p:nvPicPr>
          <p:blipFill>
            <a:blip r:embed="rId6"/>
            <a:stretch>
              <a:fillRect/>
            </a:stretch>
          </p:blipFill>
          <p:spPr>
            <a:xfrm>
              <a:off x="1847502" y="1548391"/>
              <a:ext cx="1462036" cy="353280"/>
            </a:xfrm>
            <a:prstGeom prst="rect">
              <a:avLst/>
            </a:prstGeom>
          </p:spPr>
        </p:pic>
      </p:grpSp>
      <p:pic>
        <p:nvPicPr>
          <p:cNvPr id="18" name="图片 17">
            <a:extLst>
              <a:ext uri="{FF2B5EF4-FFF2-40B4-BE49-F238E27FC236}">
                <a16:creationId xmlns:a16="http://schemas.microsoft.com/office/drawing/2014/main" id="{13CE61F1-50A2-CB7B-29AD-AD23FC1558C8}"/>
              </a:ext>
            </a:extLst>
          </p:cNvPr>
          <p:cNvPicPr>
            <a:picLocks noChangeAspect="1"/>
          </p:cNvPicPr>
          <p:nvPr/>
        </p:nvPicPr>
        <p:blipFill>
          <a:blip r:embed="rId7"/>
          <a:srcRect t="36947"/>
          <a:stretch>
            <a:fillRect/>
          </a:stretch>
        </p:blipFill>
        <p:spPr>
          <a:xfrm>
            <a:off x="9434569" y="175003"/>
            <a:ext cx="2219046" cy="275323"/>
          </a:xfrm>
          <a:prstGeom prst="rect">
            <a:avLst/>
          </a:prstGeom>
        </p:spPr>
      </p:pic>
      <p:pic>
        <p:nvPicPr>
          <p:cNvPr id="20" name="图片 19" descr="图片包含 文本&#10;&#10;AI 生成的内容可能不正确。">
            <a:extLst>
              <a:ext uri="{FF2B5EF4-FFF2-40B4-BE49-F238E27FC236}">
                <a16:creationId xmlns:a16="http://schemas.microsoft.com/office/drawing/2014/main" id="{E4CF079D-8841-055E-EF33-D970D697DB9E}"/>
              </a:ext>
            </a:extLst>
          </p:cNvPr>
          <p:cNvPicPr>
            <a:picLocks noChangeAspect="1"/>
          </p:cNvPicPr>
          <p:nvPr/>
        </p:nvPicPr>
        <p:blipFill>
          <a:blip r:embed="rId8"/>
          <a:stretch>
            <a:fillRect/>
          </a:stretch>
        </p:blipFill>
        <p:spPr>
          <a:xfrm>
            <a:off x="1317533" y="2163518"/>
            <a:ext cx="4481533" cy="796859"/>
          </a:xfrm>
          <a:prstGeom prst="rect">
            <a:avLst/>
          </a:prstGeom>
        </p:spPr>
      </p:pic>
      <p:pic>
        <p:nvPicPr>
          <p:cNvPr id="22" name="图片 21" descr="文本, 信件&#10;&#10;AI 生成的内容可能不正确。">
            <a:extLst>
              <a:ext uri="{FF2B5EF4-FFF2-40B4-BE49-F238E27FC236}">
                <a16:creationId xmlns:a16="http://schemas.microsoft.com/office/drawing/2014/main" id="{FDF1C8DB-6D6F-79A4-190F-DA7649AF2474}"/>
              </a:ext>
            </a:extLst>
          </p:cNvPr>
          <p:cNvPicPr>
            <a:picLocks noChangeAspect="1"/>
          </p:cNvPicPr>
          <p:nvPr/>
        </p:nvPicPr>
        <p:blipFill>
          <a:blip r:embed="rId9"/>
          <a:stretch>
            <a:fillRect/>
          </a:stretch>
        </p:blipFill>
        <p:spPr>
          <a:xfrm>
            <a:off x="1382426" y="3261762"/>
            <a:ext cx="4150912" cy="3596238"/>
          </a:xfrm>
          <a:prstGeom prst="rect">
            <a:avLst/>
          </a:prstGeom>
        </p:spPr>
      </p:pic>
      <p:cxnSp>
        <p:nvCxnSpPr>
          <p:cNvPr id="24" name="直接连接符 23">
            <a:extLst>
              <a:ext uri="{FF2B5EF4-FFF2-40B4-BE49-F238E27FC236}">
                <a16:creationId xmlns:a16="http://schemas.microsoft.com/office/drawing/2014/main" id="{971D5917-9436-DC67-8FEA-D7479BEE0C86}"/>
              </a:ext>
            </a:extLst>
          </p:cNvPr>
          <p:cNvCxnSpPr/>
          <p:nvPr/>
        </p:nvCxnSpPr>
        <p:spPr>
          <a:xfrm>
            <a:off x="6274174" y="1138575"/>
            <a:ext cx="73532" cy="5719425"/>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50C5A361-37B1-C746-3826-7892616608D0}"/>
              </a:ext>
            </a:extLst>
          </p:cNvPr>
          <p:cNvSpPr/>
          <p:nvPr/>
        </p:nvSpPr>
        <p:spPr>
          <a:xfrm>
            <a:off x="6442321" y="1028700"/>
            <a:ext cx="5749679" cy="6001643"/>
          </a:xfrm>
          <a:prstGeom prst="rect">
            <a:avLst/>
          </a:prstGeom>
        </p:spPr>
        <p:txBody>
          <a:bodyPr wrap="square">
            <a:spAutoFit/>
          </a:bodyPr>
          <a:lstStyle/>
          <a:p>
            <a:pPr lvl="0">
              <a:defRPr/>
            </a:pPr>
            <a:r>
              <a:rPr lang="en-US" altLang="zh-CN" sz="2400" dirty="0">
                <a:solidFill>
                  <a:srgbClr val="000000"/>
                </a:solidFill>
                <a:latin typeface="Arial"/>
                <a:ea typeface="微软雅黑"/>
              </a:rPr>
              <a:t>T</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he phase shift θ, is the delay time,</a:t>
            </a:r>
          </a:p>
          <a:p>
            <a:pPr lvl="0">
              <a:defRPr/>
            </a:pPr>
            <a:endParaRPr lang="en-US" altLang="zh-CN" sz="2400" dirty="0">
              <a:solidFill>
                <a:srgbClr val="000000"/>
              </a:solidFill>
              <a:latin typeface="Arial"/>
              <a:ea typeface="微软雅黑"/>
            </a:endParaRPr>
          </a:p>
          <a:p>
            <a:pPr>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a:defRPr/>
            </a:pP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For a typical solar wind speed of V=450 km/s, VT</a:t>
            </a:r>
            <a:r>
              <a:rPr lang="zh-CN" altLang="en-US" sz="2400" dirty="0">
                <a:solidFill>
                  <a:srgbClr val="000000"/>
                </a:solidFill>
              </a:rPr>
              <a:t>≫</a:t>
            </a:r>
            <a:r>
              <a:rPr lang="en-US" altLang="zh-CN" sz="2400" dirty="0" err="1">
                <a:solidFill>
                  <a:srgbClr val="000000"/>
                </a:solidFill>
              </a:rPr>
              <a:t>r</a:t>
            </a:r>
            <a:r>
              <a:rPr lang="en-US" altLang="zh-CN" sz="2400" baseline="-25000" dirty="0" err="1">
                <a:solidFill>
                  <a:srgbClr val="000000"/>
                </a:solidFill>
              </a:rPr>
              <a:t>b</a:t>
            </a:r>
            <a:r>
              <a:rPr lang="zh-CN" altLang="en-US" sz="2400" dirty="0">
                <a:solidFill>
                  <a:srgbClr val="000000"/>
                </a:solidFill>
              </a:rPr>
              <a:t>≫</a:t>
            </a:r>
            <a:r>
              <a:rPr lang="en-US" altLang="zh-CN" sz="2400" dirty="0">
                <a:solidFill>
                  <a:srgbClr val="000000"/>
                </a:solidFill>
              </a:rPr>
              <a:t>r is </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valid. And assuming no radial dependence of α</a:t>
            </a:r>
            <a:r>
              <a:rPr lang="en-US" altLang="zh-CN" sz="2400" dirty="0">
                <a:solidFill>
                  <a:srgbClr val="000000"/>
                </a:solidFill>
                <a:latin typeface="Arial"/>
                <a:ea typeface="微软雅黑"/>
              </a:rPr>
              <a:t>(r)=α, we can simplify the delay time,</a:t>
            </a:r>
          </a:p>
          <a:p>
            <a:pPr>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a:defRPr/>
            </a:pPr>
            <a:endParaRPr lang="en-US" altLang="zh-CN" sz="2400" dirty="0">
              <a:solidFill>
                <a:srgbClr val="000000"/>
              </a:solidFill>
              <a:latin typeface="Arial"/>
              <a:ea typeface="微软雅黑"/>
            </a:endParaRPr>
          </a:p>
          <a:p>
            <a:r>
              <a:rPr lang="en-US" altLang="zh-CN" sz="2400" dirty="0"/>
              <a:t>If we set  α=0, then </a:t>
            </a:r>
            <a:r>
              <a:rPr lang="en-US" altLang="zh-CN" sz="2400" dirty="0" err="1"/>
              <a:t>Δts</a:t>
            </a:r>
            <a:r>
              <a:rPr lang="en-US" altLang="zh-CN" sz="2400" dirty="0"/>
              <a:t>=</a:t>
            </a:r>
            <a:r>
              <a:rPr lang="en-US" altLang="zh-CN" sz="2400" dirty="0" err="1">
                <a:solidFill>
                  <a:srgbClr val="000000"/>
                </a:solidFill>
              </a:rPr>
              <a:t>r</a:t>
            </a:r>
            <a:r>
              <a:rPr lang="en-US" altLang="zh-CN" sz="2400" baseline="-25000" dirty="0" err="1">
                <a:solidFill>
                  <a:srgbClr val="000000"/>
                </a:solidFill>
              </a:rPr>
              <a:t>b</a:t>
            </a:r>
            <a:r>
              <a:rPr lang="en-US" altLang="zh-CN" sz="2400" baseline="-25000" dirty="0">
                <a:solidFill>
                  <a:srgbClr val="000000"/>
                </a:solidFill>
              </a:rPr>
              <a:t> </a:t>
            </a:r>
            <a:r>
              <a:rPr lang="en-US" altLang="zh-CN" sz="2400" dirty="0"/>
              <a:t>/(2V), which is about 7.7 months when V=450 km/s and </a:t>
            </a:r>
            <a:r>
              <a:rPr lang="en-US" altLang="zh-CN" sz="2400" dirty="0" err="1">
                <a:solidFill>
                  <a:srgbClr val="000000"/>
                </a:solidFill>
              </a:rPr>
              <a:t>r</a:t>
            </a:r>
            <a:r>
              <a:rPr lang="en-US" altLang="zh-CN" sz="2400" baseline="-25000" dirty="0" err="1">
                <a:solidFill>
                  <a:srgbClr val="000000"/>
                </a:solidFill>
              </a:rPr>
              <a:t>b</a:t>
            </a:r>
            <a:r>
              <a:rPr lang="en-US" altLang="zh-CN" sz="2400" baseline="-25000" dirty="0">
                <a:solidFill>
                  <a:srgbClr val="000000"/>
                </a:solidFill>
              </a:rPr>
              <a:t> </a:t>
            </a:r>
            <a:r>
              <a:rPr lang="en-US" altLang="zh-CN" sz="2400" dirty="0"/>
              <a:t>=120 AU. This is analogous to the findings obtained through perturbation analysis in Chih &amp; Lee (1986).</a:t>
            </a: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400" dirty="0">
              <a:solidFill>
                <a:srgbClr val="000000"/>
              </a:solidFill>
              <a:latin typeface="Arial"/>
              <a:ea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7" name="图片 26" descr="文本&#10;&#10;AI 生成的内容可能不正确。">
            <a:extLst>
              <a:ext uri="{FF2B5EF4-FFF2-40B4-BE49-F238E27FC236}">
                <a16:creationId xmlns:a16="http://schemas.microsoft.com/office/drawing/2014/main" id="{2E10C26E-7BA3-A7F6-0E6C-E5C31E13044F}"/>
              </a:ext>
            </a:extLst>
          </p:cNvPr>
          <p:cNvPicPr>
            <a:picLocks noChangeAspect="1"/>
          </p:cNvPicPr>
          <p:nvPr/>
        </p:nvPicPr>
        <p:blipFill>
          <a:blip r:embed="rId10"/>
          <a:stretch>
            <a:fillRect/>
          </a:stretch>
        </p:blipFill>
        <p:spPr>
          <a:xfrm>
            <a:off x="8090544" y="1401218"/>
            <a:ext cx="1425116" cy="752515"/>
          </a:xfrm>
          <a:prstGeom prst="rect">
            <a:avLst/>
          </a:prstGeom>
        </p:spPr>
        <p:style>
          <a:lnRef idx="2">
            <a:schemeClr val="dk1"/>
          </a:lnRef>
          <a:fillRef idx="1">
            <a:schemeClr val="lt1"/>
          </a:fillRef>
          <a:effectRef idx="0">
            <a:schemeClr val="dk1"/>
          </a:effectRef>
          <a:fontRef idx="minor">
            <a:schemeClr val="dk1"/>
          </a:fontRef>
        </p:style>
      </p:pic>
      <p:pic>
        <p:nvPicPr>
          <p:cNvPr id="29" name="图片 28" descr="黑色的钟表&#10;&#10;AI 生成的内容可能不正确。">
            <a:extLst>
              <a:ext uri="{FF2B5EF4-FFF2-40B4-BE49-F238E27FC236}">
                <a16:creationId xmlns:a16="http://schemas.microsoft.com/office/drawing/2014/main" id="{5801495F-BB53-C9EF-EDEF-2B878EA43CEC}"/>
              </a:ext>
            </a:extLst>
          </p:cNvPr>
          <p:cNvPicPr>
            <a:picLocks noChangeAspect="1"/>
          </p:cNvPicPr>
          <p:nvPr/>
        </p:nvPicPr>
        <p:blipFill>
          <a:blip r:embed="rId11"/>
          <a:stretch>
            <a:fillRect/>
          </a:stretch>
        </p:blipFill>
        <p:spPr>
          <a:xfrm>
            <a:off x="8019230" y="3654439"/>
            <a:ext cx="2028840" cy="790581"/>
          </a:xfrm>
          <a:prstGeom prst="rect">
            <a:avLst/>
          </a:prstGeom>
        </p:spPr>
      </p:pic>
    </p:spTree>
    <p:extLst>
      <p:ext uri="{BB962C8B-B14F-4D97-AF65-F5344CB8AC3E}">
        <p14:creationId xmlns:p14="http://schemas.microsoft.com/office/powerpoint/2010/main" val="9072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366B7-6AA3-D303-4122-B9721D8F035B}"/>
            </a:ext>
          </a:extLst>
        </p:cNvPr>
        <p:cNvGrpSpPr/>
        <p:nvPr/>
      </p:nvGrpSpPr>
      <p:grpSpPr>
        <a:xfrm>
          <a:off x="0" y="0"/>
          <a:ext cx="0" cy="0"/>
          <a:chOff x="0" y="0"/>
          <a:chExt cx="0" cy="0"/>
        </a:xfrm>
      </p:grpSpPr>
      <p:sp>
        <p:nvSpPr>
          <p:cNvPr id="9" name="矩形 8">
            <a:extLst>
              <a:ext uri="{FF2B5EF4-FFF2-40B4-BE49-F238E27FC236}">
                <a16:creationId xmlns:a16="http://schemas.microsoft.com/office/drawing/2014/main" id="{AFCF187A-16A2-EC05-1E07-C85609F9DA55}"/>
              </a:ext>
            </a:extLst>
          </p:cNvPr>
          <p:cNvSpPr/>
          <p:nvPr/>
        </p:nvSpPr>
        <p:spPr>
          <a:xfrm>
            <a:off x="466871" y="999104"/>
            <a:ext cx="11053616" cy="4893647"/>
          </a:xfrm>
          <a:prstGeom prst="rect">
            <a:avLst/>
          </a:prstGeom>
        </p:spPr>
        <p:txBody>
          <a:bodyPr wrap="square">
            <a:spAutoFit/>
          </a:bodyPr>
          <a:lstStyle/>
          <a:p>
            <a:pPr lvl="0">
              <a:defRPr/>
            </a:pPr>
            <a:r>
              <a:rPr lang="en-US" altLang="zh-CN" sz="2400" dirty="0">
                <a:solidFill>
                  <a:srgbClr val="000000"/>
                </a:solidFill>
                <a:latin typeface="Arial"/>
                <a:ea typeface="微软雅黑"/>
              </a:rPr>
              <a:t>W</a:t>
            </a:r>
            <a:r>
              <a:rPr kumimoji="0" lang="en-US" altLang="zh-CN" sz="2400" b="0" i="0" u="none" strike="noStrike" kern="1200" cap="none" spc="0" normalizeH="0" baseline="0" noProof="0" dirty="0">
                <a:ln>
                  <a:noFill/>
                </a:ln>
                <a:solidFill>
                  <a:srgbClr val="000000"/>
                </a:solidFill>
                <a:effectLst/>
                <a:uLnTx/>
                <a:uFillTx/>
                <a:latin typeface="Arial"/>
                <a:ea typeface="微软雅黑"/>
                <a:cs typeface="+mn-cs"/>
              </a:rPr>
              <a:t>e followed the approach of Parker (1965) and focused specifically on the contribution of diffusion and convection effects to the delay time. </a:t>
            </a:r>
          </a:p>
          <a:p>
            <a:pPr lvl="0">
              <a:defRPr/>
            </a:pPr>
            <a:r>
              <a:rPr lang="en-US" altLang="zh-CN" sz="2400" dirty="0">
                <a:solidFill>
                  <a:srgbClr val="000000"/>
                </a:solidFill>
                <a:latin typeface="Arial"/>
                <a:ea typeface="微软雅黑"/>
              </a:rPr>
              <a:t>The transport of GCR scattering centers from the edge of the heliosphere to its inner regions can be described as the superposition of two effects: inward diffusion and outward convection.</a:t>
            </a:r>
          </a:p>
          <a:p>
            <a:pPr lvl="0">
              <a:defRPr/>
            </a:pPr>
            <a:endParaRPr lang="en-US" altLang="zh-CN" sz="2400" dirty="0">
              <a:solidFill>
                <a:srgbClr val="000000"/>
              </a:solidFill>
              <a:latin typeface="Arial"/>
              <a:ea typeface="微软雅黑"/>
            </a:endParaRPr>
          </a:p>
          <a:p>
            <a:pPr lvl="0">
              <a:defRPr/>
            </a:pPr>
            <a:endParaRPr lang="en-US" altLang="zh-CN" sz="2400" dirty="0">
              <a:solidFill>
                <a:srgbClr val="000000"/>
              </a:solidFill>
              <a:latin typeface="Arial"/>
              <a:ea typeface="微软雅黑"/>
            </a:endParaRPr>
          </a:p>
          <a:p>
            <a:pPr lvl="0">
              <a:defRPr/>
            </a:pPr>
            <a:r>
              <a:rPr lang="en-US" altLang="zh-CN" sz="2400" dirty="0">
                <a:solidFill>
                  <a:srgbClr val="000000"/>
                </a:solidFill>
                <a:latin typeface="Arial"/>
                <a:ea typeface="微软雅黑"/>
              </a:rPr>
              <a:t>If </a:t>
            </a:r>
            <a:r>
              <a:rPr lang="en-US" altLang="zh-CN" sz="2400" dirty="0"/>
              <a:t>α=0, t</a:t>
            </a:r>
            <a:r>
              <a:rPr lang="en-US" altLang="zh-CN" sz="2400" baseline="-25000" dirty="0"/>
              <a:t>d</a:t>
            </a:r>
            <a:r>
              <a:rPr lang="en-US" altLang="zh-CN" sz="2400" dirty="0"/>
              <a:t>=r</a:t>
            </a:r>
            <a:r>
              <a:rPr lang="en-US" altLang="zh-CN" sz="2400" baseline="-25000" dirty="0"/>
              <a:t>b</a:t>
            </a:r>
            <a:r>
              <a:rPr lang="en-US" altLang="zh-CN" sz="2400" baseline="30000" dirty="0"/>
              <a:t>2</a:t>
            </a:r>
            <a:r>
              <a:rPr lang="en-US" altLang="zh-CN" sz="2400" dirty="0"/>
              <a:t>/(6κ),</a:t>
            </a:r>
            <a:r>
              <a:rPr lang="zh-CN" altLang="en-US" sz="2400" dirty="0"/>
              <a:t> </a:t>
            </a:r>
            <a:r>
              <a:rPr lang="en-US" altLang="zh-CN" sz="2400" dirty="0"/>
              <a:t>as was adopted in previous studies (Strauss et al. 2011; Tomassetti et al. 2022).</a:t>
            </a:r>
          </a:p>
          <a:p>
            <a:pPr lvl="0">
              <a:defRPr/>
            </a:pPr>
            <a:r>
              <a:rPr lang="en-US" altLang="zh-CN" sz="2400" dirty="0">
                <a:solidFill>
                  <a:srgbClr val="000000"/>
                </a:solidFill>
              </a:rPr>
              <a:t>If </a:t>
            </a:r>
            <a:r>
              <a:rPr lang="en-US" altLang="zh-CN" sz="2400" dirty="0"/>
              <a:t>α</a:t>
            </a:r>
            <a:r>
              <a:rPr lang="zh-CN" altLang="en-US" sz="2400" dirty="0"/>
              <a:t>≠</a:t>
            </a:r>
            <a:r>
              <a:rPr lang="en-US" altLang="zh-CN" sz="2400" dirty="0"/>
              <a:t>0, the one-dimensional average quadratic spatial displacement for a GCR particle undergoing diffusion is                                , given by Fa &amp; Lenzi (2003).</a:t>
            </a:r>
          </a:p>
          <a:p>
            <a:pPr lvl="0">
              <a:defRPr/>
            </a:pPr>
            <a:r>
              <a:rPr lang="en-US" altLang="zh-CN" sz="2400" dirty="0">
                <a:solidFill>
                  <a:srgbClr val="000000"/>
                </a:solidFill>
                <a:latin typeface="Arial"/>
                <a:ea typeface="微软雅黑"/>
              </a:rPr>
              <a:t>Thus the diffusion time can be expressed 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0000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0C746C1E-E2C5-C722-A98A-28E7040C88C2}"/>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Delay time</a:t>
                </a:r>
                <a:r>
                  <a:rPr lang="zh-CN" altLang="en-US" dirty="0"/>
                  <a:t> </a:t>
                </a:r>
                <a14:m>
                  <m:oMath xmlns:m="http://schemas.openxmlformats.org/officeDocument/2006/math">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𝒕</m:t>
                    </m:r>
                  </m:oMath>
                </a14:m>
                <a:r>
                  <a:rPr lang="en-US" altLang="zh-CN" baseline="-25000" dirty="0"/>
                  <a:t>p</a:t>
                </a:r>
                <a:r>
                  <a:rPr lang="en-US" altLang="zh-CN" dirty="0"/>
                  <a:t> related to the GCRs transport speed</a:t>
                </a:r>
              </a:p>
            </p:txBody>
          </p:sp>
        </mc:Choice>
        <mc:Fallback xmlns="">
          <p:sp>
            <p:nvSpPr>
              <p:cNvPr id="2" name="标题 1">
                <a:extLst>
                  <a:ext uri="{FF2B5EF4-FFF2-40B4-BE49-F238E27FC236}">
                    <a16:creationId xmlns:a16="http://schemas.microsoft.com/office/drawing/2014/main" id="{0C746C1E-E2C5-C722-A98A-28E7040C88C2}"/>
                  </a:ext>
                </a:extLst>
              </p:cNvPr>
              <p:cNvSpPr>
                <a:spLocks noGrp="1" noRot="1" noChangeAspect="1" noMove="1" noResize="1" noEditPoints="1" noAdjustHandles="1" noChangeArrowheads="1" noChangeShapeType="1" noTextEdit="1"/>
              </p:cNvSpPr>
              <p:nvPr>
                <p:ph type="title"/>
              </p:nvPr>
            </p:nvSpPr>
            <p:spPr>
              <a:blipFill>
                <a:blip r:embed="rId3"/>
                <a:stretch>
                  <a:fillRect l="-935" b="-15854"/>
                </a:stretch>
              </a:blipFill>
            </p:spPr>
            <p:txBody>
              <a:bodyPr/>
              <a:lstStyle/>
              <a:p>
                <a:r>
                  <a:rPr lang="en-CN">
                    <a:noFill/>
                  </a:rPr>
                  <a:t> </a:t>
                </a:r>
              </a:p>
            </p:txBody>
          </p:sp>
        </mc:Fallback>
      </mc:AlternateContent>
      <p:sp>
        <p:nvSpPr>
          <p:cNvPr id="4" name="灯片编号占位符 3">
            <a:extLst>
              <a:ext uri="{FF2B5EF4-FFF2-40B4-BE49-F238E27FC236}">
                <a16:creationId xmlns:a16="http://schemas.microsoft.com/office/drawing/2014/main" id="{BAF25FB8-DF96-EDAB-4A11-005D9F402C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0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6" name="灯片编号占位符 3">
            <a:extLst>
              <a:ext uri="{FF2B5EF4-FFF2-40B4-BE49-F238E27FC236}">
                <a16:creationId xmlns:a16="http://schemas.microsoft.com/office/drawing/2014/main" id="{BB868BF8-8595-E012-4E8C-964D4E3C692B}"/>
              </a:ext>
            </a:extLst>
          </p:cNvPr>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A0805FE6-79F5-863E-01F3-2D3A9B19FEB5}"/>
              </a:ext>
            </a:extLst>
          </p:cNvPr>
          <p:cNvPicPr>
            <a:picLocks noChangeAspect="1"/>
          </p:cNvPicPr>
          <p:nvPr/>
        </p:nvPicPr>
        <p:blipFill>
          <a:blip r:embed="rId4"/>
          <a:srcRect t="14571" b="11883"/>
          <a:stretch>
            <a:fillRect/>
          </a:stretch>
        </p:blipFill>
        <p:spPr>
          <a:xfrm>
            <a:off x="3614383" y="0"/>
            <a:ext cx="5319583" cy="625331"/>
          </a:xfrm>
          <a:prstGeom prst="rect">
            <a:avLst/>
          </a:prstGeom>
        </p:spPr>
      </p:pic>
      <p:pic>
        <p:nvPicPr>
          <p:cNvPr id="18" name="图片 17">
            <a:extLst>
              <a:ext uri="{FF2B5EF4-FFF2-40B4-BE49-F238E27FC236}">
                <a16:creationId xmlns:a16="http://schemas.microsoft.com/office/drawing/2014/main" id="{AD91F025-FA79-FB2A-548D-EA47FF0F3462}"/>
              </a:ext>
            </a:extLst>
          </p:cNvPr>
          <p:cNvPicPr>
            <a:picLocks noChangeAspect="1"/>
          </p:cNvPicPr>
          <p:nvPr/>
        </p:nvPicPr>
        <p:blipFill>
          <a:blip r:embed="rId5"/>
          <a:srcRect t="36947"/>
          <a:stretch>
            <a:fillRect/>
          </a:stretch>
        </p:blipFill>
        <p:spPr>
          <a:xfrm>
            <a:off x="9434569" y="175003"/>
            <a:ext cx="2219046" cy="275323"/>
          </a:xfrm>
          <a:prstGeom prst="rect">
            <a:avLst/>
          </a:prstGeom>
        </p:spPr>
      </p:pic>
      <p:pic>
        <p:nvPicPr>
          <p:cNvPr id="8" name="图片 7" descr="卡通人物&#10;&#10;AI 生成的内容可能不正确。">
            <a:extLst>
              <a:ext uri="{FF2B5EF4-FFF2-40B4-BE49-F238E27FC236}">
                <a16:creationId xmlns:a16="http://schemas.microsoft.com/office/drawing/2014/main" id="{B918F6AB-6D91-8CF7-FD95-2FF6FD614533}"/>
              </a:ext>
            </a:extLst>
          </p:cNvPr>
          <p:cNvPicPr>
            <a:picLocks noChangeAspect="1"/>
          </p:cNvPicPr>
          <p:nvPr/>
        </p:nvPicPr>
        <p:blipFill>
          <a:blip r:embed="rId6"/>
          <a:stretch>
            <a:fillRect/>
          </a:stretch>
        </p:blipFill>
        <p:spPr>
          <a:xfrm>
            <a:off x="3486519" y="2827506"/>
            <a:ext cx="4306529" cy="863411"/>
          </a:xfrm>
          <a:prstGeom prst="rect">
            <a:avLst/>
          </a:prstGeom>
        </p:spPr>
      </p:pic>
      <p:pic>
        <p:nvPicPr>
          <p:cNvPr id="11" name="图片 10" descr="文本, 信件&#10;&#10;AI 生成的内容可能不正确。">
            <a:extLst>
              <a:ext uri="{FF2B5EF4-FFF2-40B4-BE49-F238E27FC236}">
                <a16:creationId xmlns:a16="http://schemas.microsoft.com/office/drawing/2014/main" id="{8556D78B-978C-EB92-460F-5AB65832C9AE}"/>
              </a:ext>
            </a:extLst>
          </p:cNvPr>
          <p:cNvPicPr>
            <a:picLocks noChangeAspect="1"/>
          </p:cNvPicPr>
          <p:nvPr/>
        </p:nvPicPr>
        <p:blipFill>
          <a:blip r:embed="rId7"/>
          <a:stretch>
            <a:fillRect/>
          </a:stretch>
        </p:blipFill>
        <p:spPr>
          <a:xfrm>
            <a:off x="4886839" y="4690020"/>
            <a:ext cx="2418322" cy="457651"/>
          </a:xfrm>
          <a:prstGeom prst="rect">
            <a:avLst/>
          </a:prstGeom>
        </p:spPr>
      </p:pic>
      <p:pic>
        <p:nvPicPr>
          <p:cNvPr id="13" name="图片 12" descr="图示&#10;&#10;AI 生成的内容可能不正确。">
            <a:extLst>
              <a:ext uri="{FF2B5EF4-FFF2-40B4-BE49-F238E27FC236}">
                <a16:creationId xmlns:a16="http://schemas.microsoft.com/office/drawing/2014/main" id="{0DB767E0-6D17-8097-F54B-41F17CFB75A8}"/>
              </a:ext>
            </a:extLst>
          </p:cNvPr>
          <p:cNvPicPr>
            <a:picLocks noChangeAspect="1"/>
          </p:cNvPicPr>
          <p:nvPr/>
        </p:nvPicPr>
        <p:blipFill>
          <a:blip r:embed="rId8"/>
          <a:stretch>
            <a:fillRect/>
          </a:stretch>
        </p:blipFill>
        <p:spPr>
          <a:xfrm>
            <a:off x="2900393" y="5544627"/>
            <a:ext cx="7057717" cy="1204293"/>
          </a:xfrm>
          <a:prstGeom prst="rect">
            <a:avLst/>
          </a:prstGeom>
        </p:spPr>
      </p:pic>
    </p:spTree>
    <p:extLst>
      <p:ext uri="{BB962C8B-B14F-4D97-AF65-F5344CB8AC3E}">
        <p14:creationId xmlns:p14="http://schemas.microsoft.com/office/powerpoint/2010/main" val="1971556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3ECE0-F9BA-4A84-0A5F-71DDF49A157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3F31618-5ED7-B2EB-1388-DFE39FF60B52}"/>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Introduction: Hysteresis of GCR modulation</a:t>
            </a:r>
            <a:endParaRPr lang="zh-CN" altLang="en-US" dirty="0"/>
          </a:p>
        </p:txBody>
      </p:sp>
      <p:sp>
        <p:nvSpPr>
          <p:cNvPr id="4" name="灯片编号占位符 3">
            <a:extLst>
              <a:ext uri="{FF2B5EF4-FFF2-40B4-BE49-F238E27FC236}">
                <a16:creationId xmlns:a16="http://schemas.microsoft.com/office/drawing/2014/main" id="{E34C98A7-B21E-52C2-D5AD-A03D4712814D}"/>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AB006B95-B038-B906-1C35-272EB33C93AA}"/>
              </a:ext>
            </a:extLst>
          </p:cNvPr>
          <p:cNvSpPr txBox="1"/>
          <p:nvPr/>
        </p:nvSpPr>
        <p:spPr>
          <a:xfrm>
            <a:off x="298450" y="1454150"/>
            <a:ext cx="3448050" cy="3785652"/>
          </a:xfrm>
          <a:prstGeom prst="rect">
            <a:avLst/>
          </a:prstGeom>
          <a:noFill/>
        </p:spPr>
        <p:txBody>
          <a:bodyPr wrap="square" rtlCol="0">
            <a:spAutoFit/>
          </a:bodyPr>
          <a:lstStyle/>
          <a:p>
            <a:pPr lvl="0">
              <a:defRPr/>
            </a:pPr>
            <a:r>
              <a:rPr lang="en-US" altLang="zh-CN" sz="2400" dirty="0"/>
              <a:t>As early as the 1960s, people have noticed that the variation of GCR intensity relative to the sunspots number (SSN) exhibited a hysteresis phenomenon.</a:t>
            </a:r>
          </a:p>
          <a:p>
            <a:pPr lvl="0">
              <a:defRPr/>
            </a:pPr>
            <a:endParaRPr lang="en-US" altLang="zh-CN" sz="2400" dirty="0"/>
          </a:p>
          <a:p>
            <a:pPr lvl="0">
              <a:defRPr/>
            </a:pPr>
            <a:r>
              <a:rPr lang="en-US" altLang="zh-CN" sz="2000" dirty="0">
                <a:solidFill>
                  <a:srgbClr val="00B0F0"/>
                </a:solidFill>
              </a:rPr>
              <a:t>I. V. Dorman and L. I. Dorman 1967</a:t>
            </a:r>
            <a:endParaRPr lang="zh-CN" altLang="en-US" sz="2000" dirty="0">
              <a:solidFill>
                <a:srgbClr val="00B0F0"/>
              </a:solidFill>
            </a:endParaRPr>
          </a:p>
        </p:txBody>
      </p:sp>
      <p:grpSp>
        <p:nvGrpSpPr>
          <p:cNvPr id="17" name="组合 16">
            <a:extLst>
              <a:ext uri="{FF2B5EF4-FFF2-40B4-BE49-F238E27FC236}">
                <a16:creationId xmlns:a16="http://schemas.microsoft.com/office/drawing/2014/main" id="{E21A4CC1-E77C-4D4B-CAAE-C849558643E6}"/>
              </a:ext>
            </a:extLst>
          </p:cNvPr>
          <p:cNvGrpSpPr/>
          <p:nvPr/>
        </p:nvGrpSpPr>
        <p:grpSpPr>
          <a:xfrm>
            <a:off x="3677736" y="1318264"/>
            <a:ext cx="7414125" cy="5457868"/>
            <a:chOff x="3677736" y="1318264"/>
            <a:chExt cx="7414125" cy="5457868"/>
          </a:xfrm>
        </p:grpSpPr>
        <p:grpSp>
          <p:nvGrpSpPr>
            <p:cNvPr id="7" name="组合 6">
              <a:extLst>
                <a:ext uri="{FF2B5EF4-FFF2-40B4-BE49-F238E27FC236}">
                  <a16:creationId xmlns:a16="http://schemas.microsoft.com/office/drawing/2014/main" id="{19D01EEF-6525-471D-FA6E-B6178BED55FB}"/>
                </a:ext>
              </a:extLst>
            </p:cNvPr>
            <p:cNvGrpSpPr/>
            <p:nvPr/>
          </p:nvGrpSpPr>
          <p:grpSpPr>
            <a:xfrm>
              <a:off x="3677736" y="1318264"/>
              <a:ext cx="7414125" cy="5457868"/>
              <a:chOff x="3677736" y="1318264"/>
              <a:chExt cx="7414125" cy="5457868"/>
            </a:xfrm>
          </p:grpSpPr>
          <p:pic>
            <p:nvPicPr>
              <p:cNvPr id="5" name="图片 4">
                <a:extLst>
                  <a:ext uri="{FF2B5EF4-FFF2-40B4-BE49-F238E27FC236}">
                    <a16:creationId xmlns:a16="http://schemas.microsoft.com/office/drawing/2014/main" id="{9B319639-D182-71BC-E531-B3C70CCE5961}"/>
                  </a:ext>
                </a:extLst>
              </p:cNvPr>
              <p:cNvPicPr>
                <a:picLocks noChangeAspect="1"/>
              </p:cNvPicPr>
              <p:nvPr/>
            </p:nvPicPr>
            <p:blipFill>
              <a:blip r:embed="rId3"/>
              <a:stretch>
                <a:fillRect/>
              </a:stretch>
            </p:blipFill>
            <p:spPr>
              <a:xfrm>
                <a:off x="3677736" y="1318264"/>
                <a:ext cx="7414125" cy="5457868"/>
              </a:xfrm>
              <a:prstGeom prst="rect">
                <a:avLst/>
              </a:prstGeom>
            </p:spPr>
          </p:pic>
          <p:sp>
            <p:nvSpPr>
              <p:cNvPr id="6" name="文本框 5">
                <a:extLst>
                  <a:ext uri="{FF2B5EF4-FFF2-40B4-BE49-F238E27FC236}">
                    <a16:creationId xmlns:a16="http://schemas.microsoft.com/office/drawing/2014/main" id="{DCA66309-955C-ED05-E2D0-CEB9BE4524C9}"/>
                  </a:ext>
                </a:extLst>
              </p:cNvPr>
              <p:cNvSpPr txBox="1"/>
              <p:nvPr/>
            </p:nvSpPr>
            <p:spPr>
              <a:xfrm>
                <a:off x="4521197" y="1454150"/>
                <a:ext cx="2122489" cy="400110"/>
              </a:xfrm>
              <a:prstGeom prst="rect">
                <a:avLst/>
              </a:prstGeom>
              <a:noFill/>
            </p:spPr>
            <p:txBody>
              <a:bodyPr wrap="square" rtlCol="0">
                <a:spAutoFit/>
              </a:bodyPr>
              <a:lstStyle/>
              <a:p>
                <a:pPr lvl="0">
                  <a:defRPr/>
                </a:pPr>
                <a:r>
                  <a:rPr lang="en-US" altLang="zh-CN" sz="2000" dirty="0">
                    <a:solidFill>
                      <a:srgbClr val="00B0F0"/>
                    </a:solidFill>
                  </a:rPr>
                  <a:t>Forbush 1958</a:t>
                </a:r>
                <a:endParaRPr kumimoji="0" lang="zh-CN" altLang="en-US" sz="2000" b="0" i="0" u="none" strike="noStrike" kern="1200" cap="none" spc="0" normalizeH="0" baseline="0" noProof="0" dirty="0">
                  <a:ln>
                    <a:noFill/>
                  </a:ln>
                  <a:solidFill>
                    <a:srgbClr val="00B0F0"/>
                  </a:solidFill>
                  <a:effectLst/>
                  <a:uLnTx/>
                  <a:uFillTx/>
                  <a:latin typeface="Arial"/>
                  <a:ea typeface="微软雅黑"/>
                  <a:cs typeface="+mn-cs"/>
                </a:endParaRPr>
              </a:p>
            </p:txBody>
          </p:sp>
        </p:grpSp>
        <p:cxnSp>
          <p:nvCxnSpPr>
            <p:cNvPr id="13" name="直接连接符 12">
              <a:extLst>
                <a:ext uri="{FF2B5EF4-FFF2-40B4-BE49-F238E27FC236}">
                  <a16:creationId xmlns:a16="http://schemas.microsoft.com/office/drawing/2014/main" id="{05AAE08E-C619-601A-3D22-0C878A41B30E}"/>
                </a:ext>
              </a:extLst>
            </p:cNvPr>
            <p:cNvCxnSpPr>
              <a:cxnSpLocks/>
            </p:cNvCxnSpPr>
            <p:nvPr/>
          </p:nvCxnSpPr>
          <p:spPr>
            <a:xfrm flipH="1">
              <a:off x="6762750" y="1409700"/>
              <a:ext cx="57150" cy="4743450"/>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8BEBF86B-0F31-B7EB-B9C6-FFE39D6CD8B0}"/>
                </a:ext>
              </a:extLst>
            </p:cNvPr>
            <p:cNvCxnSpPr>
              <a:cxnSpLocks/>
            </p:cNvCxnSpPr>
            <p:nvPr/>
          </p:nvCxnSpPr>
          <p:spPr>
            <a:xfrm flipH="1">
              <a:off x="9404350" y="1454150"/>
              <a:ext cx="57150" cy="4743450"/>
            </a:xfrm>
            <a:prstGeom prst="line">
              <a:avLst/>
            </a:prstGeom>
            <a:ln w="5715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1316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75090-D45D-D70E-57DD-7480C9F170D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7954E49-D266-FECC-135E-88EC98FB8327}"/>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Introduction: Hysteresis of GCR modulation</a:t>
            </a:r>
            <a:endParaRPr lang="zh-CN" altLang="en-US" dirty="0"/>
          </a:p>
        </p:txBody>
      </p:sp>
      <p:sp>
        <p:nvSpPr>
          <p:cNvPr id="4" name="灯片编号占位符 3">
            <a:extLst>
              <a:ext uri="{FF2B5EF4-FFF2-40B4-BE49-F238E27FC236}">
                <a16:creationId xmlns:a16="http://schemas.microsoft.com/office/drawing/2014/main" id="{16912673-2BD7-3CC2-F5FD-FB21D182C481}"/>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B361C8C4-0502-C85A-E34A-CE0739C0AEAF}"/>
              </a:ext>
            </a:extLst>
          </p:cNvPr>
          <p:cNvSpPr txBox="1"/>
          <p:nvPr/>
        </p:nvSpPr>
        <p:spPr>
          <a:xfrm>
            <a:off x="81890" y="1536174"/>
            <a:ext cx="2978150" cy="4154984"/>
          </a:xfrm>
          <a:prstGeom prst="rect">
            <a:avLst/>
          </a:prstGeom>
          <a:noFill/>
        </p:spPr>
        <p:txBody>
          <a:bodyPr wrap="square" rtlCol="0">
            <a:spAutoFit/>
          </a:bodyPr>
          <a:lstStyle/>
          <a:p>
            <a:pPr lvl="0">
              <a:defRPr/>
            </a:pPr>
            <a:r>
              <a:rPr lang="en-US" altLang="zh-CN" sz="2400" dirty="0"/>
              <a:t>Observation experiments in space significantly improved the energy resolution of GCRs, and it has been found that the delay time (dT) can depend on solar </a:t>
            </a:r>
            <a:r>
              <a:rPr lang="en-US" altLang="zh-CN" sz="2400" b="1" dirty="0"/>
              <a:t>cycle</a:t>
            </a:r>
            <a:r>
              <a:rPr lang="en-US" altLang="zh-CN" sz="2400" dirty="0"/>
              <a:t>, </a:t>
            </a:r>
            <a:r>
              <a:rPr lang="en-US" altLang="zh-CN" sz="2400" b="1" dirty="0"/>
              <a:t>polarity and energy</a:t>
            </a:r>
            <a:r>
              <a:rPr lang="en-US" altLang="zh-CN" sz="2400" dirty="0"/>
              <a:t>.</a:t>
            </a:r>
            <a:endParaRPr kumimoji="0" lang="zh-CN" altLang="en-US" sz="2400" b="0" i="0" u="none" strike="noStrike" kern="1200" cap="none" spc="0" normalizeH="0" baseline="0" noProof="0" dirty="0">
              <a:ln>
                <a:noFill/>
              </a:ln>
              <a:effectLst/>
              <a:uLnTx/>
              <a:uFillTx/>
              <a:latin typeface="Arial"/>
              <a:ea typeface="微软雅黑"/>
              <a:cs typeface="+mn-cs"/>
            </a:endParaRPr>
          </a:p>
        </p:txBody>
      </p:sp>
      <p:grpSp>
        <p:nvGrpSpPr>
          <p:cNvPr id="18" name="组合 17">
            <a:extLst>
              <a:ext uri="{FF2B5EF4-FFF2-40B4-BE49-F238E27FC236}">
                <a16:creationId xmlns:a16="http://schemas.microsoft.com/office/drawing/2014/main" id="{26D065EF-F6D2-D6DD-4A0B-AAB253B9C084}"/>
              </a:ext>
            </a:extLst>
          </p:cNvPr>
          <p:cNvGrpSpPr/>
          <p:nvPr/>
        </p:nvGrpSpPr>
        <p:grpSpPr>
          <a:xfrm>
            <a:off x="7777703" y="1586040"/>
            <a:ext cx="4332407" cy="4182748"/>
            <a:chOff x="8329594" y="1549391"/>
            <a:chExt cx="3511472" cy="2928479"/>
          </a:xfrm>
        </p:grpSpPr>
        <p:pic>
          <p:nvPicPr>
            <p:cNvPr id="10" name="图片 9">
              <a:extLst>
                <a:ext uri="{FF2B5EF4-FFF2-40B4-BE49-F238E27FC236}">
                  <a16:creationId xmlns:a16="http://schemas.microsoft.com/office/drawing/2014/main" id="{44420674-A183-03B8-34C1-709D2AC35764}"/>
                </a:ext>
              </a:extLst>
            </p:cNvPr>
            <p:cNvPicPr>
              <a:picLocks noChangeAspect="1"/>
            </p:cNvPicPr>
            <p:nvPr/>
          </p:nvPicPr>
          <p:blipFill>
            <a:blip r:embed="rId3"/>
            <a:stretch>
              <a:fillRect/>
            </a:stretch>
          </p:blipFill>
          <p:spPr>
            <a:xfrm>
              <a:off x="8329594" y="1549391"/>
              <a:ext cx="3511472" cy="2928479"/>
            </a:xfrm>
            <a:prstGeom prst="rect">
              <a:avLst/>
            </a:prstGeom>
          </p:spPr>
        </p:pic>
        <p:sp>
          <p:nvSpPr>
            <p:cNvPr id="9" name="文本框 8">
              <a:extLst>
                <a:ext uri="{FF2B5EF4-FFF2-40B4-BE49-F238E27FC236}">
                  <a16:creationId xmlns:a16="http://schemas.microsoft.com/office/drawing/2014/main" id="{C52C267A-088A-6E82-61B6-8F6BCBA7E9B7}"/>
                </a:ext>
              </a:extLst>
            </p:cNvPr>
            <p:cNvSpPr txBox="1"/>
            <p:nvPr/>
          </p:nvSpPr>
          <p:spPr>
            <a:xfrm>
              <a:off x="9336119" y="3499445"/>
              <a:ext cx="2048933" cy="280130"/>
            </a:xfrm>
            <a:prstGeom prst="rect">
              <a:avLst/>
            </a:prstGeom>
            <a:noFill/>
          </p:spPr>
          <p:txBody>
            <a:bodyPr wrap="square" rtlCol="0">
              <a:spAutoFit/>
            </a:bodyPr>
            <a:lstStyle/>
            <a:p>
              <a:r>
                <a:rPr lang="en-US" altLang="zh-CN" sz="2000" dirty="0">
                  <a:solidFill>
                    <a:srgbClr val="00B0F0"/>
                  </a:solidFill>
                </a:rPr>
                <a:t>Shen et.al 2020</a:t>
              </a:r>
              <a:endParaRPr lang="zh-CN" altLang="en-US" sz="2000" dirty="0">
                <a:solidFill>
                  <a:srgbClr val="00B0F0"/>
                </a:solidFill>
              </a:endParaRPr>
            </a:p>
          </p:txBody>
        </p:sp>
      </p:grpSp>
      <p:grpSp>
        <p:nvGrpSpPr>
          <p:cNvPr id="14" name="组合 13">
            <a:extLst>
              <a:ext uri="{FF2B5EF4-FFF2-40B4-BE49-F238E27FC236}">
                <a16:creationId xmlns:a16="http://schemas.microsoft.com/office/drawing/2014/main" id="{A96DBC40-440F-1C37-EE17-D46BD3F5A53D}"/>
              </a:ext>
            </a:extLst>
          </p:cNvPr>
          <p:cNvGrpSpPr/>
          <p:nvPr/>
        </p:nvGrpSpPr>
        <p:grpSpPr>
          <a:xfrm>
            <a:off x="2972360" y="1384752"/>
            <a:ext cx="4805343" cy="4384036"/>
            <a:chOff x="4613622" y="1318264"/>
            <a:chExt cx="3601671" cy="3159606"/>
          </a:xfrm>
        </p:grpSpPr>
        <p:pic>
          <p:nvPicPr>
            <p:cNvPr id="11" name="图片 10">
              <a:extLst>
                <a:ext uri="{FF2B5EF4-FFF2-40B4-BE49-F238E27FC236}">
                  <a16:creationId xmlns:a16="http://schemas.microsoft.com/office/drawing/2014/main" id="{819BA12B-9758-7187-7AAC-B50535103EED}"/>
                </a:ext>
              </a:extLst>
            </p:cNvPr>
            <p:cNvPicPr>
              <a:picLocks noChangeAspect="1"/>
            </p:cNvPicPr>
            <p:nvPr/>
          </p:nvPicPr>
          <p:blipFill>
            <a:blip r:embed="rId4"/>
            <a:stretch>
              <a:fillRect/>
            </a:stretch>
          </p:blipFill>
          <p:spPr>
            <a:xfrm>
              <a:off x="4613622" y="1318264"/>
              <a:ext cx="3601671" cy="3159606"/>
            </a:xfrm>
            <a:prstGeom prst="rect">
              <a:avLst/>
            </a:prstGeom>
          </p:spPr>
        </p:pic>
        <p:sp>
          <p:nvSpPr>
            <p:cNvPr id="12" name="文本框 11">
              <a:extLst>
                <a:ext uri="{FF2B5EF4-FFF2-40B4-BE49-F238E27FC236}">
                  <a16:creationId xmlns:a16="http://schemas.microsoft.com/office/drawing/2014/main" id="{C4F474C2-97C7-B501-A99B-E49CC30CA6E2}"/>
                </a:ext>
              </a:extLst>
            </p:cNvPr>
            <p:cNvSpPr txBox="1"/>
            <p:nvPr/>
          </p:nvSpPr>
          <p:spPr>
            <a:xfrm>
              <a:off x="5734448" y="3429000"/>
              <a:ext cx="2048933" cy="288362"/>
            </a:xfrm>
            <a:prstGeom prst="rect">
              <a:avLst/>
            </a:prstGeom>
            <a:noFill/>
          </p:spPr>
          <p:txBody>
            <a:bodyPr wrap="square" rtlCol="0">
              <a:spAutoFit/>
            </a:bodyPr>
            <a:lstStyle/>
            <a:p>
              <a:r>
                <a:rPr lang="en-US" altLang="zh-CN" sz="2000" dirty="0" err="1">
                  <a:solidFill>
                    <a:srgbClr val="00B0F0"/>
                  </a:solidFill>
                </a:rPr>
                <a:t>Nymmik</a:t>
              </a:r>
              <a:r>
                <a:rPr lang="en-US" altLang="zh-CN" sz="2000" dirty="0">
                  <a:solidFill>
                    <a:srgbClr val="00B0F0"/>
                  </a:solidFill>
                </a:rPr>
                <a:t> 2000</a:t>
              </a:r>
              <a:endParaRPr lang="zh-CN" altLang="en-US" sz="2000" dirty="0">
                <a:solidFill>
                  <a:srgbClr val="00B0F0"/>
                </a:solidFill>
              </a:endParaRPr>
            </a:p>
          </p:txBody>
        </p:sp>
      </p:grpSp>
      <p:sp>
        <p:nvSpPr>
          <p:cNvPr id="3" name="Rectangle 2">
            <a:extLst>
              <a:ext uri="{FF2B5EF4-FFF2-40B4-BE49-F238E27FC236}">
                <a16:creationId xmlns:a16="http://schemas.microsoft.com/office/drawing/2014/main" id="{D81F8A5D-D553-131B-7FF8-BE82B103CF01}"/>
              </a:ext>
            </a:extLst>
          </p:cNvPr>
          <p:cNvSpPr/>
          <p:nvPr/>
        </p:nvSpPr>
        <p:spPr>
          <a:xfrm>
            <a:off x="2972360" y="1270000"/>
            <a:ext cx="4805343" cy="4699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Tree>
    <p:extLst>
      <p:ext uri="{BB962C8B-B14F-4D97-AF65-F5344CB8AC3E}">
        <p14:creationId xmlns:p14="http://schemas.microsoft.com/office/powerpoint/2010/main" val="71129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85D26-A04D-5278-5B7E-A5C4D85F1B9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5582AEF-53C2-6E23-E09F-A2051F4D0BBC}"/>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GCR delay is observed at all distances</a:t>
            </a:r>
            <a:endParaRPr lang="zh-CN" altLang="en-US" dirty="0"/>
          </a:p>
        </p:txBody>
      </p:sp>
      <p:sp>
        <p:nvSpPr>
          <p:cNvPr id="4" name="灯片编号占位符 3">
            <a:extLst>
              <a:ext uri="{FF2B5EF4-FFF2-40B4-BE49-F238E27FC236}">
                <a16:creationId xmlns:a16="http://schemas.microsoft.com/office/drawing/2014/main" id="{C7A7E556-F3ED-2CA4-8A01-565C9472E5CE}"/>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86DF0701-1F67-E4E0-F68D-781A33FBD728}"/>
              </a:ext>
            </a:extLst>
          </p:cNvPr>
          <p:cNvSpPr txBox="1"/>
          <p:nvPr/>
        </p:nvSpPr>
        <p:spPr>
          <a:xfrm>
            <a:off x="110177" y="1103181"/>
            <a:ext cx="3709060" cy="5601533"/>
          </a:xfrm>
          <a:prstGeom prst="rect">
            <a:avLst/>
          </a:prstGeom>
          <a:noFill/>
        </p:spPr>
        <p:txBody>
          <a:bodyPr wrap="square" rtlCol="0">
            <a:spAutoFit/>
          </a:bodyPr>
          <a:lstStyle/>
          <a:p>
            <a:pPr lvl="0">
              <a:defRPr/>
            </a:pPr>
            <a:r>
              <a:rPr lang="en-US" altLang="zh-CN" sz="2100" dirty="0"/>
              <a:t>The measurement results from multiple deep space projects indicate that the delay phenomenon is prevalent at all distances.</a:t>
            </a:r>
          </a:p>
          <a:p>
            <a:pPr lvl="0">
              <a:defRPr/>
            </a:pPr>
            <a:endParaRPr kumimoji="0" lang="en-US" altLang="zh-CN" sz="2100" b="0" i="0" u="none" strike="noStrike" kern="1200" cap="none" spc="0" normalizeH="0" baseline="0" noProof="0" dirty="0">
              <a:ln>
                <a:noFill/>
              </a:ln>
              <a:effectLst/>
              <a:uLnTx/>
              <a:uFillTx/>
              <a:latin typeface="Arial"/>
              <a:ea typeface="微软雅黑"/>
            </a:endParaRPr>
          </a:p>
          <a:p>
            <a:pPr marL="342900" lvl="0" indent="-342900">
              <a:buFont typeface="Arial" panose="020B0604020202020204" pitchFamily="34" charset="0"/>
              <a:buChar char="•"/>
              <a:defRPr/>
            </a:pPr>
            <a:r>
              <a:rPr kumimoji="0" lang="en-US" altLang="zh-CN" sz="2100" b="0" i="0" u="none" strike="noStrike" kern="1200" cap="none" spc="0" normalizeH="0" baseline="0" noProof="0" dirty="0">
                <a:ln>
                  <a:noFill/>
                </a:ln>
                <a:effectLst/>
                <a:uLnTx/>
                <a:uFillTx/>
                <a:latin typeface="Arial"/>
                <a:ea typeface="微软雅黑"/>
              </a:rPr>
              <a:t>dT in Cycle 23 (odd)  is much longer than dT in Cycle 24 (even).</a:t>
            </a:r>
          </a:p>
          <a:p>
            <a:pPr lvl="0">
              <a:defRPr/>
            </a:pPr>
            <a:endParaRPr kumimoji="0" lang="en-US" altLang="zh-CN" sz="2100" b="0" i="0" u="none" strike="noStrike" kern="1200" cap="none" spc="0" normalizeH="0" baseline="0" noProof="0" dirty="0">
              <a:ln>
                <a:noFill/>
              </a:ln>
              <a:effectLst/>
              <a:uLnTx/>
              <a:uFillTx/>
              <a:latin typeface="Arial"/>
              <a:ea typeface="微软雅黑"/>
            </a:endParaRPr>
          </a:p>
          <a:p>
            <a:pPr marL="342900" indent="-342900">
              <a:buFont typeface="Arial" panose="020B0604020202020204" pitchFamily="34" charset="0"/>
              <a:buChar char="•"/>
              <a:defRPr/>
            </a:pPr>
            <a:r>
              <a:rPr lang="en-US" altLang="zh-CN" sz="2100" dirty="0"/>
              <a:t>There is a slightly increase of dT with distance.  </a:t>
            </a:r>
            <a:endParaRPr kumimoji="0" lang="en-US" altLang="zh-CN" sz="2100" b="0" i="0" u="none" strike="noStrike" kern="1200" cap="none" spc="0" normalizeH="0" baseline="0" noProof="0" dirty="0">
              <a:ln>
                <a:noFill/>
              </a:ln>
              <a:effectLst/>
              <a:uLnTx/>
              <a:uFillTx/>
              <a:latin typeface="Arial"/>
              <a:ea typeface="微软雅黑"/>
            </a:endParaRPr>
          </a:p>
          <a:p>
            <a:pPr lvl="0">
              <a:defRPr/>
            </a:pPr>
            <a:endParaRPr lang="en-US" altLang="zh-CN" sz="2100" dirty="0">
              <a:latin typeface="Arial"/>
              <a:ea typeface="微软雅黑"/>
            </a:endParaRPr>
          </a:p>
          <a:p>
            <a:pPr marL="342900" lvl="0" indent="-342900">
              <a:buFont typeface="Arial" panose="020B0604020202020204" pitchFamily="34" charset="0"/>
              <a:buChar char="•"/>
              <a:defRPr/>
            </a:pPr>
            <a:r>
              <a:rPr kumimoji="0" lang="en-US" altLang="zh-CN" sz="2100" b="1" i="0" u="none" strike="noStrike" kern="1200" cap="none" spc="0" normalizeH="0" baseline="0" noProof="0" dirty="0">
                <a:ln>
                  <a:noFill/>
                </a:ln>
                <a:effectLst/>
                <a:uLnTx/>
                <a:uFillTx/>
                <a:latin typeface="Arial"/>
                <a:ea typeface="微软雅黑"/>
              </a:rPr>
              <a:t>Cycle-dependence is likely not dominated by transport!</a:t>
            </a:r>
          </a:p>
          <a:p>
            <a:pPr lvl="0">
              <a:defRPr/>
            </a:pPr>
            <a:endParaRPr lang="en-US" altLang="zh-CN" sz="2200" dirty="0">
              <a:latin typeface="Arial"/>
              <a:ea typeface="微软雅黑"/>
            </a:endParaRPr>
          </a:p>
        </p:txBody>
      </p:sp>
      <p:pic>
        <p:nvPicPr>
          <p:cNvPr id="5" name="图片 4">
            <a:extLst>
              <a:ext uri="{FF2B5EF4-FFF2-40B4-BE49-F238E27FC236}">
                <a16:creationId xmlns:a16="http://schemas.microsoft.com/office/drawing/2014/main" id="{00FB2369-90C0-F59E-E352-CE58DCA74E51}"/>
              </a:ext>
            </a:extLst>
          </p:cNvPr>
          <p:cNvPicPr>
            <a:picLocks noChangeAspect="1"/>
          </p:cNvPicPr>
          <p:nvPr/>
        </p:nvPicPr>
        <p:blipFill>
          <a:blip r:embed="rId3"/>
          <a:stretch>
            <a:fillRect/>
          </a:stretch>
        </p:blipFill>
        <p:spPr>
          <a:xfrm>
            <a:off x="3936809" y="1276209"/>
            <a:ext cx="7520211" cy="5505451"/>
          </a:xfrm>
          <a:prstGeom prst="rect">
            <a:avLst/>
          </a:prstGeom>
        </p:spPr>
      </p:pic>
      <p:sp>
        <p:nvSpPr>
          <p:cNvPr id="6" name="文本框 5">
            <a:extLst>
              <a:ext uri="{FF2B5EF4-FFF2-40B4-BE49-F238E27FC236}">
                <a16:creationId xmlns:a16="http://schemas.microsoft.com/office/drawing/2014/main" id="{A5473004-C228-9B31-10B1-F5CCD223425C}"/>
              </a:ext>
            </a:extLst>
          </p:cNvPr>
          <p:cNvSpPr txBox="1"/>
          <p:nvPr/>
        </p:nvSpPr>
        <p:spPr>
          <a:xfrm>
            <a:off x="8278368" y="628590"/>
            <a:ext cx="3403559" cy="400110"/>
          </a:xfrm>
          <a:prstGeom prst="rect">
            <a:avLst/>
          </a:prstGeom>
          <a:noFill/>
        </p:spPr>
        <p:txBody>
          <a:bodyPr wrap="square" rtlCol="0">
            <a:spAutoFit/>
          </a:bodyPr>
          <a:lstStyle/>
          <a:p>
            <a:r>
              <a:rPr lang="en-US" altLang="zh-CN" sz="2000" dirty="0">
                <a:solidFill>
                  <a:srgbClr val="00B0F0"/>
                </a:solidFill>
              </a:rPr>
              <a:t>Wang &amp; Guo </a:t>
            </a:r>
            <a:r>
              <a:rPr lang="en-US" altLang="zh-CN" sz="2000" dirty="0" err="1">
                <a:solidFill>
                  <a:srgbClr val="00B0F0"/>
                </a:solidFill>
              </a:rPr>
              <a:t>et.al</a:t>
            </a:r>
            <a:r>
              <a:rPr lang="en-US" altLang="zh-CN" sz="2000" dirty="0">
                <a:solidFill>
                  <a:srgbClr val="00B0F0"/>
                </a:solidFill>
              </a:rPr>
              <a:t> 2022 </a:t>
            </a:r>
            <a:r>
              <a:rPr lang="en-US" altLang="zh-CN" sz="2000" dirty="0" err="1">
                <a:solidFill>
                  <a:srgbClr val="00B0F0"/>
                </a:solidFill>
              </a:rPr>
              <a:t>ApJ</a:t>
            </a:r>
            <a:endParaRPr lang="zh-CN" altLang="en-US" sz="2000" dirty="0">
              <a:solidFill>
                <a:srgbClr val="00B0F0"/>
              </a:solidFill>
            </a:endParaRPr>
          </a:p>
        </p:txBody>
      </p:sp>
      <p:sp>
        <p:nvSpPr>
          <p:cNvPr id="3" name="TextBox 2">
            <a:extLst>
              <a:ext uri="{FF2B5EF4-FFF2-40B4-BE49-F238E27FC236}">
                <a16:creationId xmlns:a16="http://schemas.microsoft.com/office/drawing/2014/main" id="{06518684-DBC5-CE1F-1672-D7BE0984A763}"/>
              </a:ext>
            </a:extLst>
          </p:cNvPr>
          <p:cNvSpPr txBox="1"/>
          <p:nvPr/>
        </p:nvSpPr>
        <p:spPr>
          <a:xfrm>
            <a:off x="3916218" y="1745671"/>
            <a:ext cx="240146" cy="646331"/>
          </a:xfrm>
          <a:prstGeom prst="rect">
            <a:avLst/>
          </a:prstGeom>
          <a:noFill/>
        </p:spPr>
        <p:txBody>
          <a:bodyPr wrap="square" rtlCol="0">
            <a:spAutoFit/>
          </a:bodyPr>
          <a:lstStyle/>
          <a:p>
            <a:r>
              <a:rPr lang="en-CN" dirty="0"/>
              <a:t>太阳</a:t>
            </a:r>
          </a:p>
        </p:txBody>
      </p:sp>
      <p:sp>
        <p:nvSpPr>
          <p:cNvPr id="8" name="TextBox 7">
            <a:extLst>
              <a:ext uri="{FF2B5EF4-FFF2-40B4-BE49-F238E27FC236}">
                <a16:creationId xmlns:a16="http://schemas.microsoft.com/office/drawing/2014/main" id="{626E47CB-54F5-2EA7-6D3B-EFA7FF324AED}"/>
              </a:ext>
            </a:extLst>
          </p:cNvPr>
          <p:cNvSpPr txBox="1"/>
          <p:nvPr/>
        </p:nvSpPr>
        <p:spPr>
          <a:xfrm>
            <a:off x="3784600" y="2861464"/>
            <a:ext cx="503381" cy="646331"/>
          </a:xfrm>
          <a:prstGeom prst="rect">
            <a:avLst/>
          </a:prstGeom>
          <a:noFill/>
        </p:spPr>
        <p:txBody>
          <a:bodyPr wrap="square" rtlCol="0">
            <a:spAutoFit/>
          </a:bodyPr>
          <a:lstStyle/>
          <a:p>
            <a:pPr algn="ctr"/>
            <a:r>
              <a:rPr lang="en-US" altLang="zh-CN" b="1" dirty="0"/>
              <a:t>1</a:t>
            </a:r>
          </a:p>
          <a:p>
            <a:pPr algn="ctr"/>
            <a:r>
              <a:rPr lang="en-US" b="1" dirty="0"/>
              <a:t>au</a:t>
            </a:r>
            <a:endParaRPr lang="en-CN" b="1" dirty="0"/>
          </a:p>
        </p:txBody>
      </p:sp>
      <p:sp>
        <p:nvSpPr>
          <p:cNvPr id="9" name="TextBox 8">
            <a:extLst>
              <a:ext uri="{FF2B5EF4-FFF2-40B4-BE49-F238E27FC236}">
                <a16:creationId xmlns:a16="http://schemas.microsoft.com/office/drawing/2014/main" id="{D538802B-8863-096E-DCEA-F22A2E73269B}"/>
              </a:ext>
            </a:extLst>
          </p:cNvPr>
          <p:cNvSpPr txBox="1"/>
          <p:nvPr/>
        </p:nvSpPr>
        <p:spPr>
          <a:xfrm>
            <a:off x="3819237" y="3642338"/>
            <a:ext cx="503381" cy="646331"/>
          </a:xfrm>
          <a:prstGeom prst="rect">
            <a:avLst/>
          </a:prstGeom>
          <a:noFill/>
        </p:spPr>
        <p:txBody>
          <a:bodyPr wrap="square" rtlCol="0">
            <a:spAutoFit/>
          </a:bodyPr>
          <a:lstStyle/>
          <a:p>
            <a:pPr algn="ctr"/>
            <a:r>
              <a:rPr lang="en-US" altLang="zh-CN" b="1" dirty="0"/>
              <a:t>1.5</a:t>
            </a:r>
          </a:p>
          <a:p>
            <a:pPr algn="ctr"/>
            <a:r>
              <a:rPr lang="en-US" b="1" dirty="0"/>
              <a:t>au</a:t>
            </a:r>
            <a:endParaRPr lang="en-CN" b="1" dirty="0"/>
          </a:p>
        </p:txBody>
      </p:sp>
      <p:sp>
        <p:nvSpPr>
          <p:cNvPr id="10" name="TextBox 9">
            <a:extLst>
              <a:ext uri="{FF2B5EF4-FFF2-40B4-BE49-F238E27FC236}">
                <a16:creationId xmlns:a16="http://schemas.microsoft.com/office/drawing/2014/main" id="{D319EBC1-88B5-FDBD-2E65-764B79109529}"/>
              </a:ext>
            </a:extLst>
          </p:cNvPr>
          <p:cNvSpPr txBox="1"/>
          <p:nvPr/>
        </p:nvSpPr>
        <p:spPr>
          <a:xfrm>
            <a:off x="3819237" y="4391368"/>
            <a:ext cx="503381" cy="646331"/>
          </a:xfrm>
          <a:prstGeom prst="rect">
            <a:avLst/>
          </a:prstGeom>
          <a:noFill/>
        </p:spPr>
        <p:txBody>
          <a:bodyPr wrap="square" rtlCol="0">
            <a:spAutoFit/>
          </a:bodyPr>
          <a:lstStyle/>
          <a:p>
            <a:pPr algn="ctr"/>
            <a:r>
              <a:rPr lang="en-US" altLang="zh-CN" b="1" dirty="0"/>
              <a:t>3</a:t>
            </a:r>
          </a:p>
          <a:p>
            <a:pPr algn="ctr"/>
            <a:r>
              <a:rPr lang="en-US" b="1" dirty="0"/>
              <a:t>au</a:t>
            </a:r>
            <a:endParaRPr lang="en-CN" b="1" dirty="0"/>
          </a:p>
        </p:txBody>
      </p:sp>
      <p:sp>
        <p:nvSpPr>
          <p:cNvPr id="11" name="TextBox 10">
            <a:extLst>
              <a:ext uri="{FF2B5EF4-FFF2-40B4-BE49-F238E27FC236}">
                <a16:creationId xmlns:a16="http://schemas.microsoft.com/office/drawing/2014/main" id="{AB2CBA76-9537-B514-1A00-2D4750D56954}"/>
              </a:ext>
            </a:extLst>
          </p:cNvPr>
          <p:cNvSpPr txBox="1"/>
          <p:nvPr/>
        </p:nvSpPr>
        <p:spPr>
          <a:xfrm>
            <a:off x="3819237" y="5037699"/>
            <a:ext cx="503381" cy="646331"/>
          </a:xfrm>
          <a:prstGeom prst="rect">
            <a:avLst/>
          </a:prstGeom>
          <a:noFill/>
        </p:spPr>
        <p:txBody>
          <a:bodyPr wrap="square" rtlCol="0">
            <a:spAutoFit/>
          </a:bodyPr>
          <a:lstStyle/>
          <a:p>
            <a:pPr algn="ctr"/>
            <a:r>
              <a:rPr lang="en-US" altLang="zh-CN" b="1" dirty="0"/>
              <a:t>9.5</a:t>
            </a:r>
          </a:p>
          <a:p>
            <a:pPr algn="ctr"/>
            <a:r>
              <a:rPr lang="en-US" b="1" dirty="0"/>
              <a:t>au</a:t>
            </a:r>
            <a:endParaRPr lang="en-CN" b="1" dirty="0"/>
          </a:p>
        </p:txBody>
      </p:sp>
      <p:sp>
        <p:nvSpPr>
          <p:cNvPr id="12" name="TextBox 11">
            <a:extLst>
              <a:ext uri="{FF2B5EF4-FFF2-40B4-BE49-F238E27FC236}">
                <a16:creationId xmlns:a16="http://schemas.microsoft.com/office/drawing/2014/main" id="{555DAB1F-7A2D-7683-AF02-C8465B5F6B8A}"/>
              </a:ext>
            </a:extLst>
          </p:cNvPr>
          <p:cNvSpPr txBox="1"/>
          <p:nvPr/>
        </p:nvSpPr>
        <p:spPr>
          <a:xfrm>
            <a:off x="3820199" y="5776393"/>
            <a:ext cx="572653" cy="646331"/>
          </a:xfrm>
          <a:prstGeom prst="rect">
            <a:avLst/>
          </a:prstGeom>
          <a:noFill/>
        </p:spPr>
        <p:txBody>
          <a:bodyPr wrap="square" rtlCol="0">
            <a:spAutoFit/>
          </a:bodyPr>
          <a:lstStyle/>
          <a:p>
            <a:r>
              <a:rPr lang="en-US" altLang="zh-CN" b="1" dirty="0"/>
              <a:t>~30</a:t>
            </a:r>
          </a:p>
          <a:p>
            <a:r>
              <a:rPr lang="en-US" b="1" dirty="0"/>
              <a:t>au</a:t>
            </a:r>
            <a:endParaRPr lang="en-CN" b="1" dirty="0"/>
          </a:p>
        </p:txBody>
      </p:sp>
      <p:sp>
        <p:nvSpPr>
          <p:cNvPr id="13" name="TextBox 12">
            <a:extLst>
              <a:ext uri="{FF2B5EF4-FFF2-40B4-BE49-F238E27FC236}">
                <a16:creationId xmlns:a16="http://schemas.microsoft.com/office/drawing/2014/main" id="{3DF86904-B500-BA80-18AD-75F5C68B7DF2}"/>
              </a:ext>
            </a:extLst>
          </p:cNvPr>
          <p:cNvSpPr txBox="1"/>
          <p:nvPr/>
        </p:nvSpPr>
        <p:spPr>
          <a:xfrm>
            <a:off x="8857738" y="2492132"/>
            <a:ext cx="1176278" cy="646331"/>
          </a:xfrm>
          <a:prstGeom prst="rect">
            <a:avLst/>
          </a:prstGeom>
          <a:noFill/>
        </p:spPr>
        <p:txBody>
          <a:bodyPr wrap="square" rtlCol="0">
            <a:spAutoFit/>
          </a:bodyPr>
          <a:lstStyle/>
          <a:p>
            <a:r>
              <a:rPr lang="en-CN" dirty="0">
                <a:solidFill>
                  <a:srgbClr val="7030A0"/>
                </a:solidFill>
              </a:rPr>
              <a:t>Cycle</a:t>
            </a:r>
          </a:p>
          <a:p>
            <a:r>
              <a:rPr lang="en-CN" dirty="0">
                <a:solidFill>
                  <a:srgbClr val="7030A0"/>
                </a:solidFill>
              </a:rPr>
              <a:t>23 </a:t>
            </a:r>
          </a:p>
        </p:txBody>
      </p:sp>
      <p:sp>
        <p:nvSpPr>
          <p:cNvPr id="14" name="TextBox 13">
            <a:extLst>
              <a:ext uri="{FF2B5EF4-FFF2-40B4-BE49-F238E27FC236}">
                <a16:creationId xmlns:a16="http://schemas.microsoft.com/office/drawing/2014/main" id="{6D725C3F-DEAE-3FBB-6AE2-4B17FB0137BD}"/>
              </a:ext>
            </a:extLst>
          </p:cNvPr>
          <p:cNvSpPr txBox="1"/>
          <p:nvPr/>
        </p:nvSpPr>
        <p:spPr>
          <a:xfrm>
            <a:off x="8930225" y="3745037"/>
            <a:ext cx="1176278" cy="646331"/>
          </a:xfrm>
          <a:prstGeom prst="rect">
            <a:avLst/>
          </a:prstGeom>
          <a:noFill/>
        </p:spPr>
        <p:txBody>
          <a:bodyPr wrap="square" rtlCol="0">
            <a:spAutoFit/>
          </a:bodyPr>
          <a:lstStyle/>
          <a:p>
            <a:r>
              <a:rPr lang="en-CN" dirty="0">
                <a:solidFill>
                  <a:srgbClr val="FF0000"/>
                </a:solidFill>
              </a:rPr>
              <a:t>Cycle</a:t>
            </a:r>
          </a:p>
          <a:p>
            <a:r>
              <a:rPr lang="en-CN" dirty="0">
                <a:solidFill>
                  <a:srgbClr val="FF0000"/>
                </a:solidFill>
              </a:rPr>
              <a:t>24</a:t>
            </a:r>
          </a:p>
        </p:txBody>
      </p:sp>
      <p:sp>
        <p:nvSpPr>
          <p:cNvPr id="17" name="TextBox 16">
            <a:extLst>
              <a:ext uri="{FF2B5EF4-FFF2-40B4-BE49-F238E27FC236}">
                <a16:creationId xmlns:a16="http://schemas.microsoft.com/office/drawing/2014/main" id="{B577BF58-457B-E8D6-F7B4-AA4FFDA6DB3D}"/>
              </a:ext>
            </a:extLst>
          </p:cNvPr>
          <p:cNvSpPr txBox="1"/>
          <p:nvPr/>
        </p:nvSpPr>
        <p:spPr>
          <a:xfrm>
            <a:off x="8761310" y="1854514"/>
            <a:ext cx="6096000"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altLang="zh-CN" sz="1800" b="0" i="0" u="none" strike="noStrike" kern="1200" cap="none" spc="0" normalizeH="0" baseline="0" noProof="0" dirty="0">
                <a:ln>
                  <a:noFill/>
                </a:ln>
                <a:solidFill>
                  <a:srgbClr val="000000"/>
                </a:solidFill>
                <a:effectLst/>
                <a:uLnTx/>
                <a:uFillTx/>
                <a:latin typeface="Arial"/>
                <a:ea typeface="微软雅黑"/>
                <a:cs typeface="+mn-cs"/>
              </a:rPr>
              <a:t>Peak delay time</a:t>
            </a:r>
          </a:p>
        </p:txBody>
      </p:sp>
    </p:spTree>
    <p:extLst>
      <p:ext uri="{BB962C8B-B14F-4D97-AF65-F5344CB8AC3E}">
        <p14:creationId xmlns:p14="http://schemas.microsoft.com/office/powerpoint/2010/main" val="5891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8A4B1-75B7-0735-7ED7-A85B73657B0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F3E6F7-152B-D904-B021-3475DA5FBE18}"/>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Various Methods to define the delay time</a:t>
            </a:r>
          </a:p>
        </p:txBody>
      </p:sp>
      <p:grpSp>
        <p:nvGrpSpPr>
          <p:cNvPr id="6" name="组合 5">
            <a:extLst>
              <a:ext uri="{FF2B5EF4-FFF2-40B4-BE49-F238E27FC236}">
                <a16:creationId xmlns:a16="http://schemas.microsoft.com/office/drawing/2014/main" id="{C7582400-0E66-C4FB-D3FA-69FA728F2471}"/>
              </a:ext>
            </a:extLst>
          </p:cNvPr>
          <p:cNvGrpSpPr/>
          <p:nvPr/>
        </p:nvGrpSpPr>
        <p:grpSpPr>
          <a:xfrm>
            <a:off x="5993605" y="1095759"/>
            <a:ext cx="5850104" cy="2507647"/>
            <a:chOff x="-2240750" y="854592"/>
            <a:chExt cx="8051086" cy="3635981"/>
          </a:xfrm>
        </p:grpSpPr>
        <p:sp>
          <p:nvSpPr>
            <p:cNvPr id="7" name="任意多边形 6">
              <a:extLst>
                <a:ext uri="{FF2B5EF4-FFF2-40B4-BE49-F238E27FC236}">
                  <a16:creationId xmlns:a16="http://schemas.microsoft.com/office/drawing/2014/main" id="{F10007B8-E4E4-2A33-AC9E-FCEEAABB13D5}"/>
                </a:ext>
              </a:extLst>
            </p:cNvPr>
            <p:cNvSpPr/>
            <p:nvPr/>
          </p:nvSpPr>
          <p:spPr>
            <a:xfrm>
              <a:off x="-2240750" y="3043766"/>
              <a:ext cx="8051086" cy="924706"/>
            </a:xfrm>
            <a:custGeom>
              <a:avLst/>
              <a:gdLst>
                <a:gd name="connsiteX0" fmla="*/ 0 w 5409525"/>
                <a:gd name="connsiteY0" fmla="*/ 633312 h 924706"/>
                <a:gd name="connsiteX1" fmla="*/ 356049 w 5409525"/>
                <a:gd name="connsiteY1" fmla="*/ 924625 h 924706"/>
                <a:gd name="connsiteX2" fmla="*/ 740421 w 5409525"/>
                <a:gd name="connsiteY2" fmla="*/ 609036 h 924706"/>
                <a:gd name="connsiteX3" fmla="*/ 1363508 w 5409525"/>
                <a:gd name="connsiteY3" fmla="*/ 2133 h 924706"/>
                <a:gd name="connsiteX4" fmla="*/ 2229355 w 5409525"/>
                <a:gd name="connsiteY4" fmla="*/ 839659 h 924706"/>
                <a:gd name="connsiteX5" fmla="*/ 3127571 w 5409525"/>
                <a:gd name="connsiteY5" fmla="*/ 103284 h 924706"/>
                <a:gd name="connsiteX6" fmla="*/ 3888223 w 5409525"/>
                <a:gd name="connsiteY6" fmla="*/ 867981 h 924706"/>
                <a:gd name="connsiteX7" fmla="*/ 4624598 w 5409525"/>
                <a:gd name="connsiteY7" fmla="*/ 79007 h 924706"/>
                <a:gd name="connsiteX8" fmla="*/ 5409525 w 5409525"/>
                <a:gd name="connsiteY8" fmla="*/ 811337 h 9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9525" h="924706">
                  <a:moveTo>
                    <a:pt x="0" y="633312"/>
                  </a:moveTo>
                  <a:cubicBezTo>
                    <a:pt x="116323" y="780991"/>
                    <a:pt x="232646" y="928671"/>
                    <a:pt x="356049" y="924625"/>
                  </a:cubicBezTo>
                  <a:cubicBezTo>
                    <a:pt x="479452" y="920579"/>
                    <a:pt x="572511" y="762785"/>
                    <a:pt x="740421" y="609036"/>
                  </a:cubicBezTo>
                  <a:cubicBezTo>
                    <a:pt x="908331" y="455287"/>
                    <a:pt x="1115352" y="-36304"/>
                    <a:pt x="1363508" y="2133"/>
                  </a:cubicBezTo>
                  <a:cubicBezTo>
                    <a:pt x="1611664" y="40570"/>
                    <a:pt x="1935345" y="822801"/>
                    <a:pt x="2229355" y="839659"/>
                  </a:cubicBezTo>
                  <a:cubicBezTo>
                    <a:pt x="2523365" y="856517"/>
                    <a:pt x="2851093" y="98564"/>
                    <a:pt x="3127571" y="103284"/>
                  </a:cubicBezTo>
                  <a:cubicBezTo>
                    <a:pt x="3404049" y="108004"/>
                    <a:pt x="3638719" y="872027"/>
                    <a:pt x="3888223" y="867981"/>
                  </a:cubicBezTo>
                  <a:cubicBezTo>
                    <a:pt x="4137728" y="863935"/>
                    <a:pt x="4371048" y="88448"/>
                    <a:pt x="4624598" y="79007"/>
                  </a:cubicBezTo>
                  <a:cubicBezTo>
                    <a:pt x="4878148" y="69566"/>
                    <a:pt x="5143836" y="440451"/>
                    <a:pt x="5409525" y="8113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8" name="组合 7">
              <a:extLst>
                <a:ext uri="{FF2B5EF4-FFF2-40B4-BE49-F238E27FC236}">
                  <a16:creationId xmlns:a16="http://schemas.microsoft.com/office/drawing/2014/main" id="{9A7529F9-6331-981A-C91F-C1690D35B3C4}"/>
                </a:ext>
              </a:extLst>
            </p:cNvPr>
            <p:cNvGrpSpPr/>
            <p:nvPr/>
          </p:nvGrpSpPr>
          <p:grpSpPr>
            <a:xfrm>
              <a:off x="253403" y="854592"/>
              <a:ext cx="4720511" cy="3635981"/>
              <a:chOff x="253403" y="854592"/>
              <a:chExt cx="4720511" cy="3635981"/>
            </a:xfrm>
          </p:grpSpPr>
          <p:cxnSp>
            <p:nvCxnSpPr>
              <p:cNvPr id="9" name="直接箭头连接符 8">
                <a:extLst>
                  <a:ext uri="{FF2B5EF4-FFF2-40B4-BE49-F238E27FC236}">
                    <a16:creationId xmlns:a16="http://schemas.microsoft.com/office/drawing/2014/main" id="{4E4C0B9E-2FB6-F4BB-275F-35D3628CEBED}"/>
                  </a:ext>
                </a:extLst>
              </p:cNvPr>
              <p:cNvCxnSpPr/>
              <p:nvPr/>
            </p:nvCxnSpPr>
            <p:spPr>
              <a:xfrm flipH="1" flipV="1">
                <a:off x="623085" y="1541533"/>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1124D3B4-0417-6A38-E1BC-088ED1A9DB81}"/>
                  </a:ext>
                </a:extLst>
              </p:cNvPr>
              <p:cNvCxnSpPr/>
              <p:nvPr/>
            </p:nvCxnSpPr>
            <p:spPr>
              <a:xfrm flipV="1">
                <a:off x="631178" y="2578662"/>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任意多边形 10">
                <a:extLst>
                  <a:ext uri="{FF2B5EF4-FFF2-40B4-BE49-F238E27FC236}">
                    <a16:creationId xmlns:a16="http://schemas.microsoft.com/office/drawing/2014/main" id="{B988DCEE-73DF-1910-B377-9390E9ED1F97}"/>
                  </a:ext>
                </a:extLst>
              </p:cNvPr>
              <p:cNvSpPr/>
              <p:nvPr/>
            </p:nvSpPr>
            <p:spPr>
              <a:xfrm>
                <a:off x="1100517" y="1355519"/>
                <a:ext cx="2690602" cy="1047819"/>
              </a:xfrm>
              <a:custGeom>
                <a:avLst/>
                <a:gdLst>
                  <a:gd name="connsiteX0" fmla="*/ 0 w 2690602"/>
                  <a:gd name="connsiteY0" fmla="*/ 788870 h 1047819"/>
                  <a:gd name="connsiteX1" fmla="*/ 610948 w 2690602"/>
                  <a:gd name="connsiteY1" fmla="*/ 141508 h 1047819"/>
                  <a:gd name="connsiteX2" fmla="*/ 1464658 w 2690602"/>
                  <a:gd name="connsiteY2" fmla="*/ 1047816 h 1047819"/>
                  <a:gd name="connsiteX3" fmla="*/ 2443795 w 2690602"/>
                  <a:gd name="connsiteY3" fmla="*/ 129369 h 1047819"/>
                  <a:gd name="connsiteX4" fmla="*/ 2690602 w 2690602"/>
                  <a:gd name="connsiteY4" fmla="*/ 28219 h 10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602" h="1047819">
                    <a:moveTo>
                      <a:pt x="0" y="788870"/>
                    </a:moveTo>
                    <a:cubicBezTo>
                      <a:pt x="183419" y="443610"/>
                      <a:pt x="366838" y="98350"/>
                      <a:pt x="610948" y="141508"/>
                    </a:cubicBezTo>
                    <a:cubicBezTo>
                      <a:pt x="855058" y="184666"/>
                      <a:pt x="1159184" y="1049839"/>
                      <a:pt x="1464658" y="1047816"/>
                    </a:cubicBezTo>
                    <a:cubicBezTo>
                      <a:pt x="1770132" y="1045793"/>
                      <a:pt x="2239471" y="299302"/>
                      <a:pt x="2443795" y="129369"/>
                    </a:cubicBezTo>
                    <a:cubicBezTo>
                      <a:pt x="2648119" y="-40564"/>
                      <a:pt x="2669360" y="-6173"/>
                      <a:pt x="2690602" y="282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3" name="直接箭头连接符 12">
                <a:extLst>
                  <a:ext uri="{FF2B5EF4-FFF2-40B4-BE49-F238E27FC236}">
                    <a16:creationId xmlns:a16="http://schemas.microsoft.com/office/drawing/2014/main" id="{381E73B5-E371-3C68-0E58-FDBA605976BC}"/>
                  </a:ext>
                </a:extLst>
              </p:cNvPr>
              <p:cNvCxnSpPr/>
              <p:nvPr/>
            </p:nvCxnSpPr>
            <p:spPr>
              <a:xfrm flipH="1" flipV="1">
                <a:off x="623085" y="3004292"/>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41D5BDBA-35F1-EDB9-4F4C-7403F0EF6DB2}"/>
                  </a:ext>
                </a:extLst>
              </p:cNvPr>
              <p:cNvCxnSpPr/>
              <p:nvPr/>
            </p:nvCxnSpPr>
            <p:spPr>
              <a:xfrm flipV="1">
                <a:off x="631178" y="4041421"/>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双括号 14">
                <a:extLst>
                  <a:ext uri="{FF2B5EF4-FFF2-40B4-BE49-F238E27FC236}">
                    <a16:creationId xmlns:a16="http://schemas.microsoft.com/office/drawing/2014/main" id="{CA1D5C74-090B-911E-5860-EF89FB2C4B79}"/>
                  </a:ext>
                </a:extLst>
              </p:cNvPr>
              <p:cNvSpPr/>
              <p:nvPr/>
            </p:nvSpPr>
            <p:spPr>
              <a:xfrm>
                <a:off x="992504" y="1355519"/>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6" name="双括号 15">
                <a:extLst>
                  <a:ext uri="{FF2B5EF4-FFF2-40B4-BE49-F238E27FC236}">
                    <a16:creationId xmlns:a16="http://schemas.microsoft.com/office/drawing/2014/main" id="{A52CC052-9D45-1F84-D0BC-D9A443F14839}"/>
                  </a:ext>
                </a:extLst>
              </p:cNvPr>
              <p:cNvSpPr/>
              <p:nvPr/>
            </p:nvSpPr>
            <p:spPr>
              <a:xfrm>
                <a:off x="967613" y="3063695"/>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254C8442-EBB8-C098-7E22-07224999B323}"/>
                      </a:ext>
                    </a:extLst>
                  </p:cNvPr>
                  <p:cNvSpPr txBox="1"/>
                  <p:nvPr/>
                </p:nvSpPr>
                <p:spPr>
                  <a:xfrm>
                    <a:off x="4278589" y="1456756"/>
                    <a:ext cx="695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m:t>
                          </m:r>
                          <m:acc>
                            <m:accPr>
                              <m:chr m:val="⃑"/>
                              <m:ctrlP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𝑥</m:t>
                              </m:r>
                            </m:e>
                          </m:acc>
                        </m:oMath>
                      </m:oMathPara>
                    </a14:m>
                    <a:endParaRPr kumimoji="0" lang="zh-CN" altLang="en-US" sz="36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4278589" y="1456756"/>
                    <a:ext cx="695325" cy="646331"/>
                  </a:xfrm>
                  <a:prstGeom prst="rect">
                    <a:avLst/>
                  </a:prstGeom>
                  <a:blipFill>
                    <a:blip r:embed="rId6"/>
                    <a:stretch>
                      <a:fillRect r="-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C3204EA6-35CF-C1FD-3BE4-FBB6A8D33166}"/>
                      </a:ext>
                    </a:extLst>
                  </p:cNvPr>
                  <p:cNvSpPr txBox="1"/>
                  <p:nvPr/>
                </p:nvSpPr>
                <p:spPr>
                  <a:xfrm>
                    <a:off x="4260457" y="3137217"/>
                    <a:ext cx="6953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m:t>
                          </m:r>
                          <m:acc>
                            <m:accPr>
                              <m:chr m:val="⃑"/>
                              <m:ctrlP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ctrlPr>
                            </m:accPr>
                            <m:e>
                              <m:r>
                                <a:rPr kumimoji="0" lang="en-US" altLang="zh-CN" sz="3600" b="0" i="1" u="none" strike="noStrike" kern="1200" cap="none" spc="0" normalizeH="0" baseline="0" noProof="0" dirty="0" smtClean="0">
                                  <a:ln>
                                    <a:noFill/>
                                  </a:ln>
                                  <a:solidFill>
                                    <a:srgbClr val="000000"/>
                                  </a:solidFill>
                                  <a:effectLst/>
                                  <a:uLnTx/>
                                  <a:uFillTx/>
                                  <a:latin typeface="Cambria Math" panose="02040503050406030204" pitchFamily="18" charset="0"/>
                                  <a:cs typeface="+mn-cs"/>
                                </a:rPr>
                                <m:t>𝑦</m:t>
                              </m:r>
                            </m:e>
                          </m:acc>
                        </m:oMath>
                      </m:oMathPara>
                    </a14:m>
                    <a:endParaRPr kumimoji="0" lang="zh-CN" altLang="en-US" sz="3600" b="0" i="0" u="none" strike="noStrike" kern="1200" cap="none" spc="0" normalizeH="0" baseline="0" noProof="0" dirty="0">
                      <a:ln>
                        <a:noFill/>
                      </a:ln>
                      <a:solidFill>
                        <a:srgbClr val="000000"/>
                      </a:solidFill>
                      <a:effectLst/>
                      <a:uLnTx/>
                      <a:uFillTx/>
                      <a:latin typeface="Arial"/>
                      <a:ea typeface="微软雅黑"/>
                      <a:cs typeface="+mn-cs"/>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4260457" y="3137217"/>
                    <a:ext cx="695325" cy="646331"/>
                  </a:xfrm>
                  <a:prstGeom prst="rect">
                    <a:avLst/>
                  </a:prstGeom>
                  <a:blipFill>
                    <a:blip r:embed="rId7"/>
                    <a:stretch>
                      <a:fillRect r="-16667"/>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FE72235B-A9B6-50EF-D64D-633061992EB8}"/>
                  </a:ext>
                </a:extLst>
              </p:cNvPr>
              <p:cNvSpPr txBox="1"/>
              <p:nvPr/>
            </p:nvSpPr>
            <p:spPr>
              <a:xfrm>
                <a:off x="253403" y="2708158"/>
                <a:ext cx="762428" cy="94589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SSN/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F10.7</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文本框 19">
                <a:extLst>
                  <a:ext uri="{FF2B5EF4-FFF2-40B4-BE49-F238E27FC236}">
                    <a16:creationId xmlns:a16="http://schemas.microsoft.com/office/drawing/2014/main" id="{70D93EFE-092E-BD80-B800-58A4F2F320AE}"/>
                  </a:ext>
                </a:extLst>
              </p:cNvPr>
              <p:cNvSpPr txBox="1"/>
              <p:nvPr/>
            </p:nvSpPr>
            <p:spPr>
              <a:xfrm>
                <a:off x="253403" y="854592"/>
                <a:ext cx="762428" cy="150805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GCR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Phi / flux</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1" name="文本框 20">
                <a:extLst>
                  <a:ext uri="{FF2B5EF4-FFF2-40B4-BE49-F238E27FC236}">
                    <a16:creationId xmlns:a16="http://schemas.microsoft.com/office/drawing/2014/main" id="{CAC5151A-2621-C1E8-D9D5-168CA8410163}"/>
                  </a:ext>
                </a:extLst>
              </p:cNvPr>
              <p:cNvSpPr txBox="1"/>
              <p:nvPr/>
            </p:nvSpPr>
            <p:spPr>
              <a:xfrm>
                <a:off x="2168798" y="4088936"/>
                <a:ext cx="839712" cy="40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a:ea typeface="微软雅黑"/>
                    <a:cs typeface="+mn-cs"/>
                  </a:rPr>
                  <a:t>Time</a:t>
                </a:r>
                <a:endParaRPr kumimoji="0" lang="zh-CN" altLang="en-US" sz="1200" b="0" i="0" u="none" strike="noStrike" kern="1200" cap="none" spc="0" normalizeH="0" baseline="0" noProof="0" dirty="0">
                  <a:ln>
                    <a:noFill/>
                  </a:ln>
                  <a:solidFill>
                    <a:srgbClr val="000000"/>
                  </a:solidFill>
                  <a:effectLst/>
                  <a:uLnTx/>
                  <a:uFillTx/>
                  <a:latin typeface="Arial"/>
                  <a:ea typeface="微软雅黑"/>
                  <a:cs typeface="+mn-cs"/>
                </a:endParaRPr>
              </a:p>
            </p:txBody>
          </p:sp>
          <p:cxnSp>
            <p:nvCxnSpPr>
              <p:cNvPr id="22" name="直接箭头连接符 21">
                <a:extLst>
                  <a:ext uri="{FF2B5EF4-FFF2-40B4-BE49-F238E27FC236}">
                    <a16:creationId xmlns:a16="http://schemas.microsoft.com/office/drawing/2014/main" id="{BA3AB442-5A8B-019E-13DD-741F906EFCFE}"/>
                  </a:ext>
                </a:extLst>
              </p:cNvPr>
              <p:cNvCxnSpPr>
                <a:stCxn id="7" idx="5"/>
              </p:cNvCxnSpPr>
              <p:nvPr/>
            </p:nvCxnSpPr>
            <p:spPr>
              <a:xfrm flipV="1">
                <a:off x="2414066" y="3137217"/>
                <a:ext cx="653069" cy="9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3" name="矩形 22">
            <a:extLst>
              <a:ext uri="{FF2B5EF4-FFF2-40B4-BE49-F238E27FC236}">
                <a16:creationId xmlns:a16="http://schemas.microsoft.com/office/drawing/2014/main" id="{D88F5FA6-C019-61B9-D2E1-C493436B94D6}"/>
              </a:ext>
            </a:extLst>
          </p:cNvPr>
          <p:cNvSpPr/>
          <p:nvPr/>
        </p:nvSpPr>
        <p:spPr>
          <a:xfrm>
            <a:off x="625046" y="1095759"/>
            <a:ext cx="5592343" cy="618630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altLang="zh-CN" sz="2200" b="0" i="0" u="none" strike="noStrike" kern="1200" cap="none" spc="0" normalizeH="0" baseline="0" noProof="0" dirty="0">
                <a:ln>
                  <a:noFill/>
                </a:ln>
                <a:solidFill>
                  <a:srgbClr val="000000"/>
                </a:solidFill>
                <a:effectLst/>
                <a:uLnTx/>
                <a:uFillTx/>
                <a:latin typeface="Arial"/>
                <a:ea typeface="微软雅黑"/>
                <a:cs typeface="+mn-cs"/>
              </a:rPr>
              <a:t>Peak Identification and Peak delay</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altLang="zh-CN" sz="2200" b="0" i="0" u="none" strike="noStrike" kern="1200" cap="none" spc="0" normalizeH="0" baseline="0" noProof="0" dirty="0">
                <a:ln>
                  <a:noFill/>
                </a:ln>
                <a:solidFill>
                  <a:srgbClr val="000000"/>
                </a:solidFill>
                <a:effectLst/>
                <a:uLnTx/>
                <a:uFillTx/>
                <a:latin typeface="Arial"/>
                <a:ea typeface="微软雅黑"/>
                <a:cs typeface="+mn-cs"/>
              </a:rPr>
              <a:t>The maximum cross coefficient</a:t>
            </a:r>
            <a:r>
              <a:rPr kumimoji="0" lang="zh-CN" altLang="en-US" sz="22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457200" lvl="0" indent="-457200">
              <a:buFont typeface="+mj-lt"/>
              <a:buAutoNum type="arabicPeriod" startAt="3"/>
              <a:defRPr/>
            </a:pPr>
            <a:r>
              <a:rPr kumimoji="0" lang="en-US" altLang="zh-CN" sz="2200" b="0" i="0" u="none" strike="noStrike" kern="1200" cap="none" spc="0" normalizeH="0" baseline="0" noProof="0" dirty="0">
                <a:ln>
                  <a:noFill/>
                </a:ln>
                <a:solidFill>
                  <a:srgbClr val="000000"/>
                </a:solidFill>
                <a:effectLst/>
                <a:uLnTx/>
                <a:uFillTx/>
                <a:latin typeface="Arial"/>
                <a:ea typeface="微软雅黑"/>
                <a:cs typeface="+mn-cs"/>
              </a:rPr>
              <a:t>The maximum mutual information (Kraskov+20024,</a:t>
            </a:r>
            <a:r>
              <a:rPr kumimoji="0" lang="zh-CN" altLang="en-US" sz="2200" b="0" i="0" u="none" strike="noStrike" kern="1200" cap="none" spc="0" normalizeH="0" baseline="0" noProof="0" dirty="0">
                <a:ln>
                  <a:noFill/>
                </a:ln>
                <a:solidFill>
                  <a:srgbClr val="000000"/>
                </a:solidFill>
                <a:effectLst/>
                <a:uLnTx/>
                <a:uFillTx/>
                <a:latin typeface="Arial"/>
                <a:ea typeface="微软雅黑"/>
                <a:cs typeface="+mn-cs"/>
              </a:rPr>
              <a:t> </a:t>
            </a:r>
            <a:r>
              <a:rPr lang="zh-CN" altLang="en-US" sz="2000" dirty="0"/>
              <a:t>最大互信息法，</a:t>
            </a:r>
            <a:endParaRPr lang="en-US" altLang="zh-CN" sz="2000" dirty="0"/>
          </a:p>
          <a:p>
            <a:pPr lvl="1">
              <a:defRPr/>
            </a:pPr>
            <a:r>
              <a:rPr kumimoji="0" lang="en-US" altLang="zh-CN" sz="2200" b="0" i="0" u="none" strike="noStrike" kern="1200" cap="none" spc="0" normalizeH="0" baseline="0" noProof="0" dirty="0">
                <a:ln>
                  <a:noFill/>
                </a:ln>
                <a:solidFill>
                  <a:srgbClr val="000000"/>
                </a:solidFill>
                <a:effectLst/>
                <a:uLnTx/>
                <a:uFillTx/>
                <a:latin typeface="Arial"/>
                <a:ea typeface="微软雅黑"/>
                <a:cs typeface="+mn-cs"/>
              </a:rPr>
              <a:t>for complex and non-linear system)</a:t>
            </a:r>
          </a:p>
          <a:p>
            <a:pPr marR="0" lvl="0" algn="l" defTabSz="914400" rtl="0" eaLnBrk="1" fontAlgn="auto" latinLnBrk="0" hangingPunct="1">
              <a:lnSpc>
                <a:spcPct val="100000"/>
              </a:lnSpc>
              <a:spcBef>
                <a:spcPts val="0"/>
              </a:spcBef>
              <a:spcAft>
                <a:spcPts val="0"/>
              </a:spcAft>
              <a:buClrTx/>
              <a:buSzTx/>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srgbClr val="000000"/>
                </a:solidFill>
                <a:effectLst/>
                <a:uLnTx/>
                <a:uFillTx/>
                <a:latin typeface="Arial"/>
                <a:ea typeface="微软雅黑"/>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2200" dirty="0">
              <a:solidFill>
                <a:srgbClr val="000000"/>
              </a:solidFill>
              <a:latin typeface="Arial"/>
              <a:ea typeface="微软雅黑"/>
            </a:endParaRPr>
          </a:p>
          <a:p>
            <a:pPr lvl="1">
              <a:defRPr/>
            </a:pPr>
            <a:r>
              <a:rPr lang="en-US" sz="2200" i="1" dirty="0"/>
              <a:t>If X and Y are statistically</a:t>
            </a:r>
            <a:r>
              <a:rPr lang="en-US" sz="2200" dirty="0"/>
              <a:t> </a:t>
            </a:r>
            <a:r>
              <a:rPr lang="en-US" sz="2200" i="1" dirty="0"/>
              <a:t>independent, then p(x; y) = p(x)p(y), resulting in I(X; Y) = 0; Otherwise, a larger I(X; Y) implies that the variables share more</a:t>
            </a:r>
            <a:r>
              <a:rPr lang="en-US" sz="2200" dirty="0"/>
              <a:t> </a:t>
            </a:r>
            <a:r>
              <a:rPr lang="en-US" sz="2200" i="1" dirty="0"/>
              <a:t>information. </a:t>
            </a: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0" lang="en-US" altLang="zh-CN"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4" name="图片 23">
            <a:extLst>
              <a:ext uri="{FF2B5EF4-FFF2-40B4-BE49-F238E27FC236}">
                <a16:creationId xmlns:a16="http://schemas.microsoft.com/office/drawing/2014/main" id="{BCDE8FE7-07FA-1E2E-C1A7-F9C4CED236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996" y="2307695"/>
            <a:ext cx="4156949" cy="817743"/>
          </a:xfrm>
          <a:prstGeom prst="rect">
            <a:avLst/>
          </a:prstGeom>
        </p:spPr>
      </p:pic>
      <p:sp>
        <p:nvSpPr>
          <p:cNvPr id="26" name="灯片编号占位符 3">
            <a:extLst>
              <a:ext uri="{FF2B5EF4-FFF2-40B4-BE49-F238E27FC236}">
                <a16:creationId xmlns:a16="http://schemas.microsoft.com/office/drawing/2014/main" id="{DCEC7113-C30C-CB10-F8B5-160C7A145780}"/>
              </a:ext>
            </a:extLst>
          </p:cNvPr>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pic>
        <p:nvPicPr>
          <p:cNvPr id="12" name="图片 11">
            <a:extLst>
              <a:ext uri="{FF2B5EF4-FFF2-40B4-BE49-F238E27FC236}">
                <a16:creationId xmlns:a16="http://schemas.microsoft.com/office/drawing/2014/main" id="{D02D6E87-F882-83CB-3037-55A2B4765365}"/>
              </a:ext>
            </a:extLst>
          </p:cNvPr>
          <p:cNvPicPr>
            <a:picLocks noChangeAspect="1"/>
          </p:cNvPicPr>
          <p:nvPr/>
        </p:nvPicPr>
        <p:blipFill>
          <a:blip r:embed="rId9"/>
          <a:stretch>
            <a:fillRect/>
          </a:stretch>
        </p:blipFill>
        <p:spPr>
          <a:xfrm>
            <a:off x="1163112" y="4305084"/>
            <a:ext cx="4267419" cy="781090"/>
          </a:xfrm>
          <a:prstGeom prst="rect">
            <a:avLst/>
          </a:prstGeom>
        </p:spPr>
      </p:pic>
      <p:pic>
        <p:nvPicPr>
          <p:cNvPr id="5" name="图片 4">
            <a:extLst>
              <a:ext uri="{FF2B5EF4-FFF2-40B4-BE49-F238E27FC236}">
                <a16:creationId xmlns:a16="http://schemas.microsoft.com/office/drawing/2014/main" id="{64857A6A-2A5A-71BE-C705-4B055F98C56E}"/>
              </a:ext>
            </a:extLst>
          </p:cNvPr>
          <p:cNvPicPr>
            <a:picLocks noChangeAspect="1"/>
          </p:cNvPicPr>
          <p:nvPr/>
        </p:nvPicPr>
        <p:blipFill>
          <a:blip r:embed="rId10"/>
          <a:stretch>
            <a:fillRect/>
          </a:stretch>
        </p:blipFill>
        <p:spPr>
          <a:xfrm>
            <a:off x="7581314" y="3645647"/>
            <a:ext cx="3682890" cy="3174204"/>
          </a:xfrm>
          <a:prstGeom prst="rect">
            <a:avLst/>
          </a:prstGeom>
        </p:spPr>
      </p:pic>
      <p:sp>
        <p:nvSpPr>
          <p:cNvPr id="28" name="Rectangle 27">
            <a:extLst>
              <a:ext uri="{FF2B5EF4-FFF2-40B4-BE49-F238E27FC236}">
                <a16:creationId xmlns:a16="http://schemas.microsoft.com/office/drawing/2014/main" id="{34EC13A5-2734-C6E3-3BAE-A8A488E5AA47}"/>
              </a:ext>
            </a:extLst>
          </p:cNvPr>
          <p:cNvSpPr/>
          <p:nvPr/>
        </p:nvSpPr>
        <p:spPr>
          <a:xfrm>
            <a:off x="625046" y="1825168"/>
            <a:ext cx="5253902" cy="12600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dirty="0"/>
          </a:p>
        </p:txBody>
      </p:sp>
    </p:spTree>
    <p:extLst>
      <p:ext uri="{BB962C8B-B14F-4D97-AF65-F5344CB8AC3E}">
        <p14:creationId xmlns:p14="http://schemas.microsoft.com/office/powerpoint/2010/main" val="366790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ABAB3-E9F2-BF50-B988-D08176BAEBD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6B48D6-E4AB-8CFA-9AA4-1DA150DD8AF2}"/>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Solar-cycle dependence of the GCR delay </a:t>
            </a:r>
            <a:endParaRPr lang="zh-CN" altLang="en-US" dirty="0"/>
          </a:p>
        </p:txBody>
      </p:sp>
      <p:sp>
        <p:nvSpPr>
          <p:cNvPr id="4" name="灯片编号占位符 3">
            <a:extLst>
              <a:ext uri="{FF2B5EF4-FFF2-40B4-BE49-F238E27FC236}">
                <a16:creationId xmlns:a16="http://schemas.microsoft.com/office/drawing/2014/main" id="{9A307B02-FE85-306B-9DD4-FC47B97618E5}"/>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6" name="文本框 5">
            <a:extLst>
              <a:ext uri="{FF2B5EF4-FFF2-40B4-BE49-F238E27FC236}">
                <a16:creationId xmlns:a16="http://schemas.microsoft.com/office/drawing/2014/main" id="{27525093-98DE-476B-A3BB-AA45C838D370}"/>
              </a:ext>
            </a:extLst>
          </p:cNvPr>
          <p:cNvSpPr txBox="1"/>
          <p:nvPr/>
        </p:nvSpPr>
        <p:spPr>
          <a:xfrm>
            <a:off x="8531080" y="589302"/>
            <a:ext cx="3465848" cy="400110"/>
          </a:xfrm>
          <a:prstGeom prst="rect">
            <a:avLst/>
          </a:prstGeom>
          <a:noFill/>
        </p:spPr>
        <p:txBody>
          <a:bodyPr wrap="square" rtlCol="0">
            <a:spAutoFit/>
          </a:bodyPr>
          <a:lstStyle/>
          <a:p>
            <a:r>
              <a:rPr lang="en-US" altLang="zh-CN" sz="2000" dirty="0">
                <a:solidFill>
                  <a:srgbClr val="00B0F0"/>
                </a:solidFill>
              </a:rPr>
              <a:t>Wang &amp; Guo </a:t>
            </a:r>
            <a:r>
              <a:rPr lang="en-US" altLang="zh-CN" sz="2000" dirty="0" err="1">
                <a:solidFill>
                  <a:srgbClr val="00B0F0"/>
                </a:solidFill>
              </a:rPr>
              <a:t>et.al</a:t>
            </a:r>
            <a:r>
              <a:rPr lang="en-US" altLang="zh-CN" sz="2000" dirty="0">
                <a:solidFill>
                  <a:srgbClr val="00B0F0"/>
                </a:solidFill>
              </a:rPr>
              <a:t> 2022 </a:t>
            </a:r>
            <a:r>
              <a:rPr lang="en-US" altLang="zh-CN" sz="2000" dirty="0" err="1">
                <a:solidFill>
                  <a:srgbClr val="00B0F0"/>
                </a:solidFill>
              </a:rPr>
              <a:t>ApJ</a:t>
            </a:r>
            <a:endParaRPr lang="zh-CN" altLang="en-US" sz="2000" dirty="0">
              <a:solidFill>
                <a:srgbClr val="00B0F0"/>
              </a:solidFill>
            </a:endParaRPr>
          </a:p>
        </p:txBody>
      </p:sp>
      <p:pic>
        <p:nvPicPr>
          <p:cNvPr id="3" name="Picture 2">
            <a:extLst>
              <a:ext uri="{FF2B5EF4-FFF2-40B4-BE49-F238E27FC236}">
                <a16:creationId xmlns:a16="http://schemas.microsoft.com/office/drawing/2014/main" id="{DB0D4B88-9E9C-B7A0-0188-EED0321F47C8}"/>
              </a:ext>
            </a:extLst>
          </p:cNvPr>
          <p:cNvPicPr>
            <a:picLocks noChangeAspect="1"/>
          </p:cNvPicPr>
          <p:nvPr/>
        </p:nvPicPr>
        <p:blipFill>
          <a:blip r:embed="rId3"/>
          <a:stretch>
            <a:fillRect/>
          </a:stretch>
        </p:blipFill>
        <p:spPr>
          <a:xfrm>
            <a:off x="2243328" y="1055977"/>
            <a:ext cx="9119616" cy="5617154"/>
          </a:xfrm>
          <a:prstGeom prst="rect">
            <a:avLst/>
          </a:prstGeom>
        </p:spPr>
      </p:pic>
      <p:sp>
        <p:nvSpPr>
          <p:cNvPr id="8" name="TextBox 7">
            <a:extLst>
              <a:ext uri="{FF2B5EF4-FFF2-40B4-BE49-F238E27FC236}">
                <a16:creationId xmlns:a16="http://schemas.microsoft.com/office/drawing/2014/main" id="{34C4AFDA-D618-BDDE-3C00-B4A65F7F4D81}"/>
              </a:ext>
            </a:extLst>
          </p:cNvPr>
          <p:cNvSpPr txBox="1"/>
          <p:nvPr/>
        </p:nvSpPr>
        <p:spPr>
          <a:xfrm>
            <a:off x="92877" y="2628930"/>
            <a:ext cx="6102096" cy="369332"/>
          </a:xfrm>
          <a:prstGeom prst="rect">
            <a:avLst/>
          </a:prstGeom>
          <a:noFill/>
        </p:spPr>
        <p:txBody>
          <a:bodyPr wrap="square">
            <a:spAutoFit/>
          </a:bodyPr>
          <a:lstStyle/>
          <a:p>
            <a:r>
              <a:rPr lang="en-US" i="1" dirty="0"/>
              <a:t>open magnetic field area</a:t>
            </a:r>
          </a:p>
        </p:txBody>
      </p:sp>
      <p:sp>
        <p:nvSpPr>
          <p:cNvPr id="10" name="TextBox 9">
            <a:extLst>
              <a:ext uri="{FF2B5EF4-FFF2-40B4-BE49-F238E27FC236}">
                <a16:creationId xmlns:a16="http://schemas.microsoft.com/office/drawing/2014/main" id="{298FEBDA-D5AC-26FC-0EAC-D48A83B801CC}"/>
              </a:ext>
            </a:extLst>
          </p:cNvPr>
          <p:cNvSpPr txBox="1"/>
          <p:nvPr/>
        </p:nvSpPr>
        <p:spPr>
          <a:xfrm>
            <a:off x="214797" y="3617692"/>
            <a:ext cx="6102096" cy="369332"/>
          </a:xfrm>
          <a:prstGeom prst="rect">
            <a:avLst/>
          </a:prstGeom>
          <a:noFill/>
        </p:spPr>
        <p:txBody>
          <a:bodyPr wrap="square">
            <a:spAutoFit/>
          </a:bodyPr>
          <a:lstStyle/>
          <a:p>
            <a:pPr>
              <a:buNone/>
            </a:pPr>
            <a:r>
              <a:rPr lang="en-US" i="1" dirty="0"/>
              <a:t>open field strength</a:t>
            </a:r>
          </a:p>
        </p:txBody>
      </p:sp>
      <p:sp>
        <p:nvSpPr>
          <p:cNvPr id="13" name="TextBox 12">
            <a:extLst>
              <a:ext uri="{FF2B5EF4-FFF2-40B4-BE49-F238E27FC236}">
                <a16:creationId xmlns:a16="http://schemas.microsoft.com/office/drawing/2014/main" id="{89351A82-C727-8D2C-FC32-B806864C226E}"/>
              </a:ext>
            </a:extLst>
          </p:cNvPr>
          <p:cNvSpPr txBox="1"/>
          <p:nvPr/>
        </p:nvSpPr>
        <p:spPr>
          <a:xfrm>
            <a:off x="214797" y="4324937"/>
            <a:ext cx="2472103" cy="707886"/>
          </a:xfrm>
          <a:prstGeom prst="rect">
            <a:avLst/>
          </a:prstGeom>
          <a:noFill/>
        </p:spPr>
        <p:txBody>
          <a:bodyPr wrap="square">
            <a:spAutoFit/>
          </a:bodyPr>
          <a:lstStyle/>
          <a:p>
            <a:pPr>
              <a:buNone/>
            </a:pPr>
            <a:r>
              <a:rPr lang="en-US" sz="2000" dirty="0"/>
              <a:t>Solar open flux </a:t>
            </a:r>
            <a:r>
              <a:rPr lang="en-US" sz="2000" b="1" dirty="0"/>
              <a:t>OF</a:t>
            </a:r>
          </a:p>
          <a:p>
            <a:r>
              <a:rPr lang="en-US" altLang="zh-CN" sz="2000" b="1" dirty="0">
                <a:solidFill>
                  <a:srgbClr val="7030A0"/>
                </a:solidFill>
              </a:rPr>
              <a:t>OF-SSN dT</a:t>
            </a:r>
            <a:endParaRPr lang="zh-CN" altLang="en-US" sz="2000" b="1" dirty="0">
              <a:solidFill>
                <a:srgbClr val="7030A0"/>
              </a:solidFill>
            </a:endParaRPr>
          </a:p>
        </p:txBody>
      </p:sp>
      <p:sp>
        <p:nvSpPr>
          <p:cNvPr id="19" name="Rectangle 18">
            <a:extLst>
              <a:ext uri="{FF2B5EF4-FFF2-40B4-BE49-F238E27FC236}">
                <a16:creationId xmlns:a16="http://schemas.microsoft.com/office/drawing/2014/main" id="{9B0ADF04-58B5-57C7-B40C-B668BDD9A67D}"/>
              </a:ext>
            </a:extLst>
          </p:cNvPr>
          <p:cNvSpPr/>
          <p:nvPr/>
        </p:nvSpPr>
        <p:spPr>
          <a:xfrm>
            <a:off x="7522464" y="1066848"/>
            <a:ext cx="3998023" cy="567170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7" name="TextBox 16">
            <a:extLst>
              <a:ext uri="{FF2B5EF4-FFF2-40B4-BE49-F238E27FC236}">
                <a16:creationId xmlns:a16="http://schemas.microsoft.com/office/drawing/2014/main" id="{2CD096A1-F4A8-E383-5DEC-9A4C9F08A3EC}"/>
              </a:ext>
            </a:extLst>
          </p:cNvPr>
          <p:cNvSpPr txBox="1"/>
          <p:nvPr/>
        </p:nvSpPr>
        <p:spPr>
          <a:xfrm>
            <a:off x="454152" y="1662437"/>
            <a:ext cx="6102096" cy="369332"/>
          </a:xfrm>
          <a:prstGeom prst="rect">
            <a:avLst/>
          </a:prstGeom>
          <a:noFill/>
        </p:spPr>
        <p:txBody>
          <a:bodyPr wrap="square">
            <a:spAutoFit/>
          </a:bodyPr>
          <a:lstStyle/>
          <a:p>
            <a:r>
              <a:rPr lang="en-US" i="1" dirty="0"/>
              <a:t>Sunspot number</a:t>
            </a:r>
          </a:p>
        </p:txBody>
      </p:sp>
      <p:sp>
        <p:nvSpPr>
          <p:cNvPr id="18" name="文本框 15">
            <a:extLst>
              <a:ext uri="{FF2B5EF4-FFF2-40B4-BE49-F238E27FC236}">
                <a16:creationId xmlns:a16="http://schemas.microsoft.com/office/drawing/2014/main" id="{C9D59B4E-A4BA-E8CB-1B59-FD394363040C}"/>
              </a:ext>
            </a:extLst>
          </p:cNvPr>
          <p:cNvSpPr txBox="1"/>
          <p:nvPr/>
        </p:nvSpPr>
        <p:spPr>
          <a:xfrm>
            <a:off x="572054" y="5339318"/>
            <a:ext cx="2472103" cy="1015663"/>
          </a:xfrm>
          <a:prstGeom prst="rect">
            <a:avLst/>
          </a:prstGeom>
          <a:noFill/>
        </p:spPr>
        <p:txBody>
          <a:bodyPr wrap="square" rtlCol="0">
            <a:spAutoFit/>
          </a:bodyPr>
          <a:lstStyle/>
          <a:p>
            <a:pPr lvl="0">
              <a:defRPr/>
            </a:pPr>
            <a:r>
              <a:rPr lang="en-US" altLang="zh-CN" sz="2000" b="1" dirty="0"/>
              <a:t>OULU GCR</a:t>
            </a:r>
          </a:p>
          <a:p>
            <a:pPr lvl="0">
              <a:defRPr/>
            </a:pPr>
            <a:r>
              <a:rPr lang="en-US" altLang="zh-CN" sz="2000" b="1" dirty="0">
                <a:solidFill>
                  <a:srgbClr val="7030A0"/>
                </a:solidFill>
              </a:rPr>
              <a:t>GCR-SSN dT</a:t>
            </a:r>
          </a:p>
          <a:p>
            <a:pPr lvl="0">
              <a:defRPr/>
            </a:pPr>
            <a:r>
              <a:rPr kumimoji="0" lang="en-US" altLang="zh-CN" sz="2000" b="1" i="0" u="none" strike="noStrike" kern="1200" cap="none" spc="0" normalizeH="0" baseline="0" noProof="0" dirty="0">
                <a:ln>
                  <a:noFill/>
                </a:ln>
                <a:solidFill>
                  <a:srgbClr val="72493E"/>
                </a:solidFill>
                <a:effectLst/>
                <a:uLnTx/>
                <a:uFillTx/>
                <a:latin typeface="Arial"/>
                <a:ea typeface="微软雅黑"/>
                <a:cs typeface="+mn-cs"/>
              </a:rPr>
              <a:t>GCR-OF dT</a:t>
            </a:r>
            <a:endParaRPr kumimoji="0" lang="zh-CN" altLang="en-US" sz="2000" b="1" i="0" u="none" strike="noStrike" kern="1200" cap="none" spc="0" normalizeH="0" baseline="0" noProof="0" dirty="0">
              <a:ln>
                <a:noFill/>
              </a:ln>
              <a:solidFill>
                <a:srgbClr val="72493E"/>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2604A804-C7B9-0569-E802-F1FBFFDAEC85}"/>
              </a:ext>
            </a:extLst>
          </p:cNvPr>
          <p:cNvSpPr txBox="1"/>
          <p:nvPr/>
        </p:nvSpPr>
        <p:spPr>
          <a:xfrm>
            <a:off x="7522464" y="1066848"/>
            <a:ext cx="4352544" cy="1231106"/>
          </a:xfrm>
          <a:prstGeom prst="rect">
            <a:avLst/>
          </a:prstGeom>
          <a:noFill/>
        </p:spPr>
        <p:txBody>
          <a:bodyPr wrap="square">
            <a:spAutoFit/>
          </a:bodyPr>
          <a:lstStyle/>
          <a:p>
            <a:r>
              <a:rPr lang="en-US" b="1" dirty="0" err="1"/>
              <a:t>CSSS（</a:t>
            </a:r>
            <a:r>
              <a:rPr lang="en-US" sz="2000" dirty="0" err="1"/>
              <a:t>current-sheet</a:t>
            </a:r>
            <a:r>
              <a:rPr lang="en-US" sz="2000" dirty="0"/>
              <a:t> source–surface</a:t>
            </a:r>
            <a:endParaRPr lang="en-US" dirty="0"/>
          </a:p>
          <a:p>
            <a:r>
              <a:rPr lang="zh-CN" altLang="en-US" b="1" dirty="0"/>
              <a:t>，</a:t>
            </a:r>
            <a:r>
              <a:rPr lang="en-US" dirty="0"/>
              <a:t>Zhao &amp; Hoeksema, 1995</a:t>
            </a:r>
            <a:r>
              <a:rPr lang="zh-CN" altLang="en-US" b="1" dirty="0"/>
              <a:t>）</a:t>
            </a:r>
            <a:r>
              <a:rPr lang="zh-CN" altLang="en-US" dirty="0"/>
              <a:t>：增加</a:t>
            </a:r>
            <a:r>
              <a:rPr lang="zh-CN" altLang="en-US" b="1" dirty="0"/>
              <a:t>尖点面</a:t>
            </a:r>
            <a:r>
              <a:rPr lang="zh-CN" altLang="en-US" dirty="0"/>
              <a:t>，允许在闭合 </a:t>
            </a:r>
            <a:r>
              <a:rPr lang="en-US" altLang="zh-CN" dirty="0"/>
              <a:t>- </a:t>
            </a:r>
            <a:r>
              <a:rPr lang="zh-CN" altLang="en-US" dirty="0"/>
              <a:t>开放过渡区存在</a:t>
            </a:r>
            <a:r>
              <a:rPr lang="zh-CN" altLang="en-US" b="1" dirty="0"/>
              <a:t>电流片</a:t>
            </a:r>
            <a:r>
              <a:rPr lang="zh-CN" altLang="en-US" dirty="0"/>
              <a:t>，更符合真实日冕的大尺度结构。</a:t>
            </a:r>
            <a:endParaRPr lang="en-US" i="1" dirty="0">
              <a:latin typeface="Times"/>
            </a:endParaRPr>
          </a:p>
        </p:txBody>
      </p:sp>
      <p:pic>
        <p:nvPicPr>
          <p:cNvPr id="25" name="Picture 24">
            <a:extLst>
              <a:ext uri="{FF2B5EF4-FFF2-40B4-BE49-F238E27FC236}">
                <a16:creationId xmlns:a16="http://schemas.microsoft.com/office/drawing/2014/main" id="{54975079-5520-A24F-D80F-A2D6F8EF3437}"/>
              </a:ext>
            </a:extLst>
          </p:cNvPr>
          <p:cNvPicPr>
            <a:picLocks noChangeAspect="1"/>
          </p:cNvPicPr>
          <p:nvPr/>
        </p:nvPicPr>
        <p:blipFill>
          <a:blip r:embed="rId4"/>
          <a:stretch>
            <a:fillRect/>
          </a:stretch>
        </p:blipFill>
        <p:spPr>
          <a:xfrm>
            <a:off x="7639375" y="2252007"/>
            <a:ext cx="3834734" cy="4553114"/>
          </a:xfrm>
          <a:prstGeom prst="rect">
            <a:avLst/>
          </a:prstGeom>
        </p:spPr>
      </p:pic>
    </p:spTree>
    <p:extLst>
      <p:ext uri="{BB962C8B-B14F-4D97-AF65-F5344CB8AC3E}">
        <p14:creationId xmlns:p14="http://schemas.microsoft.com/office/powerpoint/2010/main" val="26567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CFC95-B560-E44F-1DA5-D8BFC6DF778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4734DFE-6A14-2175-FB06-B6342CB6C135}"/>
              </a:ext>
            </a:extLst>
          </p:cNvPr>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Three factors of GCR-SSN dT</a:t>
            </a:r>
            <a:endParaRPr lang="zh-CN" altLang="en-US" dirty="0"/>
          </a:p>
        </p:txBody>
      </p:sp>
      <p:sp>
        <p:nvSpPr>
          <p:cNvPr id="4" name="灯片编号占位符 3">
            <a:extLst>
              <a:ext uri="{FF2B5EF4-FFF2-40B4-BE49-F238E27FC236}">
                <a16:creationId xmlns:a16="http://schemas.microsoft.com/office/drawing/2014/main" id="{71B44318-9F5D-1D61-DCB9-B6D0D8044C5A}"/>
              </a:ext>
            </a:extLst>
          </p:cNvPr>
          <p:cNvSpPr>
            <a:spLocks noGrp="1"/>
          </p:cNvSpPr>
          <p:nvPr>
            <p:ph type="sldNum" sz="quarter" idx="12"/>
          </p:nvPr>
        </p:nvSpPr>
        <p:spPr>
          <a:xfrm>
            <a:off x="9200222" y="38149"/>
            <a:ext cx="2909888" cy="20638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sp>
        <p:nvSpPr>
          <p:cNvPr id="16" name="文本框 15">
            <a:extLst>
              <a:ext uri="{FF2B5EF4-FFF2-40B4-BE49-F238E27FC236}">
                <a16:creationId xmlns:a16="http://schemas.microsoft.com/office/drawing/2014/main" id="{271BBE54-1B90-AA5B-ACFD-9F88CA965F1D}"/>
              </a:ext>
            </a:extLst>
          </p:cNvPr>
          <p:cNvSpPr txBox="1"/>
          <p:nvPr/>
        </p:nvSpPr>
        <p:spPr>
          <a:xfrm>
            <a:off x="152950" y="1109323"/>
            <a:ext cx="2907242" cy="5632311"/>
          </a:xfrm>
          <a:prstGeom prst="rect">
            <a:avLst/>
          </a:prstGeom>
          <a:noFill/>
        </p:spPr>
        <p:txBody>
          <a:bodyPr wrap="square" rtlCol="0">
            <a:spAutoFit/>
          </a:bodyPr>
          <a:lstStyle/>
          <a:p>
            <a:pPr marL="342900" lvl="0" indent="-342900">
              <a:buFont typeface="Arial" panose="020B0604020202020204" pitchFamily="34" charset="0"/>
              <a:buChar char="•"/>
              <a:defRPr/>
            </a:pPr>
            <a:r>
              <a:rPr lang="en-US" altLang="zh-CN" sz="2400" dirty="0"/>
              <a:t>dT of GCR-SSN needs to take into account the </a:t>
            </a:r>
            <a:r>
              <a:rPr lang="en-US" altLang="zh-CN" sz="2400" b="1" dirty="0"/>
              <a:t>late opening of solar magnetic field</a:t>
            </a:r>
            <a:r>
              <a:rPr lang="zh-CN" altLang="en-US" sz="2400" dirty="0"/>
              <a:t> </a:t>
            </a:r>
            <a:r>
              <a:rPr lang="en-US" altLang="zh-CN" sz="2400" dirty="0"/>
              <a:t>which is dependent on </a:t>
            </a:r>
            <a:r>
              <a:rPr lang="en-US" altLang="zh-CN" sz="2400" b="1" dirty="0"/>
              <a:t>solar cycle </a:t>
            </a:r>
            <a:r>
              <a:rPr lang="en-US" altLang="zh-CN" sz="2400" dirty="0"/>
              <a:t>(odd/even).</a:t>
            </a:r>
          </a:p>
          <a:p>
            <a:pPr marL="342900" lvl="0" indent="-342900">
              <a:buFont typeface="Arial" panose="020B0604020202020204" pitchFamily="34" charset="0"/>
              <a:buChar char="•"/>
              <a:defRPr/>
            </a:pPr>
            <a:endParaRPr lang="en-US" altLang="zh-CN" sz="2400" dirty="0"/>
          </a:p>
          <a:p>
            <a:pPr marL="342900" lvl="0" indent="-342900">
              <a:buFont typeface="Arial" panose="020B0604020202020204" pitchFamily="34" charset="0"/>
              <a:buChar char="•"/>
              <a:defRPr/>
            </a:pPr>
            <a:r>
              <a:rPr lang="en-US" altLang="zh-CN" sz="2400" b="1" dirty="0"/>
              <a:t>dT of GCR-OF </a:t>
            </a:r>
            <a:r>
              <a:rPr lang="en-US" altLang="zh-CN" sz="2400" dirty="0"/>
              <a:t>has an average value of </a:t>
            </a:r>
            <a:r>
              <a:rPr lang="en-US" altLang="zh-CN" sz="2400" b="1" dirty="0"/>
              <a:t>2-3 months</a:t>
            </a:r>
          </a:p>
          <a:p>
            <a:pPr marL="342900" lvl="0" indent="-342900">
              <a:buFont typeface="Arial" panose="020B0604020202020204" pitchFamily="34" charset="0"/>
              <a:buChar char="•"/>
              <a:defRPr/>
            </a:pPr>
            <a:endParaRPr lang="en-US" altLang="zh-CN" sz="2400" b="1" dirty="0"/>
          </a:p>
        </p:txBody>
      </p:sp>
      <p:grpSp>
        <p:nvGrpSpPr>
          <p:cNvPr id="18" name="组合 17">
            <a:extLst>
              <a:ext uri="{FF2B5EF4-FFF2-40B4-BE49-F238E27FC236}">
                <a16:creationId xmlns:a16="http://schemas.microsoft.com/office/drawing/2014/main" id="{95DC1B00-2E08-00A0-BD72-5777503414DF}"/>
              </a:ext>
            </a:extLst>
          </p:cNvPr>
          <p:cNvGrpSpPr/>
          <p:nvPr/>
        </p:nvGrpSpPr>
        <p:grpSpPr>
          <a:xfrm>
            <a:off x="8132064" y="938784"/>
            <a:ext cx="3729166" cy="3511297"/>
            <a:chOff x="8329594" y="1311640"/>
            <a:chExt cx="3511472" cy="3166230"/>
          </a:xfrm>
        </p:grpSpPr>
        <p:pic>
          <p:nvPicPr>
            <p:cNvPr id="10" name="图片 9">
              <a:extLst>
                <a:ext uri="{FF2B5EF4-FFF2-40B4-BE49-F238E27FC236}">
                  <a16:creationId xmlns:a16="http://schemas.microsoft.com/office/drawing/2014/main" id="{B64B79A9-913E-6F8C-962A-AF3A86CEEE27}"/>
                </a:ext>
              </a:extLst>
            </p:cNvPr>
            <p:cNvPicPr>
              <a:picLocks noChangeAspect="1"/>
            </p:cNvPicPr>
            <p:nvPr/>
          </p:nvPicPr>
          <p:blipFill>
            <a:blip r:embed="rId3"/>
            <a:stretch>
              <a:fillRect/>
            </a:stretch>
          </p:blipFill>
          <p:spPr>
            <a:xfrm>
              <a:off x="8329594" y="1549391"/>
              <a:ext cx="3511472" cy="2928479"/>
            </a:xfrm>
            <a:prstGeom prst="rect">
              <a:avLst/>
            </a:prstGeom>
          </p:spPr>
        </p:pic>
        <p:sp>
          <p:nvSpPr>
            <p:cNvPr id="9" name="文本框 8">
              <a:extLst>
                <a:ext uri="{FF2B5EF4-FFF2-40B4-BE49-F238E27FC236}">
                  <a16:creationId xmlns:a16="http://schemas.microsoft.com/office/drawing/2014/main" id="{A1946BCF-3EBD-A6DD-25CA-853B0A254EF0}"/>
                </a:ext>
              </a:extLst>
            </p:cNvPr>
            <p:cNvSpPr txBox="1"/>
            <p:nvPr/>
          </p:nvSpPr>
          <p:spPr>
            <a:xfrm>
              <a:off x="9395410" y="1311640"/>
              <a:ext cx="2048933" cy="280130"/>
            </a:xfrm>
            <a:prstGeom prst="rect">
              <a:avLst/>
            </a:prstGeom>
            <a:noFill/>
          </p:spPr>
          <p:txBody>
            <a:bodyPr wrap="square" rtlCol="0">
              <a:spAutoFit/>
            </a:bodyPr>
            <a:lstStyle/>
            <a:p>
              <a:r>
                <a:rPr lang="en-US" altLang="zh-CN" sz="2000" dirty="0">
                  <a:solidFill>
                    <a:srgbClr val="00B0F0"/>
                  </a:solidFill>
                </a:rPr>
                <a:t>Shen et.al 2020</a:t>
              </a:r>
              <a:endParaRPr lang="zh-CN" altLang="en-US" sz="2000" dirty="0">
                <a:solidFill>
                  <a:srgbClr val="00B0F0"/>
                </a:solidFill>
              </a:endParaRPr>
            </a:p>
          </p:txBody>
        </p:sp>
      </p:grpSp>
      <p:grpSp>
        <p:nvGrpSpPr>
          <p:cNvPr id="14" name="组合 13">
            <a:extLst>
              <a:ext uri="{FF2B5EF4-FFF2-40B4-BE49-F238E27FC236}">
                <a16:creationId xmlns:a16="http://schemas.microsoft.com/office/drawing/2014/main" id="{70CF9CCA-A31A-DDF9-1BFB-4ED270059D52}"/>
              </a:ext>
            </a:extLst>
          </p:cNvPr>
          <p:cNvGrpSpPr/>
          <p:nvPr/>
        </p:nvGrpSpPr>
        <p:grpSpPr>
          <a:xfrm>
            <a:off x="3694176" y="1028701"/>
            <a:ext cx="4083527" cy="3421380"/>
            <a:chOff x="4613622" y="1262220"/>
            <a:chExt cx="3601671" cy="3215650"/>
          </a:xfrm>
        </p:grpSpPr>
        <p:pic>
          <p:nvPicPr>
            <p:cNvPr id="11" name="图片 10">
              <a:extLst>
                <a:ext uri="{FF2B5EF4-FFF2-40B4-BE49-F238E27FC236}">
                  <a16:creationId xmlns:a16="http://schemas.microsoft.com/office/drawing/2014/main" id="{BA34434D-BE93-4C85-7359-399616AABE46}"/>
                </a:ext>
              </a:extLst>
            </p:cNvPr>
            <p:cNvPicPr>
              <a:picLocks noChangeAspect="1"/>
            </p:cNvPicPr>
            <p:nvPr/>
          </p:nvPicPr>
          <p:blipFill>
            <a:blip r:embed="rId4"/>
            <a:stretch>
              <a:fillRect/>
            </a:stretch>
          </p:blipFill>
          <p:spPr>
            <a:xfrm>
              <a:off x="4613622" y="1318264"/>
              <a:ext cx="3601671" cy="3159606"/>
            </a:xfrm>
            <a:prstGeom prst="rect">
              <a:avLst/>
            </a:prstGeom>
          </p:spPr>
        </p:pic>
        <p:sp>
          <p:nvSpPr>
            <p:cNvPr id="12" name="文本框 11">
              <a:extLst>
                <a:ext uri="{FF2B5EF4-FFF2-40B4-BE49-F238E27FC236}">
                  <a16:creationId xmlns:a16="http://schemas.microsoft.com/office/drawing/2014/main" id="{C09ADBEA-DAB5-7959-4B22-505391CC18B8}"/>
                </a:ext>
              </a:extLst>
            </p:cNvPr>
            <p:cNvSpPr txBox="1"/>
            <p:nvPr/>
          </p:nvSpPr>
          <p:spPr>
            <a:xfrm>
              <a:off x="6166360" y="1262220"/>
              <a:ext cx="2048933" cy="288362"/>
            </a:xfrm>
            <a:prstGeom prst="rect">
              <a:avLst/>
            </a:prstGeom>
            <a:noFill/>
          </p:spPr>
          <p:txBody>
            <a:bodyPr wrap="square" rtlCol="0">
              <a:spAutoFit/>
            </a:bodyPr>
            <a:lstStyle/>
            <a:p>
              <a:r>
                <a:rPr lang="en-US" altLang="zh-CN" sz="2000" dirty="0" err="1">
                  <a:solidFill>
                    <a:srgbClr val="00B0F0"/>
                  </a:solidFill>
                </a:rPr>
                <a:t>Nymmik</a:t>
              </a:r>
              <a:r>
                <a:rPr lang="en-US" altLang="zh-CN" sz="2000" dirty="0">
                  <a:solidFill>
                    <a:srgbClr val="00B0F0"/>
                  </a:solidFill>
                </a:rPr>
                <a:t> 2000</a:t>
              </a:r>
              <a:endParaRPr lang="zh-CN" altLang="en-US" sz="2000" dirty="0">
                <a:solidFill>
                  <a:srgbClr val="00B0F0"/>
                </a:solidFill>
              </a:endParaRPr>
            </a:p>
          </p:txBody>
        </p:sp>
      </p:grpSp>
      <p:pic>
        <p:nvPicPr>
          <p:cNvPr id="5" name="Picture 4">
            <a:extLst>
              <a:ext uri="{FF2B5EF4-FFF2-40B4-BE49-F238E27FC236}">
                <a16:creationId xmlns:a16="http://schemas.microsoft.com/office/drawing/2014/main" id="{AEE1BD28-1698-58E7-47B8-AA9814E54948}"/>
              </a:ext>
            </a:extLst>
          </p:cNvPr>
          <p:cNvPicPr>
            <a:picLocks noChangeAspect="1"/>
          </p:cNvPicPr>
          <p:nvPr/>
        </p:nvPicPr>
        <p:blipFill>
          <a:blip r:embed="rId5"/>
          <a:stretch>
            <a:fillRect/>
          </a:stretch>
        </p:blipFill>
        <p:spPr>
          <a:xfrm>
            <a:off x="2957255" y="4084320"/>
            <a:ext cx="2081247" cy="2798316"/>
          </a:xfrm>
          <a:prstGeom prst="rect">
            <a:avLst/>
          </a:prstGeom>
        </p:spPr>
      </p:pic>
      <p:sp>
        <p:nvSpPr>
          <p:cNvPr id="7" name="TextBox 6">
            <a:extLst>
              <a:ext uri="{FF2B5EF4-FFF2-40B4-BE49-F238E27FC236}">
                <a16:creationId xmlns:a16="http://schemas.microsoft.com/office/drawing/2014/main" id="{91CF386D-E4D4-3FC1-3E94-F4A659E44B12}"/>
              </a:ext>
            </a:extLst>
          </p:cNvPr>
          <p:cNvSpPr txBox="1"/>
          <p:nvPr/>
        </p:nvSpPr>
        <p:spPr>
          <a:xfrm>
            <a:off x="5213360" y="4560148"/>
            <a:ext cx="3014472" cy="923330"/>
          </a:xfrm>
          <a:prstGeom prst="rect">
            <a:avLst/>
          </a:prstGeom>
          <a:noFill/>
        </p:spPr>
        <p:txBody>
          <a:bodyPr wrap="square">
            <a:spAutoFit/>
          </a:bodyPr>
          <a:lstStyle/>
          <a:p>
            <a:pPr lvl="0">
              <a:defRPr/>
            </a:pPr>
            <a:r>
              <a:rPr lang="en-US" altLang="zh-CN" sz="1800" b="1" dirty="0">
                <a:solidFill>
                  <a:srgbClr val="C00000"/>
                </a:solidFill>
              </a:rPr>
              <a:t>Even/odd cycle-dependence is not a transport effect </a:t>
            </a:r>
          </a:p>
        </p:txBody>
      </p:sp>
      <p:sp>
        <p:nvSpPr>
          <p:cNvPr id="13" name="TextBox 12">
            <a:extLst>
              <a:ext uri="{FF2B5EF4-FFF2-40B4-BE49-F238E27FC236}">
                <a16:creationId xmlns:a16="http://schemas.microsoft.com/office/drawing/2014/main" id="{AC1E4189-EFE6-C0E2-4236-305536D25B3E}"/>
              </a:ext>
            </a:extLst>
          </p:cNvPr>
          <p:cNvSpPr txBox="1"/>
          <p:nvPr/>
        </p:nvSpPr>
        <p:spPr>
          <a:xfrm>
            <a:off x="8737975" y="4690640"/>
            <a:ext cx="3014472" cy="923330"/>
          </a:xfrm>
          <a:prstGeom prst="rect">
            <a:avLst/>
          </a:prstGeom>
          <a:noFill/>
        </p:spPr>
        <p:txBody>
          <a:bodyPr wrap="square">
            <a:spAutoFit/>
          </a:bodyPr>
          <a:lstStyle/>
          <a:p>
            <a:pPr lvl="0">
              <a:defRPr/>
            </a:pPr>
            <a:r>
              <a:rPr lang="en-US" altLang="zh-CN" sz="1800" b="1" dirty="0">
                <a:solidFill>
                  <a:srgbClr val="C00000"/>
                </a:solidFill>
              </a:rPr>
              <a:t>How about polarity (or charge)- and energy-dependence? </a:t>
            </a:r>
            <a:endParaRPr lang="zh-CN" altLang="en-US" sz="1800" dirty="0">
              <a:solidFill>
                <a:srgbClr val="C00000"/>
              </a:solidFill>
            </a:endParaRPr>
          </a:p>
        </p:txBody>
      </p:sp>
    </p:spTree>
    <p:extLst>
      <p:ext uri="{BB962C8B-B14F-4D97-AF65-F5344CB8AC3E}">
        <p14:creationId xmlns:p14="http://schemas.microsoft.com/office/powerpoint/2010/main" val="349100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marL="457200" indent="-457200">
              <a:buFont typeface="Wingdings" panose="05000000000000000000" pitchFamily="2" charset="2"/>
              <a:buChar char="u"/>
            </a:pPr>
            <a:r>
              <a:rPr lang="en-US" altLang="zh-CN" dirty="0"/>
              <a:t>Data selection</a:t>
            </a: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0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000" b="0" i="0" u="none" strike="noStrike" kern="1200" cap="none" spc="0" normalizeH="0" baseline="0" noProof="0">
              <a:ln>
                <a:noFill/>
              </a:ln>
              <a:solidFill>
                <a:srgbClr val="000000">
                  <a:lumMod val="50000"/>
                  <a:lumOff val="50000"/>
                </a:srgbClr>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889D0A72-D6FC-442C-83AD-55B658C24B13}"/>
              </a:ext>
            </a:extLst>
          </p:cNvPr>
          <p:cNvGraphicFramePr>
            <a:graphicFrameLocks noGrp="1"/>
          </p:cNvGraphicFramePr>
          <p:nvPr>
            <p:extLst>
              <p:ext uri="{D42A27DB-BD31-4B8C-83A1-F6EECF244321}">
                <p14:modId xmlns:p14="http://schemas.microsoft.com/office/powerpoint/2010/main" val="3691471183"/>
              </p:ext>
            </p:extLst>
          </p:nvPr>
        </p:nvGraphicFramePr>
        <p:xfrm>
          <a:off x="559973" y="1756199"/>
          <a:ext cx="11183088" cy="1447800"/>
        </p:xfrm>
        <a:graphic>
          <a:graphicData uri="http://schemas.openxmlformats.org/drawingml/2006/table">
            <a:tbl>
              <a:tblPr>
                <a:tableStyleId>{8A107856-5554-42FB-B03E-39F5DBC370BA}</a:tableStyleId>
              </a:tblPr>
              <a:tblGrid>
                <a:gridCol w="1796696">
                  <a:extLst>
                    <a:ext uri="{9D8B030D-6E8A-4147-A177-3AD203B41FA5}">
                      <a16:colId xmlns:a16="http://schemas.microsoft.com/office/drawing/2014/main" val="1100856226"/>
                    </a:ext>
                  </a:extLst>
                </a:gridCol>
                <a:gridCol w="5528142">
                  <a:extLst>
                    <a:ext uri="{9D8B030D-6E8A-4147-A177-3AD203B41FA5}">
                      <a16:colId xmlns:a16="http://schemas.microsoft.com/office/drawing/2014/main" val="3056519133"/>
                    </a:ext>
                  </a:extLst>
                </a:gridCol>
                <a:gridCol w="2566549">
                  <a:extLst>
                    <a:ext uri="{9D8B030D-6E8A-4147-A177-3AD203B41FA5}">
                      <a16:colId xmlns:a16="http://schemas.microsoft.com/office/drawing/2014/main" val="3608970552"/>
                    </a:ext>
                  </a:extLst>
                </a:gridCol>
                <a:gridCol w="1291701">
                  <a:extLst>
                    <a:ext uri="{9D8B030D-6E8A-4147-A177-3AD203B41FA5}">
                      <a16:colId xmlns:a16="http://schemas.microsoft.com/office/drawing/2014/main" val="2889225892"/>
                    </a:ext>
                  </a:extLst>
                </a:gridCol>
              </a:tblGrid>
              <a:tr h="0">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Parameter</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Source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Time period</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Temporal resolution </a:t>
                      </a:r>
                    </a:p>
                  </a:txBody>
                  <a:tcPr marL="47625" marR="47625" marT="47625" marB="47625" anchor="ctr"/>
                </a:tc>
                <a:extLst>
                  <a:ext uri="{0D108BD9-81ED-4DB2-BD59-A6C34878D82A}">
                    <a16:rowId xmlns:a16="http://schemas.microsoft.com/office/drawing/2014/main" val="1322599685"/>
                  </a:ext>
                </a:extLst>
              </a:tr>
              <a:tr h="0">
                <a:tc>
                  <a:txBody>
                    <a:bodyPr/>
                    <a:lstStyle/>
                    <a:p>
                      <a:pPr algn="ctr" fontAlgn="t"/>
                      <a:r>
                        <a:rPr lang="en-US" altLang="zh-CN" sz="1400" b="1" dirty="0">
                          <a:effectLst/>
                        </a:rPr>
                        <a:t>SSN</a:t>
                      </a:r>
                      <a:endParaRPr lang="zh-CN" altLang="en-US" sz="1400" b="1"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ctr" fontAlgn="t"/>
                      <a:r>
                        <a:rPr lang="en-US" altLang="zh-CN" sz="1400" dirty="0">
                          <a:effectLst/>
                          <a:latin typeface="微软雅黑" panose="020B0503020204020204" pitchFamily="34" charset="-122"/>
                          <a:ea typeface="微软雅黑" panose="020B0503020204020204" pitchFamily="34" charset="-122"/>
                        </a:rPr>
                        <a:t>WDC-SILSO, Royal Observatory of Belgium, Brussels</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1818-01 to 2023-03</a:t>
                      </a:r>
                      <a:endParaRPr lang="zh-CN" altLang="en-US" sz="1400" kern="1200" dirty="0">
                        <a:solidFill>
                          <a:schemeClr val="dk1"/>
                        </a:solidFill>
                        <a:latin typeface="+mn-lt"/>
                        <a:ea typeface="+mn-ea"/>
                        <a:cs typeface="+mn-cs"/>
                      </a:endParaRPr>
                    </a:p>
                  </a:txBody>
                  <a:tcPr marL="47625" marR="47625" marT="47625" marB="47625" anchor="ctr">
                    <a:solidFill>
                      <a:srgbClr val="E7EDF5"/>
                    </a:solidFill>
                  </a:tcPr>
                </a:tc>
                <a:tc rowSpan="3">
                  <a:txBody>
                    <a:bodyPr/>
                    <a:lstStyle/>
                    <a:p>
                      <a:pPr marL="0" algn="ctr" defTabSz="914400" rtl="0" eaLnBrk="1" fontAlgn="t" latinLnBrk="0" hangingPunct="1"/>
                      <a:r>
                        <a:rPr lang="en-US" altLang="zh-CN" sz="1400" i="0" kern="1200" dirty="0">
                          <a:solidFill>
                            <a:schemeClr val="tx1"/>
                          </a:solidFill>
                          <a:effectLst/>
                          <a:latin typeface="微软雅黑" panose="020B0503020204020204" pitchFamily="34" charset="-122"/>
                          <a:ea typeface="微软雅黑" panose="020B0503020204020204" pitchFamily="34" charset="-122"/>
                          <a:cs typeface="+mn-cs"/>
                        </a:rPr>
                        <a:t>1  Month</a:t>
                      </a:r>
                    </a:p>
                  </a:txBody>
                  <a:tcPr marL="47625" marR="47625" marT="47625" marB="47625" anchor="ctr">
                    <a:solidFill>
                      <a:srgbClr val="E7EDF5"/>
                    </a:solidFill>
                  </a:tcPr>
                </a:tc>
                <a:extLst>
                  <a:ext uri="{0D108BD9-81ED-4DB2-BD59-A6C34878D82A}">
                    <a16:rowId xmlns:a16="http://schemas.microsoft.com/office/drawing/2014/main" val="602563093"/>
                  </a:ext>
                </a:extLst>
              </a:tr>
              <a:tr h="0">
                <a:tc>
                  <a:txBody>
                    <a:bodyPr/>
                    <a:lstStyle/>
                    <a:p>
                      <a:pPr algn="ctr" fontAlgn="t"/>
                      <a:r>
                        <a:rPr lang="en-US" altLang="zh-CN" sz="1400" b="1" i="0" dirty="0">
                          <a:effectLst/>
                          <a:latin typeface="微软雅黑" panose="020B0503020204020204" pitchFamily="34" charset="-122"/>
                          <a:ea typeface="微软雅黑" panose="020B0503020204020204" pitchFamily="34" charset="-122"/>
                        </a:rPr>
                        <a:t>F10.7</a:t>
                      </a:r>
                      <a:endParaRPr lang="zh-CN" altLang="en-US" sz="1400" b="1"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altLang="zh-CN" sz="1400" kern="1200" dirty="0">
                          <a:solidFill>
                            <a:schemeClr val="dk1"/>
                          </a:solidFill>
                          <a:latin typeface="+mn-lt"/>
                          <a:ea typeface="+mn-ea"/>
                          <a:cs typeface="+mn-cs"/>
                        </a:rPr>
                        <a:t>Canadian Solar Radio Monitoring Program</a:t>
                      </a:r>
                      <a:endParaRPr lang="en-US" altLang="zh-CN" sz="1400" kern="1200" dirty="0">
                        <a:solidFill>
                          <a:schemeClr val="dk1"/>
                        </a:solidFill>
                        <a:latin typeface="+mn-lt"/>
                        <a:ea typeface="+mn-ea"/>
                        <a:cs typeface="+mn-cs"/>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1947-02 to 2024-10</a:t>
                      </a:r>
                    </a:p>
                  </a:txBody>
                  <a:tcPr marL="47625" marR="47625" marT="47625" marB="47625" anchor="ctr">
                    <a:solidFill>
                      <a:srgbClr val="E7EDF5"/>
                    </a:solidFill>
                  </a:tcPr>
                </a:tc>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altLang="zh-CN"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20610185"/>
                  </a:ext>
                </a:extLst>
              </a:tr>
              <a:tr h="0">
                <a:tc>
                  <a:txBody>
                    <a:bodyPr/>
                    <a:lstStyle/>
                    <a:p>
                      <a:pPr algn="ctr" fontAlgn="t"/>
                      <a:r>
                        <a:rPr lang="en-US" altLang="zh-CN" sz="1400" b="1" i="0" dirty="0">
                          <a:effectLst/>
                          <a:latin typeface="微软雅黑" panose="020B0503020204020204" pitchFamily="34" charset="-122"/>
                          <a:ea typeface="微软雅黑" panose="020B0503020204020204" pitchFamily="34" charset="-122"/>
                        </a:rPr>
                        <a:t>OF</a:t>
                      </a:r>
                      <a:endParaRPr lang="zh-CN" altLang="en-US" sz="1400" b="1"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a:t>Wang et.al 2022 by CSSS</a:t>
                      </a:r>
                      <a:r>
                        <a:rPr lang="en-US" altLang="zh-CN" sz="1400" baseline="0" dirty="0"/>
                        <a:t> model based on WSO observations</a:t>
                      </a:r>
                      <a:endParaRPr lang="zh-CN" altLang="en-US" sz="1400" dirty="0"/>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1976-06</a:t>
                      </a:r>
                      <a:r>
                        <a:rPr lang="en-US" altLang="zh-CN" sz="1400" kern="1200" baseline="0" dirty="0">
                          <a:solidFill>
                            <a:schemeClr val="dk1"/>
                          </a:solidFill>
                          <a:latin typeface="+mn-lt"/>
                          <a:ea typeface="+mn-ea"/>
                          <a:cs typeface="+mn-cs"/>
                        </a:rPr>
                        <a:t> to 2021-01 </a:t>
                      </a:r>
                      <a:endParaRPr lang="en-US" altLang="zh-CN" sz="1400" kern="1200" dirty="0">
                        <a:solidFill>
                          <a:schemeClr val="dk1"/>
                        </a:solidFill>
                        <a:latin typeface="+mn-lt"/>
                        <a:ea typeface="+mn-ea"/>
                        <a:cs typeface="+mn-cs"/>
                      </a:endParaRPr>
                    </a:p>
                  </a:txBody>
                  <a:tcPr marL="47625" marR="47625" marT="47625" marB="47625" anchor="ctr">
                    <a:solidFill>
                      <a:srgbClr val="E7EDF5"/>
                    </a:solidFill>
                  </a:tcPr>
                </a:tc>
                <a:tc vMerge="1">
                  <a:txBody>
                    <a:bodyPr/>
                    <a:lstStyle/>
                    <a:p>
                      <a:pPr marL="0" algn="ctr" defTabSz="914400" rtl="0" eaLnBrk="1" fontAlgn="t" latinLnBrk="0" hangingPunct="1"/>
                      <a:endParaRPr lang="en-US" altLang="zh-CN"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rgbClr val="E7EDF5"/>
                    </a:solidFill>
                  </a:tcPr>
                </a:tc>
                <a:extLst>
                  <a:ext uri="{0D108BD9-81ED-4DB2-BD59-A6C34878D82A}">
                    <a16:rowId xmlns:a16="http://schemas.microsoft.com/office/drawing/2014/main" val="1069172384"/>
                  </a:ext>
                </a:extLst>
              </a:tr>
            </a:tbl>
          </a:graphicData>
        </a:graphic>
      </p:graphicFrame>
      <p:sp>
        <p:nvSpPr>
          <p:cNvPr id="7"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DD3DB80-B894-403A-B48E-6FDC1A72010E}" type="slidenum">
              <a:rPr kumimoji="0" lang="zh-CN" altLang="en-US" sz="1600" b="0" i="0" u="none" strike="noStrike" kern="1200" cap="none" spc="0" normalizeH="0" baseline="0" noProof="0" smtClean="0">
                <a:ln>
                  <a:noFill/>
                </a:ln>
                <a:solidFill>
                  <a:srgbClr val="000000">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600" b="0" i="0" u="none" strike="noStrike" kern="1200" cap="none" spc="0" normalizeH="0" baseline="0" noProof="0" dirty="0">
              <a:ln>
                <a:noFill/>
              </a:ln>
              <a:solidFill>
                <a:srgbClr val="000000">
                  <a:lumMod val="50000"/>
                  <a:lumOff val="50000"/>
                </a:srgbClr>
              </a:solidFill>
              <a:effectLst/>
              <a:uLnTx/>
              <a:uFillTx/>
              <a:latin typeface="Arial"/>
              <a:ea typeface="微软雅黑"/>
              <a:cs typeface="+mn-cs"/>
            </a:endParaRPr>
          </a:p>
        </p:txBody>
      </p:sp>
      <p:graphicFrame>
        <p:nvGraphicFramePr>
          <p:cNvPr id="10" name="表格 9">
            <a:extLst>
              <a:ext uri="{FF2B5EF4-FFF2-40B4-BE49-F238E27FC236}">
                <a16:creationId xmlns:a16="http://schemas.microsoft.com/office/drawing/2014/main" id="{889D0A72-D6FC-442C-83AD-55B658C24B13}"/>
              </a:ext>
            </a:extLst>
          </p:cNvPr>
          <p:cNvGraphicFramePr>
            <a:graphicFrameLocks noGrp="1"/>
          </p:cNvGraphicFramePr>
          <p:nvPr>
            <p:extLst>
              <p:ext uri="{D42A27DB-BD31-4B8C-83A1-F6EECF244321}">
                <p14:modId xmlns:p14="http://schemas.microsoft.com/office/powerpoint/2010/main" val="1130444233"/>
              </p:ext>
            </p:extLst>
          </p:nvPr>
        </p:nvGraphicFramePr>
        <p:xfrm>
          <a:off x="559973" y="4160764"/>
          <a:ext cx="11183088" cy="1543050"/>
        </p:xfrm>
        <a:graphic>
          <a:graphicData uri="http://schemas.openxmlformats.org/drawingml/2006/table">
            <a:tbl>
              <a:tblPr>
                <a:tableStyleId>{8A107856-5554-42FB-B03E-39F5DBC370BA}</a:tableStyleId>
              </a:tblPr>
              <a:tblGrid>
                <a:gridCol w="1016435">
                  <a:extLst>
                    <a:ext uri="{9D8B030D-6E8A-4147-A177-3AD203B41FA5}">
                      <a16:colId xmlns:a16="http://schemas.microsoft.com/office/drawing/2014/main" val="1100856226"/>
                    </a:ext>
                  </a:extLst>
                </a:gridCol>
                <a:gridCol w="1302922">
                  <a:extLst>
                    <a:ext uri="{9D8B030D-6E8A-4147-A177-3AD203B41FA5}">
                      <a16:colId xmlns:a16="http://schemas.microsoft.com/office/drawing/2014/main" val="3056519133"/>
                    </a:ext>
                  </a:extLst>
                </a:gridCol>
                <a:gridCol w="2574448">
                  <a:extLst>
                    <a:ext uri="{9D8B030D-6E8A-4147-A177-3AD203B41FA5}">
                      <a16:colId xmlns:a16="http://schemas.microsoft.com/office/drawing/2014/main" val="53662483"/>
                    </a:ext>
                  </a:extLst>
                </a:gridCol>
                <a:gridCol w="1691444">
                  <a:extLst>
                    <a:ext uri="{9D8B030D-6E8A-4147-A177-3AD203B41FA5}">
                      <a16:colId xmlns:a16="http://schemas.microsoft.com/office/drawing/2014/main" val="3608970552"/>
                    </a:ext>
                  </a:extLst>
                </a:gridCol>
                <a:gridCol w="2482093">
                  <a:extLst>
                    <a:ext uri="{9D8B030D-6E8A-4147-A177-3AD203B41FA5}">
                      <a16:colId xmlns:a16="http://schemas.microsoft.com/office/drawing/2014/main" val="3190071970"/>
                    </a:ext>
                  </a:extLst>
                </a:gridCol>
                <a:gridCol w="2115746">
                  <a:extLst>
                    <a:ext uri="{9D8B030D-6E8A-4147-A177-3AD203B41FA5}">
                      <a16:colId xmlns:a16="http://schemas.microsoft.com/office/drawing/2014/main" val="2889225892"/>
                    </a:ext>
                  </a:extLst>
                </a:gridCol>
              </a:tblGrid>
              <a:tr h="0">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Particle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Instrument</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Rigidity Range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Time period</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Solar</a:t>
                      </a:r>
                      <a:r>
                        <a:rPr lang="en-US" altLang="zh-CN" sz="1400" b="1" kern="1200" baseline="0" dirty="0">
                          <a:solidFill>
                            <a:schemeClr val="dk1"/>
                          </a:solidFill>
                          <a:effectLst/>
                          <a:latin typeface="微软雅黑" panose="020B0503020204020204" pitchFamily="34" charset="-122"/>
                          <a:ea typeface="微软雅黑" panose="020B0503020204020204" pitchFamily="34" charset="-122"/>
                          <a:cs typeface="+mn-cs"/>
                        </a:rPr>
                        <a:t> Cycle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a:solidFill>
                            <a:schemeClr val="dk1"/>
                          </a:solidFill>
                          <a:effectLst/>
                          <a:latin typeface="微软雅黑" panose="020B0503020204020204" pitchFamily="34" charset="-122"/>
                          <a:ea typeface="微软雅黑" panose="020B0503020204020204" pitchFamily="34" charset="-122"/>
                          <a:cs typeface="+mn-cs"/>
                        </a:rPr>
                        <a:t>Temporal resolution </a:t>
                      </a:r>
                    </a:p>
                  </a:txBody>
                  <a:tcPr marL="47625" marR="47625" marT="47625" marB="47625" anchor="ctr"/>
                </a:tc>
                <a:extLst>
                  <a:ext uri="{0D108BD9-81ED-4DB2-BD59-A6C34878D82A}">
                    <a16:rowId xmlns:a16="http://schemas.microsoft.com/office/drawing/2014/main" val="1322599685"/>
                  </a:ext>
                </a:extLst>
              </a:tr>
              <a:tr h="0">
                <a:tc row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b="1" dirty="0">
                          <a:effectLst/>
                        </a:rPr>
                        <a:t>Protons</a:t>
                      </a:r>
                      <a:endParaRPr lang="zh-CN" altLang="en-US" sz="1400" b="1"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a:effectLst/>
                          <a:latin typeface="微软雅黑" panose="020B0503020204020204" pitchFamily="34" charset="-122"/>
                          <a:ea typeface="微软雅黑" panose="020B0503020204020204" pitchFamily="34" charset="-122"/>
                        </a:rPr>
                        <a:t>IMP</a:t>
                      </a:r>
                      <a:r>
                        <a:rPr lang="en-US" altLang="zh-CN" sz="1400" baseline="0" dirty="0">
                          <a:effectLst/>
                          <a:latin typeface="微软雅黑" panose="020B0503020204020204" pitchFamily="34" charset="-122"/>
                          <a:ea typeface="微软雅黑" panose="020B0503020204020204" pitchFamily="34" charset="-122"/>
                        </a:rPr>
                        <a:t>-8</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l" fontAlgn="t"/>
                      <a:r>
                        <a:rPr lang="en-US" sz="1400" i="0" dirty="0">
                          <a:effectLst/>
                          <a:latin typeface="微软雅黑" panose="020B0503020204020204" pitchFamily="34" charset="-122"/>
                          <a:ea typeface="微软雅黑" panose="020B0503020204020204" pitchFamily="34" charset="-122"/>
                        </a:rPr>
                        <a:t>0.33–1.07 GV</a:t>
                      </a:r>
                      <a:r>
                        <a:rPr lang="en-US" altLang="zh-CN" sz="1400" i="0" dirty="0">
                          <a:effectLst/>
                          <a:latin typeface="微软雅黑" panose="020B0503020204020204" pitchFamily="34" charset="-122"/>
                          <a:ea typeface="微软雅黑" panose="020B0503020204020204" pitchFamily="34" charset="-122"/>
                        </a:rPr>
                        <a:t>, 6 rigidity bins</a:t>
                      </a:r>
                      <a:endParaRPr lang="en-US" sz="1400"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ctr" fontAlgn="t"/>
                      <a:r>
                        <a:rPr lang="en-US" sz="1400" kern="1200" dirty="0">
                          <a:solidFill>
                            <a:schemeClr val="dk1"/>
                          </a:solidFill>
                          <a:latin typeface="+mn-lt"/>
                          <a:ea typeface="+mn-ea"/>
                          <a:cs typeface="+mn-cs"/>
                        </a:rPr>
                        <a:t>1974-03 to 2001-09</a:t>
                      </a:r>
                    </a:p>
                  </a:txBody>
                  <a:tcPr marL="47625" marR="47625" marT="47625" marB="47625" anchor="ctr">
                    <a:solidFill>
                      <a:srgbClr val="E7EDF5"/>
                    </a:solidFill>
                  </a:tcPr>
                </a:tc>
                <a:tc>
                  <a:txBody>
                    <a:bodyPr/>
                    <a:lstStyle/>
                    <a:p>
                      <a:pPr algn="ctr" fontAlgn="t"/>
                      <a:r>
                        <a:rPr lang="en-US" sz="1400" kern="1200" dirty="0">
                          <a:solidFill>
                            <a:schemeClr val="dk1"/>
                          </a:solidFill>
                          <a:latin typeface="+mn-lt"/>
                          <a:ea typeface="+mn-ea"/>
                          <a:cs typeface="+mn-cs"/>
                        </a:rPr>
                        <a:t>21, A-, 22</a:t>
                      </a:r>
                      <a:r>
                        <a:rPr lang="en-US" altLang="zh-CN" sz="1400" kern="1200" dirty="0">
                          <a:solidFill>
                            <a:schemeClr val="dk1"/>
                          </a:solidFill>
                          <a:latin typeface="+mn-lt"/>
                          <a:ea typeface="+mn-ea"/>
                          <a:cs typeface="+mn-cs"/>
                        </a:rPr>
                        <a:t>, A+</a:t>
                      </a:r>
                      <a:r>
                        <a:rPr lang="en-US" sz="1400" kern="1200" dirty="0">
                          <a:solidFill>
                            <a:schemeClr val="dk1"/>
                          </a:solidFill>
                          <a:latin typeface="+mn-lt"/>
                          <a:ea typeface="+mn-ea"/>
                          <a:cs typeface="+mn-cs"/>
                        </a:rPr>
                        <a:t>, 23</a:t>
                      </a:r>
                    </a:p>
                  </a:txBody>
                  <a:tcPr marL="47625" marR="47625" marT="47625" marB="47625" anchor="ctr">
                    <a:solidFill>
                      <a:srgbClr val="E7EDF5"/>
                    </a:solidFill>
                  </a:tcPr>
                </a:tc>
                <a:tc rowSpan="4">
                  <a:txBody>
                    <a:bodyPr/>
                    <a:lstStyle/>
                    <a:p>
                      <a:pPr marL="0" algn="ctr" defTabSz="914400" rtl="0" eaLnBrk="1" fontAlgn="t" latinLnBrk="0" hangingPunct="1"/>
                      <a:r>
                        <a:rPr lang="en-US" sz="1400" i="0" kern="1200" dirty="0">
                          <a:solidFill>
                            <a:schemeClr val="tx1"/>
                          </a:solidFill>
                          <a:effectLst/>
                          <a:latin typeface="微软雅黑" panose="020B0503020204020204" pitchFamily="34" charset="-122"/>
                          <a:ea typeface="微软雅黑" panose="020B0503020204020204" pitchFamily="34" charset="-122"/>
                          <a:cs typeface="+mn-cs"/>
                        </a:rPr>
                        <a:t>1  Month</a:t>
                      </a:r>
                    </a:p>
                  </a:txBody>
                  <a:tcPr marL="47625" marR="47625" marT="47625" marB="47625" anchor="ctr"/>
                </a:tc>
                <a:extLst>
                  <a:ext uri="{0D108BD9-81ED-4DB2-BD59-A6C34878D82A}">
                    <a16:rowId xmlns:a16="http://schemas.microsoft.com/office/drawing/2014/main" val="3807098053"/>
                  </a:ext>
                </a:extLst>
              </a:tr>
              <a:tr h="0">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a:effectLst/>
                          <a:latin typeface="微软雅黑" panose="020B0503020204020204" pitchFamily="34" charset="-122"/>
                          <a:ea typeface="微软雅黑" panose="020B0503020204020204" pitchFamily="34" charset="-122"/>
                        </a:rPr>
                        <a:t>SOHO EPHIN</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i="0" dirty="0">
                          <a:effectLst/>
                          <a:latin typeface="微软雅黑" panose="020B0503020204020204" pitchFamily="34" charset="-122"/>
                          <a:ea typeface="微软雅黑" panose="020B0503020204020204" pitchFamily="34" charset="-122"/>
                        </a:rPr>
                        <a:t>0.71-2.47 </a:t>
                      </a:r>
                      <a:r>
                        <a:rPr lang="en-US" altLang="zh-CN" sz="1400" i="0" dirty="0">
                          <a:effectLst/>
                          <a:latin typeface="微软雅黑" panose="020B0503020204020204" pitchFamily="34" charset="-122"/>
                          <a:ea typeface="微软雅黑" panose="020B0503020204020204" pitchFamily="34" charset="-122"/>
                        </a:rPr>
                        <a:t>GV, </a:t>
                      </a:r>
                      <a:r>
                        <a:rPr lang="en-US" altLang="zh-CN" sz="1400" i="0" kern="1200" dirty="0">
                          <a:solidFill>
                            <a:schemeClr val="dk1"/>
                          </a:solidFill>
                          <a:effectLst/>
                          <a:latin typeface="微软雅黑" panose="020B0503020204020204" pitchFamily="34" charset="-122"/>
                          <a:ea typeface="微软雅黑" panose="020B0503020204020204" pitchFamily="34" charset="-122"/>
                          <a:cs typeface="+mn-cs"/>
                        </a:rPr>
                        <a:t>14</a:t>
                      </a:r>
                      <a:r>
                        <a:rPr lang="en-US" altLang="zh-CN" sz="1400" i="0" dirty="0">
                          <a:effectLst/>
                          <a:latin typeface="微软雅黑" panose="020B0503020204020204" pitchFamily="34" charset="-122"/>
                          <a:ea typeface="微软雅黑" panose="020B0503020204020204" pitchFamily="34" charset="-122"/>
                        </a:rPr>
                        <a:t> rigidity bins</a:t>
                      </a:r>
                      <a:endParaRPr lang="zh-CN" altLang="en-US" sz="1400" i="0"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rgbClr val="E7EDF5"/>
                    </a:solidFill>
                  </a:tcPr>
                </a:tc>
                <a:tc>
                  <a:txBody>
                    <a:bodyPr/>
                    <a:lstStyle/>
                    <a:p>
                      <a:pPr algn="ctr" fontAlgn="t"/>
                      <a:r>
                        <a:rPr lang="en-US" sz="1400" kern="1200" dirty="0">
                          <a:solidFill>
                            <a:schemeClr val="dk1"/>
                          </a:solidFill>
                          <a:latin typeface="+mn-lt"/>
                          <a:ea typeface="+mn-ea"/>
                          <a:cs typeface="+mn-cs"/>
                        </a:rPr>
                        <a:t>1995-12 to 2016-12</a:t>
                      </a:r>
                    </a:p>
                  </a:txBody>
                  <a:tcPr marL="47625" marR="47625" marT="47625" marB="47625" anchor="ctr">
                    <a:solidFill>
                      <a:srgbClr val="E7EDF5"/>
                    </a:solidFill>
                  </a:tcPr>
                </a:tc>
                <a:tc>
                  <a:txBody>
                    <a:bodyPr/>
                    <a:lstStyle/>
                    <a:p>
                      <a:pPr algn="ctr" fontAlgn="t"/>
                      <a:r>
                        <a:rPr lang="en-US" altLang="zh-CN" sz="1400" kern="1200" dirty="0">
                          <a:solidFill>
                            <a:schemeClr val="dk1"/>
                          </a:solidFill>
                          <a:latin typeface="+mn-lt"/>
                          <a:ea typeface="+mn-ea"/>
                          <a:cs typeface="+mn-cs"/>
                        </a:rPr>
                        <a:t>23, A-, 24</a:t>
                      </a:r>
                      <a:endParaRPr lang="en-US" sz="1400" kern="1200" dirty="0">
                        <a:solidFill>
                          <a:schemeClr val="dk1"/>
                        </a:solidFill>
                        <a:latin typeface="+mn-lt"/>
                        <a:ea typeface="+mn-ea"/>
                        <a:cs typeface="+mn-cs"/>
                      </a:endParaRPr>
                    </a:p>
                  </a:txBody>
                  <a:tcPr marL="47625" marR="47625" marT="47625" marB="47625" anchor="ctr">
                    <a:solidFill>
                      <a:srgbClr val="E7EDF5"/>
                    </a:solidFill>
                  </a:tcPr>
                </a:tc>
                <a:tc vMerge="1">
                  <a:txBody>
                    <a:bodyPr/>
                    <a:lstStyle/>
                    <a:p>
                      <a:endParaRPr lang="zh-CN" altLang="en-US"/>
                    </a:p>
                  </a:txBody>
                  <a:tcPr/>
                </a:tc>
                <a:extLst>
                  <a:ext uri="{0D108BD9-81ED-4DB2-BD59-A6C34878D82A}">
                    <a16:rowId xmlns:a16="http://schemas.microsoft.com/office/drawing/2014/main" val="791521766"/>
                  </a:ext>
                </a:extLst>
              </a:tr>
              <a:tr h="0">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a:effectLst/>
                          <a:latin typeface="微软雅黑" panose="020B0503020204020204" pitchFamily="34" charset="-122"/>
                          <a:ea typeface="微软雅黑" panose="020B0503020204020204" pitchFamily="34" charset="-122"/>
                        </a:rPr>
                        <a:t>AMS02</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l" fontAlgn="t"/>
                      <a:r>
                        <a:rPr lang="en-US" sz="1400" i="0" dirty="0">
                          <a:effectLst/>
                          <a:latin typeface="微软雅黑" panose="020B0503020204020204" pitchFamily="34" charset="-122"/>
                          <a:ea typeface="微软雅黑" panose="020B0503020204020204" pitchFamily="34" charset="-122"/>
                        </a:rPr>
                        <a:t>1-11 GV, 8 rigidity bins</a:t>
                      </a: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2011-05 to 2022-05</a:t>
                      </a: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24, A+, 25</a:t>
                      </a:r>
                    </a:p>
                  </a:txBody>
                  <a:tcPr marL="47625" marR="47625" marT="47625" marB="47625" anchor="ctr">
                    <a:solidFill>
                      <a:srgbClr val="E7EDF5"/>
                    </a:solidFill>
                  </a:tcPr>
                </a:tc>
                <a:tc vMerge="1">
                  <a:txBody>
                    <a:bodyPr/>
                    <a:lstStyle/>
                    <a:p>
                      <a:endParaRPr lang="zh-CN" altLang="en-US"/>
                    </a:p>
                  </a:txBody>
                  <a:tcPr/>
                </a:tc>
                <a:extLst>
                  <a:ext uri="{0D108BD9-81ED-4DB2-BD59-A6C34878D82A}">
                    <a16:rowId xmlns:a16="http://schemas.microsoft.com/office/drawing/2014/main" val="1557370789"/>
                  </a:ext>
                </a:extLst>
              </a:tr>
              <a:tr h="0">
                <a:tc>
                  <a:txBody>
                    <a:bodyPr/>
                    <a:lstStyle/>
                    <a:p>
                      <a:pPr algn="ctr" fontAlgn="t"/>
                      <a:r>
                        <a:rPr lang="en-US" altLang="zh-CN" sz="1400" b="1" dirty="0">
                          <a:effectLst/>
                        </a:rPr>
                        <a:t>Electrons</a:t>
                      </a:r>
                      <a:endParaRPr lang="zh-CN" altLang="en-US" sz="1400" b="1"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algn="ctr" fontAlgn="t"/>
                      <a:r>
                        <a:rPr lang="en-US" altLang="zh-CN" sz="1400" dirty="0">
                          <a:effectLst/>
                          <a:latin typeface="微软雅黑" panose="020B0503020204020204" pitchFamily="34" charset="-122"/>
                          <a:ea typeface="微软雅黑" panose="020B0503020204020204" pitchFamily="34" charset="-122"/>
                        </a:rPr>
                        <a:t>AMS02</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algn="l" fontAlgn="t"/>
                      <a:r>
                        <a:rPr lang="en-US" altLang="zh-CN" sz="1400" i="0" dirty="0">
                          <a:effectLst/>
                          <a:latin typeface="微软雅黑" panose="020B0503020204020204" pitchFamily="34" charset="-122"/>
                          <a:ea typeface="微软雅黑" panose="020B0503020204020204" pitchFamily="34" charset="-122"/>
                        </a:rPr>
                        <a:t>1-11</a:t>
                      </a:r>
                      <a:r>
                        <a:rPr lang="en-US" altLang="zh-CN" sz="1400" i="0" baseline="0" dirty="0">
                          <a:effectLst/>
                          <a:latin typeface="微软雅黑" panose="020B0503020204020204" pitchFamily="34" charset="-122"/>
                          <a:ea typeface="微软雅黑" panose="020B0503020204020204" pitchFamily="34" charset="-122"/>
                        </a:rPr>
                        <a:t> </a:t>
                      </a:r>
                      <a:r>
                        <a:rPr lang="en-US" altLang="zh-CN" sz="1400" i="0" dirty="0">
                          <a:effectLst/>
                          <a:latin typeface="微软雅黑" panose="020B0503020204020204" pitchFamily="34" charset="-122"/>
                          <a:ea typeface="微软雅黑" panose="020B0503020204020204" pitchFamily="34" charset="-122"/>
                        </a:rPr>
                        <a:t>GV, 8 rigidity bins</a:t>
                      </a:r>
                    </a:p>
                  </a:txBody>
                  <a:tcPr marL="47625" marR="47625" marT="47625" marB="476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2011-05 to 2022-05</a:t>
                      </a:r>
                    </a:p>
                  </a:txBody>
                  <a:tcPr marL="47625" marR="47625" marT="47625" marB="476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mn-lt"/>
                          <a:ea typeface="+mn-ea"/>
                          <a:cs typeface="+mn-cs"/>
                        </a:rPr>
                        <a:t>24, A+, 25</a:t>
                      </a:r>
                    </a:p>
                  </a:txBody>
                  <a:tcPr marL="47625" marR="47625" marT="47625" marB="47625" anchor="ctr"/>
                </a:tc>
                <a:tc vMerge="1">
                  <a:txBody>
                    <a:bodyPr/>
                    <a:lstStyle/>
                    <a:p>
                      <a:pPr marL="0" algn="ctr" defTabSz="914400" rtl="0" eaLnBrk="1" fontAlgn="t" latinLnBrk="0" hangingPunct="1"/>
                      <a:endParaRPr lang="en-US"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extLst>
                  <a:ext uri="{0D108BD9-81ED-4DB2-BD59-A6C34878D82A}">
                    <a16:rowId xmlns:a16="http://schemas.microsoft.com/office/drawing/2014/main" val="602563093"/>
                  </a:ext>
                </a:extLst>
              </a:tr>
            </a:tbl>
          </a:graphicData>
        </a:graphic>
      </p:graphicFrame>
      <p:sp>
        <p:nvSpPr>
          <p:cNvPr id="11" name="文本框 10"/>
          <p:cNvSpPr txBox="1"/>
          <p:nvPr/>
        </p:nvSpPr>
        <p:spPr>
          <a:xfrm>
            <a:off x="559973" y="1146584"/>
            <a:ext cx="4748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rPr>
              <a:t>Solar activity index</a:t>
            </a:r>
            <a:endParaRPr kumimoji="0" lang="zh-CN" altLang="en-US" sz="2400" b="0" i="0" u="none" strike="noStrike" kern="1200" cap="none" spc="0" normalizeH="0" baseline="0" noProof="0" dirty="0">
              <a:ln>
                <a:noFill/>
              </a:ln>
              <a:solidFill>
                <a:srgbClr val="00B0F0"/>
              </a:solidFill>
              <a:effectLst/>
              <a:uLnTx/>
              <a:uFillTx/>
              <a:latin typeface="Arial"/>
              <a:ea typeface="微软雅黑"/>
              <a:cs typeface="+mn-cs"/>
            </a:endParaRPr>
          </a:p>
        </p:txBody>
      </p:sp>
      <p:sp>
        <p:nvSpPr>
          <p:cNvPr id="12" name="文本框 11"/>
          <p:cNvSpPr txBox="1"/>
          <p:nvPr/>
        </p:nvSpPr>
        <p:spPr>
          <a:xfrm>
            <a:off x="506878" y="3469833"/>
            <a:ext cx="9636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rPr>
              <a:t>GCR flux (E-dependent) </a:t>
            </a:r>
            <a:r>
              <a:rPr kumimoji="0" lang="en-US" altLang="zh-CN" sz="2400" b="0" i="0" u="none" strike="noStrike" kern="1200" cap="none" spc="0" normalizeH="0" baseline="0" noProof="0" dirty="0">
                <a:ln>
                  <a:noFill/>
                </a:ln>
                <a:solidFill>
                  <a:srgbClr val="00B0F0"/>
                </a:solidFill>
                <a:effectLst/>
                <a:uLnTx/>
                <a:uFillTx/>
                <a:latin typeface="Arial"/>
                <a:ea typeface="微软雅黑"/>
                <a:cs typeface="+mn-cs"/>
                <a:sym typeface="Wingdings" pitchFamily="2" charset="2"/>
              </a:rPr>
              <a:t>&amp; Force-field derived Modulation Phi</a:t>
            </a:r>
            <a:endParaRPr kumimoji="0" lang="zh-CN" altLang="en-US" sz="2400" b="0" i="0" u="none" strike="noStrike" kern="1200" cap="none" spc="0" normalizeH="0" baseline="0" noProof="0" dirty="0">
              <a:ln>
                <a:noFill/>
              </a:ln>
              <a:solidFill>
                <a:srgbClr val="00B0F0"/>
              </a:solidFill>
              <a:effectLst/>
              <a:uLnTx/>
              <a:uFillTx/>
              <a:latin typeface="Arial"/>
              <a:ea typeface="微软雅黑"/>
              <a:cs typeface="+mn-cs"/>
            </a:endParaRPr>
          </a:p>
        </p:txBody>
      </p:sp>
      <p:sp>
        <p:nvSpPr>
          <p:cNvPr id="3" name="文本框 5">
            <a:extLst>
              <a:ext uri="{FF2B5EF4-FFF2-40B4-BE49-F238E27FC236}">
                <a16:creationId xmlns:a16="http://schemas.microsoft.com/office/drawing/2014/main" id="{132A52CF-F7C1-D9D2-8B8A-C13545F9C91D}"/>
              </a:ext>
            </a:extLst>
          </p:cNvPr>
          <p:cNvSpPr txBox="1"/>
          <p:nvPr/>
        </p:nvSpPr>
        <p:spPr>
          <a:xfrm>
            <a:off x="506878" y="6143598"/>
            <a:ext cx="5186786" cy="400110"/>
          </a:xfrm>
          <a:prstGeom prst="rect">
            <a:avLst/>
          </a:prstGeom>
          <a:noFill/>
        </p:spPr>
        <p:txBody>
          <a:bodyPr wrap="square" rtlCol="0">
            <a:spAutoFit/>
          </a:bodyPr>
          <a:lstStyle/>
          <a:p>
            <a:r>
              <a:rPr lang="en-US" altLang="zh-CN" sz="2000" dirty="0">
                <a:solidFill>
                  <a:srgbClr val="00B0F0"/>
                </a:solidFill>
              </a:rPr>
              <a:t>More details in Wang &amp; Guo </a:t>
            </a:r>
            <a:r>
              <a:rPr lang="en-US" altLang="zh-CN" sz="2000" dirty="0" err="1">
                <a:solidFill>
                  <a:srgbClr val="00B0F0"/>
                </a:solidFill>
              </a:rPr>
              <a:t>et.al</a:t>
            </a:r>
            <a:r>
              <a:rPr lang="en-US" altLang="zh-CN" sz="2000" dirty="0">
                <a:solidFill>
                  <a:srgbClr val="00B0F0"/>
                </a:solidFill>
              </a:rPr>
              <a:t> 2025 AA</a:t>
            </a:r>
            <a:endParaRPr lang="zh-CN" altLang="en-US" sz="2000" dirty="0">
              <a:solidFill>
                <a:srgbClr val="00B0F0"/>
              </a:solidFill>
            </a:endParaRPr>
          </a:p>
        </p:txBody>
      </p:sp>
    </p:spTree>
    <p:extLst>
      <p:ext uri="{BB962C8B-B14F-4D97-AF65-F5344CB8AC3E}">
        <p14:creationId xmlns:p14="http://schemas.microsoft.com/office/powerpoint/2010/main" val="22193278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fdae8d51-ae9a-4b15-bf83-fdc4f469b13e"/>
</p:tagLst>
</file>

<file path=ppt/theme/theme1.xml><?xml version="1.0" encoding="utf-8"?>
<a:theme xmlns:a="http://schemas.openxmlformats.org/drawingml/2006/main" name="主题5">
  <a:themeElements>
    <a:clrScheme name="沃博联">
      <a:dk1>
        <a:srgbClr val="000000"/>
      </a:dk1>
      <a:lt1>
        <a:srgbClr val="FFFFFF"/>
      </a:lt1>
      <a:dk2>
        <a:srgbClr val="778495"/>
      </a:dk2>
      <a:lt2>
        <a:srgbClr val="F0F0F0"/>
      </a:lt2>
      <a:accent1>
        <a:srgbClr val="006BB1"/>
      </a:accent1>
      <a:accent2>
        <a:srgbClr val="0087C7"/>
      </a:accent2>
      <a:accent3>
        <a:srgbClr val="596984"/>
      </a:accent3>
      <a:accent4>
        <a:srgbClr val="7F8FA9"/>
      </a:accent4>
      <a:accent5>
        <a:srgbClr val="5AA2AE"/>
      </a:accent5>
      <a:accent6>
        <a:srgbClr val="9D90A0"/>
      </a:accent6>
      <a:hlink>
        <a:srgbClr val="006BB1"/>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99745</TotalTime>
  <Words>3150</Words>
  <Application>Microsoft Macintosh PowerPoint</Application>
  <PresentationFormat>Widescreen</PresentationFormat>
  <Paragraphs>358</Paragraphs>
  <Slides>24</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微软雅黑</vt:lpstr>
      <vt:lpstr>Times</vt:lpstr>
      <vt:lpstr>Arial</vt:lpstr>
      <vt:lpstr>Calibri</vt:lpstr>
      <vt:lpstr>Cambria Math</vt:lpstr>
      <vt:lpstr>Wingdings</vt:lpstr>
      <vt:lpstr>主题5</vt:lpstr>
      <vt:lpstr>PowerPoint Presentation</vt:lpstr>
      <vt:lpstr>PowerPoint Presentation</vt:lpstr>
      <vt:lpstr>Introduction: Hysteresis of GCR modulation</vt:lpstr>
      <vt:lpstr>Introduction: Hysteresis of GCR modulation</vt:lpstr>
      <vt:lpstr>GCR delay is observed at all distances</vt:lpstr>
      <vt:lpstr>Various Methods to define the delay time</vt:lpstr>
      <vt:lpstr>Solar-cycle dependence of the GCR delay </vt:lpstr>
      <vt:lpstr>Three factors of GCR-SSN dT</vt:lpstr>
      <vt:lpstr>Data selection</vt:lpstr>
      <vt:lpstr>PowerPoint Presentation</vt:lpstr>
      <vt:lpstr>Data selection</vt:lpstr>
      <vt:lpstr>3 Methods to define the delay time</vt:lpstr>
      <vt:lpstr>Methods: delay time (comparison of 2 methods)</vt:lpstr>
      <vt:lpstr>Methods: delay time (Monte Carlo uncertainty)</vt:lpstr>
      <vt:lpstr>Results: Solar open magnetic flux </vt:lpstr>
      <vt:lpstr>PowerPoint Presentation</vt:lpstr>
      <vt:lpstr>Theory: Derivation of delay time ∆ts and ∆tp  </vt:lpstr>
      <vt:lpstr>PowerPoint Presentation</vt:lpstr>
      <vt:lpstr>PowerPoint Presentation</vt:lpstr>
      <vt:lpstr>Force-field approximation</vt:lpstr>
      <vt:lpstr>Extended force-field approximation</vt:lpstr>
      <vt:lpstr>Methods: joint distribution</vt:lpstr>
      <vt:lpstr>Delay time ∆ts related to the solar activity propagation speed</vt:lpstr>
      <vt:lpstr>Delay time ∆tp related to the GCRs transport speed</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Jingnan Guo</cp:lastModifiedBy>
  <cp:revision>803</cp:revision>
  <cp:lastPrinted>2023-09-17T02:51:34Z</cp:lastPrinted>
  <dcterms:created xsi:type="dcterms:W3CDTF">2017-11-22T16:00:00Z</dcterms:created>
  <dcterms:modified xsi:type="dcterms:W3CDTF">2026-04-21T06:53:18Z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2052-11.1.0.10000</vt:lpwstr>
  </property>
</Properties>
</file>