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7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4874CB"/>
    <a:srgbClr val="94B3E1"/>
    <a:srgbClr val="0000FF"/>
    <a:srgbClr val="9F2929"/>
    <a:srgbClr val="8B3D3D"/>
    <a:srgbClr val="15213A"/>
    <a:srgbClr val="121C30"/>
    <a:srgbClr val="86725F"/>
    <a:srgbClr val="D2B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 userDrawn="1"/>
        </p:nvSpPr>
        <p:spPr>
          <a:xfrm>
            <a:off x="0" y="0"/>
            <a:ext cx="12191695" cy="1097280"/>
          </a:xfrm>
          <a:prstGeom prst="rect">
            <a:avLst/>
          </a:prstGeom>
          <a:solidFill>
            <a:srgbClr val="8672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9" name="标准版.png" descr="标准版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715" y="5841365"/>
            <a:ext cx="1374140" cy="94107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2620" y="6077585"/>
            <a:ext cx="2572385" cy="72644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4795520" y="6473825"/>
            <a:ext cx="26968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ym typeface="+mn-ea"/>
              </a:rPr>
              <a:t>April 21</a:t>
            </a:r>
            <a:r>
              <a:rPr lang="en-US" altLang="zh-CN" sz="1600" baseline="30000">
                <a:sym typeface="+mn-ea"/>
              </a:rPr>
              <a:t>th</a:t>
            </a:r>
            <a:r>
              <a:rPr lang="en-US" altLang="zh-CN" sz="1600">
                <a:sym typeface="+mn-ea"/>
              </a:rPr>
              <a:t>, 2026 @ Wuhu</a:t>
            </a:r>
            <a:endParaRPr lang="en-US" altLang="zh-CN" sz="1600">
              <a:sym typeface="+mn-ea"/>
            </a:endParaRPr>
          </a:p>
        </p:txBody>
      </p:sp>
      <p:sp>
        <p:nvSpPr>
          <p:cNvPr id="11" name="TextBox 2"/>
          <p:cNvSpPr txBox="1"/>
          <p:nvPr userDrawn="1"/>
        </p:nvSpPr>
        <p:spPr>
          <a:xfrm>
            <a:off x="0" y="635"/>
            <a:ext cx="11734800" cy="109664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p>
            <a:pPr>
              <a:defRPr sz="3200" b="1">
                <a:solidFill>
                  <a:srgbClr val="FFFFFF"/>
                </a:solidFill>
              </a:defRPr>
            </a:pPr>
            <a:endParaRPr sz="3600">
              <a:sym typeface="+mn-ea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0"/>
          </p:nvPr>
        </p:nvSpPr>
        <p:spPr>
          <a:xfrm>
            <a:off x="635" y="635"/>
            <a:ext cx="10668000" cy="1097280"/>
          </a:xfr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  <a:ea typeface="+mn-lt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 userDrawn="1"/>
        </p:nvSpPr>
        <p:spPr>
          <a:xfrm>
            <a:off x="0" y="0"/>
            <a:ext cx="12191695" cy="1097280"/>
          </a:xfrm>
          <a:prstGeom prst="rect">
            <a:avLst/>
          </a:prstGeom>
          <a:solidFill>
            <a:srgbClr val="8672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9" name="标准版.png" descr="标准版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715" y="5841365"/>
            <a:ext cx="1374140" cy="94107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2620" y="6077585"/>
            <a:ext cx="2572385" cy="72644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4795520" y="6473825"/>
            <a:ext cx="26968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ym typeface="+mn-ea"/>
              </a:rPr>
              <a:t>April 21</a:t>
            </a:r>
            <a:r>
              <a:rPr lang="en-US" altLang="zh-CN" sz="1600" baseline="30000">
                <a:sym typeface="+mn-ea"/>
              </a:rPr>
              <a:t>th</a:t>
            </a:r>
            <a:r>
              <a:rPr lang="en-US" altLang="zh-CN" sz="1600">
                <a:sym typeface="+mn-ea"/>
              </a:rPr>
              <a:t>, 2026 @ Wuhu</a:t>
            </a:r>
            <a:endParaRPr lang="en-US" altLang="zh-CN" sz="1600">
              <a:sym typeface="+mn-ea"/>
            </a:endParaRPr>
          </a:p>
        </p:txBody>
      </p:sp>
      <p:sp>
        <p:nvSpPr>
          <p:cNvPr id="11" name="TextBox 2"/>
          <p:cNvSpPr txBox="1"/>
          <p:nvPr userDrawn="1"/>
        </p:nvSpPr>
        <p:spPr>
          <a:xfrm>
            <a:off x="0" y="635"/>
            <a:ext cx="11734800" cy="109664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p>
            <a:pPr>
              <a:defRPr sz="3200" b="1">
                <a:solidFill>
                  <a:srgbClr val="FFFFFF"/>
                </a:solidFill>
              </a:defRPr>
            </a:pPr>
            <a:endParaRPr sz="3600">
              <a:sym typeface="+mn-ea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0"/>
          </p:nvPr>
        </p:nvSpPr>
        <p:spPr>
          <a:xfrm>
            <a:off x="635" y="635"/>
            <a:ext cx="10668000" cy="1097280"/>
          </a:xfr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  <a:ea typeface="+mn-lt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tags" Target="../tags/tag1.xml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78c33f135a6447eb86dca13d0c7ad57c"/>
          <p:cNvPicPr>
            <a:picLocks noChangeAspect="1"/>
          </p:cNvPicPr>
          <p:nvPr/>
        </p:nvPicPr>
        <p:blipFill>
          <a:blip r:embed="rId1"/>
          <a:srcRect t="18955" b="35640"/>
          <a:stretch>
            <a:fillRect/>
          </a:stretch>
        </p:blipFill>
        <p:spPr>
          <a:xfrm>
            <a:off x="0" y="0"/>
            <a:ext cx="12192000" cy="367030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6680" y="3786505"/>
            <a:ext cx="11931650" cy="1087120"/>
          </a:xfrm>
        </p:spPr>
        <p:txBody>
          <a:bodyPr>
            <a:noAutofit/>
          </a:bodyPr>
          <a:p>
            <a:r>
              <a:rPr lang="en-US" altLang="zh-CN" sz="3600" b="1">
                <a:solidFill>
                  <a:srgbClr val="968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</a:rPr>
              <a:t>A Unified Charge-Dependent Modulation Model during Solar Minimum</a:t>
            </a:r>
            <a:endParaRPr lang="en-US" altLang="zh-CN" sz="3600" b="1">
              <a:solidFill>
                <a:srgbClr val="968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lt"/>
            </a:endParaRPr>
          </a:p>
        </p:txBody>
      </p:sp>
      <p:sp>
        <p:nvSpPr>
          <p:cNvPr id="5" name="副标题 2"/>
          <p:cNvSpPr>
            <a:spLocks noGrp="1"/>
          </p:cNvSpPr>
          <p:nvPr/>
        </p:nvSpPr>
        <p:spPr>
          <a:xfrm>
            <a:off x="4563745" y="4909185"/>
            <a:ext cx="3065145" cy="721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8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b="1">
                <a:effectLst/>
                <a:latin typeface="+mn-lt"/>
                <a:ea typeface="+mn-lt"/>
              </a:rPr>
              <a:t>S.-J. Lin</a:t>
            </a:r>
            <a:endParaRPr lang="en-US" altLang="zh-CN" sz="4000" b="1">
              <a:effectLst/>
              <a:latin typeface="+mn-lt"/>
              <a:ea typeface="+mn-lt"/>
            </a:endParaRPr>
          </a:p>
        </p:txBody>
      </p:sp>
      <p:pic>
        <p:nvPicPr>
          <p:cNvPr id="9" name="标准版.png" descr="标准版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715" y="5841365"/>
            <a:ext cx="1374140" cy="94107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2620" y="6077585"/>
            <a:ext cx="2572385" cy="72644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912235" y="5719445"/>
            <a:ext cx="4320540" cy="934720"/>
            <a:chOff x="5363" y="9054"/>
            <a:chExt cx="6804" cy="1472"/>
          </a:xfrm>
        </p:grpSpPr>
        <p:sp>
          <p:nvSpPr>
            <p:cNvPr id="6" name="副标题 2"/>
            <p:cNvSpPr>
              <a:spLocks noGrp="1"/>
            </p:cNvSpPr>
            <p:nvPr/>
          </p:nvSpPr>
          <p:spPr>
            <a:xfrm>
              <a:off x="7179" y="9054"/>
              <a:ext cx="4988" cy="14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80604020202020204" pitchFamily="34" charset="0"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j-lt"/>
                  <a:ea typeface="+mj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400" b="1">
                  <a:effectLst/>
                  <a:latin typeface="+mn-lt"/>
                  <a:ea typeface="+mn-lt"/>
                </a:rPr>
                <a:t>H. Zhang, J. Jiang</a:t>
              </a:r>
              <a:endParaRPr lang="en-US" altLang="zh-CN" sz="2400" b="1">
                <a:effectLst/>
                <a:latin typeface="+mn-lt"/>
                <a:ea typeface="+mn-lt"/>
              </a:endParaRPr>
            </a:p>
            <a:p>
              <a:pPr algn="l"/>
              <a:r>
                <a:rPr lang="en-US" altLang="zh-CN" sz="2400" b="1">
                  <a:effectLst/>
                  <a:latin typeface="+mn-lt"/>
                  <a:ea typeface="+mn-lt"/>
                </a:rPr>
                <a:t>J. Feng, L. Yang</a:t>
              </a:r>
              <a:endParaRPr lang="en-US" altLang="zh-CN" sz="2400" b="1">
                <a:effectLst/>
                <a:latin typeface="+mn-lt"/>
                <a:ea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63" y="9388"/>
              <a:ext cx="162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/>
                <a:t>with:</a:t>
              </a:r>
              <a:endParaRPr lang="en-US" altLang="zh-CN" sz="2400" b="1"/>
            </a:p>
          </p:txBody>
        </p:sp>
      </p:grpSp>
      <p:sp>
        <p:nvSpPr>
          <p:cNvPr id="11" name="矩形 10"/>
          <p:cNvSpPr/>
          <p:nvPr/>
        </p:nvSpPr>
        <p:spPr>
          <a:xfrm>
            <a:off x="-22225" y="3322320"/>
            <a:ext cx="12189460" cy="3619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726940" y="3348355"/>
            <a:ext cx="27381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April 21</a:t>
            </a:r>
            <a:r>
              <a:rPr lang="en-US" altLang="zh-CN" sz="1600" baseline="30000"/>
              <a:t>th</a:t>
            </a:r>
            <a:r>
              <a:rPr lang="en-US" altLang="zh-CN" sz="1600"/>
              <a:t>, 2026 @ Wuhu</a:t>
            </a:r>
            <a:endParaRPr lang="en-US" altLang="zh-CN"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>
                <a:sym typeface="+mn-ea"/>
              </a:rPr>
              <a:t>Analysis of Fitting Results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17500" y="1165860"/>
            <a:ext cx="7282815" cy="688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lnSpc>
                <a:spcPct val="140000"/>
              </a:lnSpc>
              <a:buFont typeface="Arial" panose="02080604020202020204" pitchFamily="34" charset="0"/>
              <a:buNone/>
            </a:pPr>
            <a:r>
              <a:rPr lang="en-US" altLang="zh-CN" sz="2400"/>
              <a:t>Global fitting for 92 bartels performed</a:t>
            </a:r>
            <a:endParaRPr lang="en-US" altLang="zh-CN" sz="2400"/>
          </a:p>
          <a:p>
            <a:pPr indent="0">
              <a:lnSpc>
                <a:spcPct val="140000"/>
              </a:lnSpc>
              <a:buFont typeface="Arial" panose="02080604020202020204" pitchFamily="34" charset="0"/>
              <a:buNone/>
            </a:pPr>
            <a:endParaRPr lang="en-US" altLang="zh-CN" sz="2400"/>
          </a:p>
        </p:txBody>
      </p:sp>
      <p:sp>
        <p:nvSpPr>
          <p:cNvPr id="8" name="文本框 7"/>
          <p:cNvSpPr txBox="1"/>
          <p:nvPr/>
        </p:nvSpPr>
        <p:spPr>
          <a:xfrm>
            <a:off x="7379970" y="2104390"/>
            <a:ext cx="367093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30000"/>
              </a:lnSpc>
              <a:buFont typeface="Arial" panose="02080604020202020204" pitchFamily="34" charset="0"/>
              <a:buNone/>
            </a:pPr>
            <a:r>
              <a:rPr lang="en-US" altLang="zh-CN" sz="2400">
                <a:sym typeface="+mn-ea"/>
              </a:rPr>
              <a:t>Naturally predict the discrepancy between A &gt; 0 and A &lt; 0 period at proton vs antiproton plane</a:t>
            </a:r>
            <a:endParaRPr lang="en-US" altLang="zh-CN" sz="2400">
              <a:sym typeface="+mn-ea"/>
            </a:endParaRPr>
          </a:p>
        </p:txBody>
      </p:sp>
      <p:pic>
        <p:nvPicPr>
          <p:cNvPr id="2" name="图片 1" descr="am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6080" y="1854200"/>
            <a:ext cx="5311140" cy="44049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3635375"/>
          </a:xfrm>
        </p:spPr>
        <p:txBody>
          <a:bodyPr/>
          <a:p>
            <a:r>
              <a:rPr lang="en-US" altLang="zh-CN" sz="2400"/>
              <a:t>A 3D modulation model deal with wavy HCS developed</a:t>
            </a:r>
            <a:endParaRPr lang="en-US" altLang="zh-CN" sz="2400"/>
          </a:p>
          <a:p>
            <a:r>
              <a:rPr lang="en-US" altLang="zh-CN" sz="2400"/>
              <a:t>The PropMat surrogate model introduced</a:t>
            </a:r>
            <a:endParaRPr lang="en-US" altLang="zh-CN" sz="2400"/>
          </a:p>
          <a:p>
            <a:r>
              <a:rPr lang="en-US" altLang="zh-CN" sz="2400"/>
              <a:t>Our charge-dependent modulation model uniformly work well for proton / antiproton</a:t>
            </a:r>
            <a:endParaRPr lang="en-US" altLang="zh-CN" sz="2400"/>
          </a:p>
          <a:p>
            <a:pPr marL="0" indent="0">
              <a:buNone/>
            </a:pPr>
            <a:endParaRPr lang="en-US" altLang="zh-CN" sz="2400"/>
          </a:p>
          <a:p>
            <a:r>
              <a:rPr lang="en-US" altLang="zh-CN" sz="2400"/>
              <a:t>Todo:</a:t>
            </a:r>
            <a:endParaRPr lang="en-US" altLang="zh-CN" sz="2400"/>
          </a:p>
          <a:p>
            <a:pPr lvl="1">
              <a:buFont typeface="Wingdings" panose="05000000000000000000" charset="0"/>
              <a:buChar char=""/>
            </a:pPr>
            <a:r>
              <a:rPr lang="en-US" altLang="zh-CN" sz="2400"/>
              <a:t>extend to electron / positron</a:t>
            </a:r>
            <a:endParaRPr lang="en-US" altLang="zh-CN" sz="2400"/>
          </a:p>
          <a:p>
            <a:pPr lvl="1">
              <a:buFont typeface="Wingdings" panose="05000000000000000000" charset="0"/>
              <a:buChar char=""/>
            </a:pPr>
            <a:r>
              <a:rPr lang="en-US" altLang="zh-CN" sz="2400"/>
              <a:t>extend to solar maximum periods</a:t>
            </a:r>
            <a:endParaRPr lang="en-US" altLang="zh-CN" sz="2400"/>
          </a:p>
        </p:txBody>
      </p:sp>
      <p:sp>
        <p:nvSpPr>
          <p:cNvPr id="3" name="文本占位符 2"/>
          <p:cNvSpPr>
            <a:spLocks noGrp="1"/>
          </p:cNvSpPr>
          <p:nvPr>
            <p:ph type="body" idx="10"/>
          </p:nvPr>
        </p:nvSpPr>
        <p:spPr/>
        <p:txBody>
          <a:bodyPr>
            <a:normAutofit lnSpcReduction="10000"/>
          </a:bodyPr>
          <a:p>
            <a:r>
              <a:rPr>
                <a:sym typeface="+mn-ea"/>
              </a:rPr>
              <a:t>Conclusions &amp; Outlook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880745" y="2829560"/>
            <a:ext cx="1043051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 for your attention!</a:t>
            </a:r>
            <a:endParaRPr lang="en-US" altLang="zh-CN" sz="54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Box 3"/>
          <p:cNvSpPr txBox="1"/>
          <p:nvPr/>
        </p:nvSpPr>
        <p:spPr>
          <a:xfrm>
            <a:off x="731520" y="1549400"/>
            <a:ext cx="10728960" cy="396430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>
              <a:lnSpc>
                <a:spcPct val="120000"/>
              </a:lnSpc>
              <a:spcAft>
                <a:spcPts val="1400"/>
              </a:spcAft>
              <a:defRPr sz="2200">
                <a:solidFill>
                  <a:srgbClr val="323232"/>
                </a:solidFill>
              </a:defRPr>
            </a:pPr>
            <a:r>
              <a:rPr sz="3200"/>
              <a:t>• </a:t>
            </a:r>
            <a:r>
              <a:rPr sz="3200">
                <a:sym typeface="+mn-ea"/>
              </a:rPr>
              <a:t>Charge-Dependent Modulation Effects</a:t>
            </a:r>
            <a:endParaRPr sz="3200">
              <a:sym typeface="+mn-ea"/>
            </a:endParaRPr>
          </a:p>
          <a:p>
            <a:pPr>
              <a:lnSpc>
                <a:spcPct val="120000"/>
              </a:lnSpc>
              <a:spcAft>
                <a:spcPts val="1400"/>
              </a:spcAft>
              <a:defRPr sz="2200">
                <a:solidFill>
                  <a:srgbClr val="323232"/>
                </a:solidFill>
              </a:defRPr>
            </a:pPr>
            <a:r>
              <a:rPr sz="3200"/>
              <a:t>•</a:t>
            </a:r>
            <a:r>
              <a:rPr lang="en-US" sz="3200"/>
              <a:t> Model Implementation - HELPROP</a:t>
            </a:r>
            <a:endParaRPr sz="3200"/>
          </a:p>
          <a:p>
            <a:pPr>
              <a:lnSpc>
                <a:spcPct val="120000"/>
              </a:lnSpc>
              <a:spcAft>
                <a:spcPts val="1400"/>
              </a:spcAft>
              <a:defRPr sz="2200">
                <a:solidFill>
                  <a:srgbClr val="323232"/>
                </a:solidFill>
              </a:defRPr>
            </a:pPr>
            <a:r>
              <a:rPr sz="3200"/>
              <a:t>• ML-Powered Surrogate Model – PropMat</a:t>
            </a:r>
            <a:endParaRPr sz="3200"/>
          </a:p>
          <a:p>
            <a:pPr>
              <a:lnSpc>
                <a:spcPct val="120000"/>
              </a:lnSpc>
              <a:spcAft>
                <a:spcPts val="1400"/>
              </a:spcAft>
              <a:defRPr sz="2200">
                <a:solidFill>
                  <a:srgbClr val="323232"/>
                </a:solidFill>
              </a:defRPr>
            </a:pPr>
            <a:r>
              <a:rPr sz="3200"/>
              <a:t>• Analysis of Fitting Results</a:t>
            </a:r>
            <a:endParaRPr sz="3200"/>
          </a:p>
          <a:p>
            <a:pPr>
              <a:lnSpc>
                <a:spcPct val="120000"/>
              </a:lnSpc>
              <a:spcAft>
                <a:spcPts val="1400"/>
              </a:spcAft>
              <a:defRPr sz="2200">
                <a:solidFill>
                  <a:srgbClr val="323232"/>
                </a:solidFill>
              </a:defRPr>
            </a:pPr>
            <a:r>
              <a:rPr sz="3200"/>
              <a:t>• Conclusions &amp; Outlook</a:t>
            </a:r>
            <a:br>
              <a:rPr sz="3200"/>
            </a:br>
            <a:endParaRPr sz="3200"/>
          </a:p>
        </p:txBody>
      </p:sp>
      <p:sp>
        <p:nvSpPr>
          <p:cNvPr id="6" name="Rectangle 1"/>
          <p:cNvSpPr/>
          <p:nvPr/>
        </p:nvSpPr>
        <p:spPr>
          <a:xfrm>
            <a:off x="0" y="0"/>
            <a:ext cx="12191695" cy="1097280"/>
          </a:xfrm>
          <a:prstGeom prst="rect">
            <a:avLst/>
          </a:prstGeom>
          <a:solidFill>
            <a:srgbClr val="8672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7" name="TextBox 2"/>
          <p:cNvSpPr txBox="1"/>
          <p:nvPr/>
        </p:nvSpPr>
        <p:spPr>
          <a:xfrm>
            <a:off x="0" y="635"/>
            <a:ext cx="11734800" cy="109664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p>
            <a:pPr>
              <a:defRPr sz="3200" b="1">
                <a:solidFill>
                  <a:srgbClr val="FFFFFF"/>
                </a:solidFill>
              </a:defRPr>
            </a:pPr>
            <a:r>
              <a:rPr sz="3600">
                <a:sym typeface="+mn-ea"/>
              </a:rPr>
              <a:t>Outline</a:t>
            </a:r>
            <a:endParaRPr sz="36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0"/>
          </p:nvPr>
        </p:nvSpPr>
        <p:spPr/>
        <p:txBody>
          <a:bodyPr>
            <a:normAutofit lnSpcReduction="10000"/>
          </a:bodyPr>
          <a:p>
            <a:r>
              <a:rPr>
                <a:sym typeface="+mn-ea"/>
              </a:rPr>
              <a:t>Charge-Dependent Modulation Effects</a:t>
            </a:r>
            <a:endParaRPr lang="en-US" altLang="zh-CN"/>
          </a:p>
        </p:txBody>
      </p:sp>
      <p:grpSp>
        <p:nvGrpSpPr>
          <p:cNvPr id="10" name="组合 9"/>
          <p:cNvGrpSpPr/>
          <p:nvPr/>
        </p:nvGrpSpPr>
        <p:grpSpPr>
          <a:xfrm>
            <a:off x="8034020" y="1148715"/>
            <a:ext cx="3925570" cy="2631440"/>
            <a:chOff x="13938" y="3743"/>
            <a:chExt cx="4857" cy="4146"/>
          </a:xfrm>
        </p:grpSpPr>
        <p:grpSp>
          <p:nvGrpSpPr>
            <p:cNvPr id="8" name="组合 7"/>
            <p:cNvGrpSpPr/>
            <p:nvPr/>
          </p:nvGrpSpPr>
          <p:grpSpPr>
            <a:xfrm>
              <a:off x="14115" y="4332"/>
              <a:ext cx="4508" cy="3557"/>
              <a:chOff x="14590" y="3382"/>
              <a:chExt cx="4508" cy="3557"/>
            </a:xfrm>
          </p:grpSpPr>
          <p:pic>
            <p:nvPicPr>
              <p:cNvPr id="6" name="Picture 2" descr="/home/linsj/Pictures/WeiXin/shot_current.pngshot_current"/>
              <p:cNvPicPr>
                <a:picLocks noChangeAspect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14590" y="3382"/>
                <a:ext cx="4414" cy="3217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/>
            </p:nvSpPr>
            <p:spPr>
              <a:xfrm>
                <a:off x="15087" y="6456"/>
                <a:ext cx="4011" cy="48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sz="1400">
                    <a:solidFill>
                      <a:srgbClr val="1D41D5"/>
                    </a:solidFill>
                    <a:latin typeface="Source Han Sans CN" panose="020B0500000000000000" charset="-122"/>
                    <a:ea typeface="Source Han Sans CN" panose="020B0500000000000000" charset="-122"/>
                    <a:sym typeface="+mn-ea"/>
                  </a:rPr>
                  <a:t>[Cui et al., </a:t>
                </a:r>
                <a:r>
                  <a:rPr lang="en-US" sz="1400">
                    <a:solidFill>
                      <a:srgbClr val="1D41D5"/>
                    </a:solidFill>
                    <a:latin typeface="Source Han Sans CN" panose="020B0500000000000000" charset="-122"/>
                    <a:ea typeface="Source Han Sans CN" panose="020B0500000000000000" charset="-122"/>
                    <a:sym typeface="+mn-ea"/>
                  </a:rPr>
                  <a:t>PRL.118.191101</a:t>
                </a:r>
                <a:r>
                  <a:rPr lang="en-US" sz="1400">
                    <a:solidFill>
                      <a:srgbClr val="1D41D5"/>
                    </a:solidFill>
                    <a:latin typeface="Source Han Sans CN" panose="020B0500000000000000" charset="-122"/>
                    <a:ea typeface="Source Han Sans CN" panose="020B0500000000000000" charset="-122"/>
                    <a:sym typeface="+mn-ea"/>
                  </a:rPr>
                  <a:t>]</a:t>
                </a:r>
                <a:endParaRPr lang="en-US" altLang="en-US" sz="1400">
                  <a:solidFill>
                    <a:srgbClr val="1D41D5"/>
                  </a:solidFill>
                  <a:latin typeface="Source Han Sans CN" panose="020B0500000000000000" charset="-122"/>
                  <a:ea typeface="Source Han Sans CN" panose="020B0500000000000000" charset="-122"/>
                  <a:sym typeface="+mn-ea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3938" y="3743"/>
              <a:ext cx="485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/>
                <a:t>DM signals @ CRs ~ GeV</a:t>
              </a:r>
              <a:endParaRPr lang="en-US" altLang="zh-CN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017510" y="3879215"/>
            <a:ext cx="3999865" cy="2100580"/>
            <a:chOff x="12626" y="6109"/>
            <a:chExt cx="6299" cy="3308"/>
          </a:xfrm>
        </p:grpSpPr>
        <p:grpSp>
          <p:nvGrpSpPr>
            <p:cNvPr id="18" name="组合 17"/>
            <p:cNvGrpSpPr/>
            <p:nvPr/>
          </p:nvGrpSpPr>
          <p:grpSpPr>
            <a:xfrm>
              <a:off x="12626" y="6527"/>
              <a:ext cx="6285" cy="2891"/>
              <a:chOff x="12730" y="6345"/>
              <a:chExt cx="6285" cy="2891"/>
            </a:xfrm>
          </p:grpSpPr>
          <p:pic>
            <p:nvPicPr>
              <p:cNvPr id="16" name="图片 15" descr="propagat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730" y="6345"/>
                <a:ext cx="6285" cy="2304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13497" y="8753"/>
                <a:ext cx="5105" cy="48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sz="1400">
                    <a:solidFill>
                      <a:srgbClr val="1D41D5"/>
                    </a:solidFill>
                    <a:latin typeface="Source Han Sans CN" panose="020B0500000000000000" charset="-122"/>
                    <a:ea typeface="Source Han Sans CN" panose="020B0500000000000000" charset="-122"/>
                    <a:sym typeface="+mn-ea"/>
                  </a:rPr>
                  <a:t>[Yuan et al., </a:t>
                </a:r>
                <a:r>
                  <a:rPr lang="en-US" sz="1400">
                    <a:solidFill>
                      <a:srgbClr val="1D41D5"/>
                    </a:solidFill>
                    <a:latin typeface="Source Han Sans CN" panose="020B0500000000000000" charset="-122"/>
                    <a:ea typeface="Source Han Sans CN" panose="020B0500000000000000" charset="-122"/>
                    <a:sym typeface="+mn-ea"/>
                  </a:rPr>
                  <a:t>PRD.95.083007]</a:t>
                </a:r>
                <a:endParaRPr lang="en-US" altLang="en-US" sz="1400">
                  <a:solidFill>
                    <a:srgbClr val="1D41D5"/>
                  </a:solidFill>
                  <a:latin typeface="Source Han Sans CN" panose="020B0500000000000000" charset="-122"/>
                  <a:ea typeface="Source Han Sans CN" panose="020B0500000000000000" charset="-122"/>
                  <a:sym typeface="+mn-ea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2743" y="6109"/>
              <a:ext cx="618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/>
                <a:t>CR propagation models</a:t>
              </a:r>
              <a:endParaRPr lang="en-US" altLang="zh-CN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67970" y="1339850"/>
            <a:ext cx="2884170" cy="1004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solidFill>
                  <a:schemeClr val="accent4">
                    <a:lumMod val="75000"/>
                  </a:schemeClr>
                </a:solidFill>
              </a:rPr>
              <a:t>Charge-Dependent Modulation Effects has long been recognized</a:t>
            </a:r>
            <a:endParaRPr lang="en-US" altLang="zh-CN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左大括号 23"/>
          <p:cNvSpPr/>
          <p:nvPr/>
        </p:nvSpPr>
        <p:spPr>
          <a:xfrm>
            <a:off x="7579360" y="2260600"/>
            <a:ext cx="381635" cy="28479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6500495" y="3499485"/>
            <a:ext cx="930275" cy="3352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478905" y="3149600"/>
            <a:ext cx="893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4874CB"/>
                </a:solidFill>
              </a:rPr>
              <a:t>Affect</a:t>
            </a:r>
            <a:endParaRPr lang="en-US" altLang="zh-CN">
              <a:solidFill>
                <a:srgbClr val="4874CB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119120" y="1530350"/>
            <a:ext cx="3232150" cy="2962910"/>
            <a:chOff x="4682" y="4725"/>
            <a:chExt cx="5090" cy="4666"/>
          </a:xfrm>
        </p:grpSpPr>
        <p:grpSp>
          <p:nvGrpSpPr>
            <p:cNvPr id="22" name="组合 21"/>
            <p:cNvGrpSpPr/>
            <p:nvPr/>
          </p:nvGrpSpPr>
          <p:grpSpPr>
            <a:xfrm>
              <a:off x="4682" y="5315"/>
              <a:ext cx="5090" cy="4076"/>
              <a:chOff x="4639" y="5198"/>
              <a:chExt cx="5090" cy="4076"/>
            </a:xfrm>
          </p:grpSpPr>
          <p:pic>
            <p:nvPicPr>
              <p:cNvPr id="5" name="图片 4" descr="solar_prop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39" y="5198"/>
                <a:ext cx="5091" cy="3633"/>
              </a:xfrm>
              <a:prstGeom prst="rect">
                <a:avLst/>
              </a:prstGeom>
            </p:spPr>
          </p:pic>
          <p:sp>
            <p:nvSpPr>
              <p:cNvPr id="15" name="文本框 14"/>
              <p:cNvSpPr txBox="1"/>
              <p:nvPr/>
            </p:nvSpPr>
            <p:spPr>
              <a:xfrm>
                <a:off x="5385" y="8792"/>
                <a:ext cx="3509" cy="48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sz="1400">
                    <a:solidFill>
                      <a:srgbClr val="1D41D5"/>
                    </a:solidFill>
                    <a:latin typeface="Source Han Sans CN" panose="020B0500000000000000" charset="-122"/>
                    <a:ea typeface="Source Han Sans CN" panose="020B0500000000000000" charset="-122"/>
                    <a:sym typeface="+mn-ea"/>
                  </a:rPr>
                  <a:t>[Kappl, J. CPC.207.386]</a:t>
                </a:r>
                <a:endParaRPr lang="en-US" altLang="en-US" sz="1400">
                  <a:solidFill>
                    <a:srgbClr val="1D41D5"/>
                  </a:solidFill>
                  <a:latin typeface="Source Han Sans CN" panose="020B0500000000000000" charset="-122"/>
                  <a:ea typeface="Source Han Sans CN" panose="020B0500000000000000" charset="-122"/>
                  <a:sym typeface="+mn-ea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6098" y="4725"/>
              <a:ext cx="258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accent4">
                      <a:lumMod val="75000"/>
                    </a:schemeClr>
                  </a:solidFill>
                </a:rPr>
                <a:t>From theory</a:t>
              </a:r>
              <a:endParaRPr lang="en-US" altLang="zh-CN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90500" y="2614295"/>
            <a:ext cx="2647950" cy="3293745"/>
            <a:chOff x="300" y="2196"/>
            <a:chExt cx="4170" cy="5187"/>
          </a:xfrm>
        </p:grpSpPr>
        <p:grpSp>
          <p:nvGrpSpPr>
            <p:cNvPr id="21" name="组合 20"/>
            <p:cNvGrpSpPr/>
            <p:nvPr/>
          </p:nvGrpSpPr>
          <p:grpSpPr>
            <a:xfrm>
              <a:off x="300" y="2762"/>
              <a:ext cx="4170" cy="4621"/>
              <a:chOff x="300" y="2320"/>
              <a:chExt cx="4170" cy="4621"/>
            </a:xfrm>
          </p:grpSpPr>
          <p:pic>
            <p:nvPicPr>
              <p:cNvPr id="4" name="图片 3" descr="proc_icrc0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" y="2320"/>
                <a:ext cx="4171" cy="4139"/>
              </a:xfrm>
              <a:prstGeom prst="rect">
                <a:avLst/>
              </a:prstGeom>
            </p:spPr>
          </p:pic>
          <p:sp>
            <p:nvSpPr>
              <p:cNvPr id="11" name="文本框 10"/>
              <p:cNvSpPr txBox="1"/>
              <p:nvPr/>
            </p:nvSpPr>
            <p:spPr>
              <a:xfrm>
                <a:off x="604" y="6459"/>
                <a:ext cx="3509" cy="48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sz="1400">
                    <a:solidFill>
                      <a:srgbClr val="1D41D5"/>
                    </a:solidFill>
                    <a:latin typeface="Source Han Sans CN" panose="020B0500000000000000" charset="-122"/>
                    <a:ea typeface="Source Han Sans CN" panose="020B0500000000000000" charset="-122"/>
                    <a:sym typeface="+mn-ea"/>
                  </a:rPr>
                  <a:t>[Gast et al., ICRC 2009]</a:t>
                </a:r>
                <a:endParaRPr lang="en-US" altLang="en-US" sz="1400">
                  <a:solidFill>
                    <a:srgbClr val="1D41D5"/>
                  </a:solidFill>
                  <a:latin typeface="Source Han Sans CN" panose="020B0500000000000000" charset="-122"/>
                  <a:ea typeface="Source Han Sans CN" panose="020B0500000000000000" charset="-122"/>
                  <a:sym typeface="+mn-ea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14" y="2196"/>
              <a:ext cx="342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accent4">
                      <a:lumMod val="75000"/>
                    </a:schemeClr>
                  </a:solidFill>
                </a:rPr>
                <a:t>From experiment</a:t>
              </a:r>
              <a:endParaRPr lang="en-US" altLang="zh-CN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462655" y="5144135"/>
            <a:ext cx="1496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rgbClr val="C00000"/>
                </a:solidFill>
              </a:rPr>
              <a:t>How to describe it? </a:t>
            </a:r>
            <a:endParaRPr lang="en-US" altLang="zh-CN">
              <a:solidFill>
                <a:srgbClr val="C0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803775" y="4960620"/>
            <a:ext cx="2510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rgbClr val="9F2929"/>
                </a:solidFill>
              </a:rPr>
              <a:t>FFA with deifferent potential </a:t>
            </a:r>
            <a:endParaRPr lang="en-US" altLang="zh-CN">
              <a:solidFill>
                <a:srgbClr val="9F2929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741545" y="5584825"/>
            <a:ext cx="2510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rgbClr val="FF0000"/>
                </a:solidFill>
              </a:rPr>
              <a:t>Realistic model 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>
                <a:sym typeface="+mn-ea"/>
              </a:rPr>
              <a:t>Model Implementation - HELPROP</a:t>
            </a:r>
            <a:endParaRPr lang="zh-CN" altLang="en-US"/>
          </a:p>
        </p:txBody>
      </p:sp>
      <p:pic>
        <p:nvPicPr>
          <p:cNvPr id="5" name="Picture 4" descr="shot_curr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635" y="1482725"/>
            <a:ext cx="3493135" cy="400494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1648460" y="5652135"/>
            <a:ext cx="2973705" cy="45085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en-US">
                <a:ea typeface="+mn-lt"/>
              </a:rPr>
              <a:t>Charge-dependent drift</a:t>
            </a:r>
            <a:endParaRPr lang="en-US">
              <a:ea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9715" y="1786255"/>
            <a:ext cx="1224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HMF structure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72720" y="4341495"/>
            <a:ext cx="1224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HCS drift</a:t>
            </a:r>
            <a:endParaRPr lang="en-US" altLang="zh-CN"/>
          </a:p>
        </p:txBody>
      </p:sp>
      <p:cxnSp>
        <p:nvCxnSpPr>
          <p:cNvPr id="7" name="直接箭头连接符 6"/>
          <p:cNvCxnSpPr>
            <a:stCxn id="6" idx="3"/>
          </p:cNvCxnSpPr>
          <p:nvPr/>
        </p:nvCxnSpPr>
        <p:spPr>
          <a:xfrm flipV="1">
            <a:off x="1397635" y="4151630"/>
            <a:ext cx="431165" cy="374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-19685" y="3067685"/>
            <a:ext cx="1837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gradient drift curvature drift</a:t>
            </a:r>
            <a:endParaRPr lang="en-US" altLang="zh-CN"/>
          </a:p>
        </p:txBody>
      </p:sp>
      <p:cxnSp>
        <p:nvCxnSpPr>
          <p:cNvPr id="9" name="直接箭头连接符 8"/>
          <p:cNvCxnSpPr/>
          <p:nvPr/>
        </p:nvCxnSpPr>
        <p:spPr>
          <a:xfrm>
            <a:off x="1651635" y="3647440"/>
            <a:ext cx="7302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234940" y="2089785"/>
            <a:ext cx="2742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3D Implementation</a:t>
            </a:r>
            <a:endParaRPr lang="en-US" altLang="zh-CN" b="1"/>
          </a:p>
          <a:p>
            <a:pPr marL="742950" lvl="1" indent="-285750">
              <a:buFont typeface="Arial" panose="02080604020202020204" pitchFamily="34" charset="0"/>
              <a:buChar char="•"/>
            </a:pPr>
            <a:r>
              <a:rPr lang="en-US" altLang="zh-CN"/>
              <a:t>open source</a:t>
            </a:r>
            <a:endParaRPr lang="en-US" altLang="zh-CN"/>
          </a:p>
          <a:p>
            <a:pPr marL="742950" lvl="1" indent="-285750">
              <a:buFont typeface="Arial" panose="02080604020202020204" pitchFamily="34" charset="0"/>
              <a:buChar char="•"/>
            </a:pPr>
            <a:r>
              <a:rPr lang="en-US" altLang="zh-CN"/>
              <a:t>simple</a:t>
            </a:r>
            <a:endParaRPr lang="en-US" altLang="zh-CN"/>
          </a:p>
          <a:p>
            <a:pPr marL="742950" lvl="1" indent="-285750">
              <a:buFont typeface="Arial" panose="02080604020202020204" pitchFamily="34" charset="0"/>
              <a:buChar char="•"/>
            </a:pPr>
            <a:r>
              <a:rPr lang="en-US" altLang="zh-CN"/>
              <a:t>user friendly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5234940" y="4007485"/>
            <a:ext cx="24009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en-US" altLang="zh-CN" sz="2000"/>
              <a:t>An example for</a:t>
            </a:r>
            <a:endParaRPr lang="en-US" altLang="zh-CN" sz="2000"/>
          </a:p>
          <a:p>
            <a:pPr algn="ctr">
              <a:lnSpc>
                <a:spcPct val="14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antiproton</a:t>
            </a:r>
            <a:endParaRPr lang="en-US" altLang="zh-CN" sz="2000"/>
          </a:p>
          <a:p>
            <a:pPr algn="ctr">
              <a:lnSpc>
                <a:spcPct val="140000"/>
              </a:lnSpc>
            </a:pPr>
            <a:r>
              <a:rPr lang="en-US" altLang="zh-CN" sz="2000"/>
              <a:t>and </a:t>
            </a:r>
            <a:r>
              <a:rPr lang="en-US" altLang="zh-CN" sz="2000">
                <a:solidFill>
                  <a:srgbClr val="C00000"/>
                </a:solidFill>
              </a:rPr>
              <a:t>proton</a:t>
            </a:r>
            <a:endParaRPr lang="en-US" altLang="zh-CN" sz="2000"/>
          </a:p>
          <a:p>
            <a:pPr algn="ctr">
              <a:lnSpc>
                <a:spcPct val="140000"/>
              </a:lnSpc>
            </a:pPr>
            <a:r>
              <a:rPr lang="en-US" altLang="zh-CN" sz="2000"/>
              <a:t>@ A &gt; 0</a:t>
            </a:r>
            <a:endParaRPr lang="en-US" altLang="zh-CN" sz="2000"/>
          </a:p>
        </p:txBody>
      </p:sp>
      <p:pic>
        <p:nvPicPr>
          <p:cNvPr id="14" name="hcs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812405" y="1299845"/>
            <a:ext cx="4309110" cy="430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>
                <a:sym typeface="+mn-ea"/>
              </a:rPr>
              <a:t>Model Implementation - HELPROP</a:t>
            </a:r>
            <a:endParaRPr lang="zh-CN" altLang="en-US"/>
          </a:p>
        </p:txBody>
      </p:sp>
      <p:pic>
        <p:nvPicPr>
          <p:cNvPr id="5" name="Picture 4" descr="shot_curr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635" y="1482725"/>
            <a:ext cx="3493135" cy="400494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1648460" y="5652135"/>
            <a:ext cx="2973705" cy="45085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en-US">
                <a:ea typeface="+mn-lt"/>
              </a:rPr>
              <a:t>Charge-dependent drift</a:t>
            </a:r>
            <a:endParaRPr lang="en-US">
              <a:ea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9715" y="1786255"/>
            <a:ext cx="1224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HMF structure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72720" y="4341495"/>
            <a:ext cx="1224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HCS drift</a:t>
            </a:r>
            <a:endParaRPr lang="en-US" altLang="zh-CN"/>
          </a:p>
        </p:txBody>
      </p:sp>
      <p:cxnSp>
        <p:nvCxnSpPr>
          <p:cNvPr id="7" name="直接箭头连接符 6"/>
          <p:cNvCxnSpPr>
            <a:stCxn id="6" idx="3"/>
          </p:cNvCxnSpPr>
          <p:nvPr/>
        </p:nvCxnSpPr>
        <p:spPr>
          <a:xfrm flipV="1">
            <a:off x="1397635" y="4151630"/>
            <a:ext cx="431165" cy="374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-19685" y="3067685"/>
            <a:ext cx="1837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gradient drift curvature drift</a:t>
            </a:r>
            <a:endParaRPr lang="en-US" altLang="zh-CN"/>
          </a:p>
        </p:txBody>
      </p:sp>
      <p:cxnSp>
        <p:nvCxnSpPr>
          <p:cNvPr id="9" name="直接箭头连接符 8"/>
          <p:cNvCxnSpPr/>
          <p:nvPr/>
        </p:nvCxnSpPr>
        <p:spPr>
          <a:xfrm>
            <a:off x="1651635" y="3647440"/>
            <a:ext cx="7302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234940" y="2089785"/>
            <a:ext cx="2742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3D Implementation</a:t>
            </a:r>
            <a:endParaRPr lang="en-US" altLang="zh-CN" b="1"/>
          </a:p>
          <a:p>
            <a:pPr marL="742950" lvl="1" indent="-285750">
              <a:buFont typeface="Arial" panose="02080604020202020204" pitchFamily="34" charset="0"/>
              <a:buChar char="•"/>
            </a:pPr>
            <a:r>
              <a:rPr lang="en-US" altLang="zh-CN"/>
              <a:t>open source</a:t>
            </a:r>
            <a:endParaRPr lang="en-US" altLang="zh-CN"/>
          </a:p>
          <a:p>
            <a:pPr marL="742950" lvl="1" indent="-285750">
              <a:buFont typeface="Arial" panose="02080604020202020204" pitchFamily="34" charset="0"/>
              <a:buChar char="•"/>
            </a:pPr>
            <a:r>
              <a:rPr lang="en-US" altLang="zh-CN"/>
              <a:t>simple</a:t>
            </a:r>
            <a:endParaRPr lang="en-US" altLang="zh-CN"/>
          </a:p>
          <a:p>
            <a:pPr marL="742950" lvl="1" indent="-285750">
              <a:buFont typeface="Arial" panose="02080604020202020204" pitchFamily="34" charset="0"/>
              <a:buChar char="•"/>
            </a:pPr>
            <a:r>
              <a:rPr lang="en-US" altLang="zh-CN"/>
              <a:t>user friendly</a:t>
            </a:r>
            <a:endParaRPr lang="en-US" altLang="zh-CN"/>
          </a:p>
        </p:txBody>
      </p:sp>
      <p:pic>
        <p:nvPicPr>
          <p:cNvPr id="2" name="图片 1" descr="helprop_par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765" y="2567940"/>
            <a:ext cx="4053205" cy="2141855"/>
          </a:xfrm>
          <a:prstGeom prst="rect">
            <a:avLst/>
          </a:prstGeom>
        </p:spPr>
      </p:pic>
      <p:pic>
        <p:nvPicPr>
          <p:cNvPr id="14" name="图片 13" descr="helprop_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395" y="4759960"/>
            <a:ext cx="5103495" cy="8966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562975" y="2190750"/>
            <a:ext cx="2800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Relevant Parameters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0"/>
          </p:nvPr>
        </p:nvSpPr>
        <p:spPr>
          <a:xfrm>
            <a:off x="635" y="635"/>
            <a:ext cx="11087100" cy="1097280"/>
          </a:xfrm>
        </p:spPr>
        <p:txBody>
          <a:bodyPr/>
          <a:p>
            <a:r>
              <a:rPr>
                <a:sym typeface="+mn-ea"/>
              </a:rPr>
              <a:t>ML-Powered Surrogate Model – PropMat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07645" y="1300480"/>
            <a:ext cx="10342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4">
                    <a:lumMod val="75000"/>
                  </a:schemeClr>
                </a:solidFill>
              </a:rPr>
              <a:t>To global fitting with GALPROP + HELPROP, we introduce PropMat</a:t>
            </a:r>
            <a:endParaRPr lang="en-US" altLang="zh-CN" sz="24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05685" y="2213610"/>
            <a:ext cx="16624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Parameters</a:t>
            </a:r>
            <a:endParaRPr lang="en-US" altLang="zh-CN" sz="2000"/>
          </a:p>
        </p:txBody>
      </p:sp>
      <p:sp>
        <p:nvSpPr>
          <p:cNvPr id="10" name="文本框 9"/>
          <p:cNvSpPr txBox="1"/>
          <p:nvPr/>
        </p:nvSpPr>
        <p:spPr>
          <a:xfrm>
            <a:off x="90805" y="2213610"/>
            <a:ext cx="20154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Input Spectra</a:t>
            </a:r>
            <a:endParaRPr lang="en-US" altLang="zh-CN" sz="2000"/>
          </a:p>
        </p:txBody>
      </p:sp>
      <p:grpSp>
        <p:nvGrpSpPr>
          <p:cNvPr id="17" name="组合 16"/>
          <p:cNvGrpSpPr/>
          <p:nvPr/>
        </p:nvGrpSpPr>
        <p:grpSpPr>
          <a:xfrm>
            <a:off x="814070" y="3183255"/>
            <a:ext cx="1767840" cy="1807845"/>
            <a:chOff x="5634" y="4652"/>
            <a:chExt cx="2784" cy="2847"/>
          </a:xfrm>
        </p:grpSpPr>
        <p:grpSp>
          <p:nvGrpSpPr>
            <p:cNvPr id="14" name="组合 13"/>
            <p:cNvGrpSpPr/>
            <p:nvPr/>
          </p:nvGrpSpPr>
          <p:grpSpPr>
            <a:xfrm>
              <a:off x="5686" y="4652"/>
              <a:ext cx="2733" cy="2797"/>
              <a:chOff x="5686" y="5086"/>
              <a:chExt cx="2733" cy="2797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686" y="5100"/>
                <a:ext cx="2733" cy="2783"/>
              </a:xfrm>
              <a:prstGeom prst="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5777" y="5086"/>
                <a:ext cx="2494" cy="62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sym typeface="+mn-ea"/>
                  </a:rPr>
                  <a:t>GALPROP</a:t>
                </a:r>
                <a:endParaRPr lang="en-US" altLang="zh-CN" sz="2000">
                  <a:solidFill>
                    <a:schemeClr val="bg1"/>
                  </a:solidFill>
                  <a:sym typeface="+mn-ea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805" y="5716"/>
                <a:ext cx="2406" cy="62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sym typeface="+mn-ea"/>
                  </a:rPr>
                  <a:t>HELPROP</a:t>
                </a:r>
                <a:endParaRPr lang="en-US" altLang="zh-CN" sz="20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5686" y="5898"/>
              <a:ext cx="2726" cy="1589"/>
            </a:xfrm>
            <a:prstGeom prst="rect">
              <a:avLst/>
            </a:prstGeom>
            <a:solidFill>
              <a:srgbClr val="94B3E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634" y="6047"/>
              <a:ext cx="2785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/>
                <a:t>Simulating minites to</a:t>
              </a:r>
              <a:endParaRPr lang="en-US" altLang="zh-CN"/>
            </a:p>
            <a:p>
              <a:pPr algn="ctr"/>
              <a:r>
                <a:rPr lang="en-US" altLang="zh-CN"/>
                <a:t>O(10) minites</a:t>
              </a:r>
              <a:endParaRPr lang="en-US" altLang="zh-CN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684145" y="3752850"/>
            <a:ext cx="1098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accent1"/>
                </a:solidFill>
              </a:rPr>
              <a:t>Origin Models</a:t>
            </a:r>
            <a:endParaRPr lang="en-US" altLang="zh-CN">
              <a:solidFill>
                <a:schemeClr val="accent1"/>
              </a:solidFill>
            </a:endParaRPr>
          </a:p>
        </p:txBody>
      </p:sp>
      <p:cxnSp>
        <p:nvCxnSpPr>
          <p:cNvPr id="19" name="直接箭头连接符 18"/>
          <p:cNvCxnSpPr>
            <a:stCxn id="10" idx="2"/>
          </p:cNvCxnSpPr>
          <p:nvPr/>
        </p:nvCxnSpPr>
        <p:spPr>
          <a:xfrm>
            <a:off x="1098550" y="2612390"/>
            <a:ext cx="227965" cy="437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2256790" y="2590800"/>
            <a:ext cx="421640" cy="39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65480" y="5441950"/>
            <a:ext cx="2175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Output Spectra</a:t>
            </a:r>
            <a:endParaRPr lang="en-US" altLang="zh-CN" sz="2000"/>
          </a:p>
        </p:txBody>
      </p:sp>
      <p:cxnSp>
        <p:nvCxnSpPr>
          <p:cNvPr id="22" name="直接箭头连接符 21"/>
          <p:cNvCxnSpPr/>
          <p:nvPr/>
        </p:nvCxnSpPr>
        <p:spPr>
          <a:xfrm>
            <a:off x="1798320" y="5078730"/>
            <a:ext cx="30480" cy="327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6971030" y="2966085"/>
            <a:ext cx="1768475" cy="1800225"/>
            <a:chOff x="5668" y="4652"/>
            <a:chExt cx="2785" cy="2835"/>
          </a:xfrm>
        </p:grpSpPr>
        <p:grpSp>
          <p:nvGrpSpPr>
            <p:cNvPr id="24" name="组合 23"/>
            <p:cNvGrpSpPr/>
            <p:nvPr/>
          </p:nvGrpSpPr>
          <p:grpSpPr>
            <a:xfrm>
              <a:off x="5686" y="4652"/>
              <a:ext cx="2733" cy="2797"/>
              <a:chOff x="5686" y="5086"/>
              <a:chExt cx="2733" cy="279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5686" y="5100"/>
                <a:ext cx="2733" cy="278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777" y="5086"/>
                <a:ext cx="2494" cy="111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sym typeface="+mn-ea"/>
                  </a:rPr>
                  <a:t>Surrogate</a:t>
                </a:r>
                <a:endParaRPr lang="en-US" altLang="zh-CN" sz="2000">
                  <a:solidFill>
                    <a:schemeClr val="bg1"/>
                  </a:solidFill>
                  <a:sym typeface="+mn-ea"/>
                </a:endParaRPr>
              </a:p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sym typeface="+mn-ea"/>
                  </a:rPr>
                  <a:t>Model</a:t>
                </a:r>
                <a:endParaRPr lang="en-US" altLang="zh-CN" sz="20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5686" y="5898"/>
              <a:ext cx="2726" cy="158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668" y="6191"/>
              <a:ext cx="278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/>
                <a:t>Guess from</a:t>
              </a:r>
              <a:endParaRPr lang="en-US" altLang="zh-CN"/>
            </a:p>
            <a:p>
              <a:pPr algn="ctr"/>
              <a:r>
                <a:rPr lang="en-US" altLang="zh-CN"/>
                <a:t>trends ~ ms</a:t>
              </a:r>
              <a:endParaRPr lang="en-US" altLang="zh-CN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7051040" y="2148840"/>
            <a:ext cx="16624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Parameters</a:t>
            </a:r>
            <a:endParaRPr lang="en-US" altLang="zh-CN" sz="2000"/>
          </a:p>
        </p:txBody>
      </p:sp>
      <p:cxnSp>
        <p:nvCxnSpPr>
          <p:cNvPr id="31" name="直接箭头连接符 30"/>
          <p:cNvCxnSpPr>
            <a:stCxn id="30" idx="2"/>
          </p:cNvCxnSpPr>
          <p:nvPr/>
        </p:nvCxnSpPr>
        <p:spPr>
          <a:xfrm flipH="1">
            <a:off x="7861300" y="2547620"/>
            <a:ext cx="20955" cy="35242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 flipV="1">
            <a:off x="6543040" y="3826510"/>
            <a:ext cx="379730" cy="444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3" name="圆角矩形 32"/>
          <p:cNvSpPr/>
          <p:nvPr/>
        </p:nvSpPr>
        <p:spPr>
          <a:xfrm>
            <a:off x="5081270" y="3411855"/>
            <a:ext cx="1417320" cy="9258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047615" y="3491865"/>
            <a:ext cx="149161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en-US" altLang="zh-CN"/>
              <a:t>Transform</a:t>
            </a:r>
            <a:endParaRPr lang="en-US" altLang="zh-CN"/>
          </a:p>
          <a:p>
            <a:pPr algn="ctr">
              <a:lnSpc>
                <a:spcPct val="120000"/>
              </a:lnSpc>
            </a:pPr>
            <a:r>
              <a:rPr lang="en-US" altLang="zh-CN"/>
              <a:t>Matrix</a:t>
            </a:r>
            <a:endParaRPr lang="en-US" altLang="zh-CN"/>
          </a:p>
        </p:txBody>
      </p:sp>
      <p:sp>
        <p:nvSpPr>
          <p:cNvPr id="35" name="文本框 34"/>
          <p:cNvSpPr txBox="1"/>
          <p:nvPr/>
        </p:nvSpPr>
        <p:spPr>
          <a:xfrm>
            <a:off x="4810125" y="2485390"/>
            <a:ext cx="20154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Input Spectra</a:t>
            </a:r>
            <a:endParaRPr lang="en-US" altLang="zh-CN" sz="2000"/>
          </a:p>
        </p:txBody>
      </p:sp>
      <p:sp>
        <p:nvSpPr>
          <p:cNvPr id="36" name="乘号 35"/>
          <p:cNvSpPr/>
          <p:nvPr/>
        </p:nvSpPr>
        <p:spPr>
          <a:xfrm>
            <a:off x="5531485" y="2830830"/>
            <a:ext cx="570230" cy="570230"/>
          </a:xfrm>
          <a:prstGeom prst="mathMultiply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等于号 36"/>
          <p:cNvSpPr/>
          <p:nvPr/>
        </p:nvSpPr>
        <p:spPr>
          <a:xfrm rot="5400000">
            <a:off x="5574665" y="4417695"/>
            <a:ext cx="359410" cy="520700"/>
          </a:xfrm>
          <a:prstGeom prst="mathEqua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795520" y="4999990"/>
            <a:ext cx="2175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Output Spectra</a:t>
            </a:r>
            <a:endParaRPr lang="en-US" altLang="zh-CN" sz="2000"/>
          </a:p>
        </p:txBody>
      </p:sp>
      <p:sp>
        <p:nvSpPr>
          <p:cNvPr id="39" name="文本框 38"/>
          <p:cNvSpPr txBox="1"/>
          <p:nvPr/>
        </p:nvSpPr>
        <p:spPr>
          <a:xfrm>
            <a:off x="8860155" y="2336800"/>
            <a:ext cx="3261360" cy="1164590"/>
          </a:xfrm>
          <a:prstGeom prst="rect">
            <a:avLst/>
          </a:prstGeom>
          <a:solidFill>
            <a:srgbClr val="F6F6F6"/>
          </a:solidFill>
        </p:spPr>
        <p:txBody>
          <a:bodyPr wrap="square" rtlCol="0">
            <a:noAutofit/>
          </a:bodyPr>
          <a:p>
            <a:pPr indent="0">
              <a:lnSpc>
                <a:spcPct val="120000"/>
              </a:lnSpc>
              <a:buNone/>
            </a:pPr>
            <a:r>
              <a:rPr lang="en-US" altLang="zh-CN" sz="2000" b="1"/>
              <a:t>Advantage</a:t>
            </a:r>
            <a:endParaRPr lang="en-US" altLang="zh-CN" sz="2000" b="1"/>
          </a:p>
          <a:p>
            <a:pPr indent="0">
              <a:lnSpc>
                <a:spcPct val="120000"/>
              </a:lnSpc>
              <a:buNone/>
            </a:pPr>
            <a:r>
              <a:rPr lang="en-US" altLang="zh-CN" sz="2000"/>
              <a:t>Keep linearity from input spectra</a:t>
            </a:r>
            <a:endParaRPr lang="en-US" altLang="zh-CN" sz="2000"/>
          </a:p>
          <a:p>
            <a:pPr indent="0">
              <a:lnSpc>
                <a:spcPct val="90000"/>
              </a:lnSpc>
              <a:buFont typeface="Arial" panose="02080604020202020204" pitchFamily="34" charset="0"/>
              <a:buNone/>
            </a:pPr>
            <a:endParaRPr lang="en-US" altLang="zh-CN" sz="2000" b="1"/>
          </a:p>
        </p:txBody>
      </p:sp>
      <p:sp>
        <p:nvSpPr>
          <p:cNvPr id="41" name="文本框 40"/>
          <p:cNvSpPr txBox="1"/>
          <p:nvPr/>
        </p:nvSpPr>
        <p:spPr>
          <a:xfrm>
            <a:off x="8849995" y="4006850"/>
            <a:ext cx="3261360" cy="1164590"/>
          </a:xfrm>
          <a:prstGeom prst="rect">
            <a:avLst/>
          </a:prstGeom>
          <a:solidFill>
            <a:srgbClr val="F6F6F6"/>
          </a:solidFill>
        </p:spPr>
        <p:txBody>
          <a:bodyPr wrap="square" rtlCol="0">
            <a:noAutofit/>
          </a:bodyPr>
          <a:p>
            <a:pPr indent="0">
              <a:lnSpc>
                <a:spcPct val="120000"/>
              </a:lnSpc>
              <a:buNone/>
            </a:pPr>
            <a:r>
              <a:rPr lang="en-US" altLang="zh-CN" sz="2000" b="1"/>
              <a:t>Requirement</a:t>
            </a:r>
            <a:endParaRPr lang="en-US" altLang="zh-CN" sz="2000" b="1"/>
          </a:p>
          <a:p>
            <a:pPr indent="0">
              <a:lnSpc>
                <a:spcPct val="90000"/>
              </a:lnSpc>
              <a:buFont typeface="Arial" panose="02080604020202020204" pitchFamily="34" charset="0"/>
              <a:buNone/>
            </a:pPr>
            <a:r>
              <a:rPr lang="en-US" altLang="zh-CN" sz="2000"/>
              <a:t>Transform Matrix ought to smooth</a:t>
            </a:r>
            <a:endParaRPr lang="en-US" altLang="zh-CN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0"/>
          </p:nvPr>
        </p:nvSpPr>
        <p:spPr>
          <a:xfrm>
            <a:off x="635" y="635"/>
            <a:ext cx="11087100" cy="1097280"/>
          </a:xfrm>
        </p:spPr>
        <p:txBody>
          <a:bodyPr/>
          <a:p>
            <a:r>
              <a:rPr>
                <a:sym typeface="+mn-ea"/>
              </a:rPr>
              <a:t>ML-Powered Surrogate Model – PropMat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07645" y="1300480"/>
            <a:ext cx="10342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4">
                    <a:lumMod val="75000"/>
                  </a:schemeClr>
                </a:solidFill>
              </a:rPr>
              <a:t>To global fitting with GALPROP + HELPROP, we introduce PropMat</a:t>
            </a:r>
            <a:endParaRPr lang="en-US" altLang="zh-CN" sz="240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图片 1" descr="propma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225" y="1849755"/>
            <a:ext cx="6693535" cy="4389120"/>
          </a:xfrm>
          <a:prstGeom prst="rect">
            <a:avLst/>
          </a:prstGeom>
        </p:spPr>
      </p:pic>
      <p:pic>
        <p:nvPicPr>
          <p:cNvPr id="5" name="图片 4" descr="shuff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920" y="1760855"/>
            <a:ext cx="3500120" cy="16452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52790" y="1872615"/>
            <a:ext cx="1654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Pixel Shuffle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8272780" y="3594100"/>
            <a:ext cx="30664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Multiple Pixel Shuffles to naturally keep the smoothness in output Matrix </a:t>
            </a:r>
            <a:endParaRPr lang="en-US" altLang="zh-CN" sz="2000"/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5415915" y="6047740"/>
            <a:ext cx="1330960" cy="102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542405" y="5737225"/>
            <a:ext cx="26600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/>
              <a:t>Abstract physics learned inside</a:t>
            </a:r>
            <a:endParaRPr lang="en-US" altLang="zh-CN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>
                <a:sym typeface="+mn-ea"/>
              </a:rPr>
              <a:t>ML-Powered Surrogate Model – PropMat</a:t>
            </a:r>
            <a:endParaRPr lang="zh-CN" altLang="en-US"/>
          </a:p>
        </p:txBody>
      </p:sp>
      <p:pic>
        <p:nvPicPr>
          <p:cNvPr id="5" name="图片 4" descr="helprop_train_resul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5570" y="1669415"/>
            <a:ext cx="4292600" cy="32169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88460" y="4994275"/>
            <a:ext cx="68148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Training result for GALPROP and HELPROP at wide parameter region</a:t>
            </a:r>
            <a:endParaRPr lang="en-US" altLang="zh-CN" sz="2400"/>
          </a:p>
        </p:txBody>
      </p:sp>
      <p:pic>
        <p:nvPicPr>
          <p:cNvPr id="8" name="图片 7" descr="selecting_month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" y="1339850"/>
            <a:ext cx="3423285" cy="2392045"/>
          </a:xfrm>
          <a:prstGeom prst="rect">
            <a:avLst/>
          </a:prstGeom>
        </p:spPr>
      </p:pic>
      <p:pic>
        <p:nvPicPr>
          <p:cNvPr id="4" name="图片 3" descr="proton_train_resul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395" y="1669415"/>
            <a:ext cx="4210685" cy="32169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4015" y="3691890"/>
            <a:ext cx="28784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Only several bartels to train, but all bartels works well</a:t>
            </a:r>
            <a:endParaRPr lang="en-US" altLang="zh-CN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>
                <a:sym typeface="+mn-ea"/>
              </a:rPr>
              <a:t>Analysis of Fitting Results</a:t>
            </a:r>
            <a:endParaRPr lang="zh-CN" altLang="en-US"/>
          </a:p>
        </p:txBody>
      </p:sp>
      <p:pic>
        <p:nvPicPr>
          <p:cNvPr id="4" name="图片 3" descr="fitting_spectrum"/>
          <p:cNvPicPr>
            <a:picLocks noChangeAspect="1"/>
          </p:cNvPicPr>
          <p:nvPr/>
        </p:nvPicPr>
        <p:blipFill>
          <a:blip r:embed="rId1"/>
          <a:srcRect t="48113"/>
          <a:stretch>
            <a:fillRect/>
          </a:stretch>
        </p:blipFill>
        <p:spPr>
          <a:xfrm>
            <a:off x="354965" y="2444750"/>
            <a:ext cx="4638040" cy="33807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7500" y="1165860"/>
            <a:ext cx="7282815" cy="1209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40000"/>
              </a:lnSpc>
              <a:buFont typeface="Arial" panose="02080604020202020204" pitchFamily="34" charset="0"/>
              <a:buChar char="•"/>
            </a:pPr>
            <a:r>
              <a:rPr lang="en-US" altLang="zh-CN" sz="2400"/>
              <a:t>Global fitting for 92 bartels performed</a:t>
            </a:r>
            <a:endParaRPr lang="en-US" altLang="zh-CN" sz="2400"/>
          </a:p>
          <a:p>
            <a:pPr marL="285750" indent="-285750">
              <a:lnSpc>
                <a:spcPct val="140000"/>
              </a:lnSpc>
              <a:buFont typeface="Arial" panose="02080604020202020204" pitchFamily="34" charset="0"/>
              <a:buChar char="•"/>
            </a:pPr>
            <a:r>
              <a:rPr lang="en-US" altLang="zh-CN" sz="2400"/>
              <a:t>Typical BRs shown</a:t>
            </a:r>
            <a:endParaRPr lang="en-US" altLang="zh-CN" sz="2400"/>
          </a:p>
        </p:txBody>
      </p:sp>
      <p:pic>
        <p:nvPicPr>
          <p:cNvPr id="7" name="图片 6" descr="fitting_spectrum"/>
          <p:cNvPicPr>
            <a:picLocks noChangeAspect="1"/>
          </p:cNvPicPr>
          <p:nvPr/>
        </p:nvPicPr>
        <p:blipFill>
          <a:blip r:embed="rId1"/>
          <a:srcRect b="52032"/>
          <a:stretch>
            <a:fillRect/>
          </a:stretch>
        </p:blipFill>
        <p:spPr>
          <a:xfrm>
            <a:off x="7443470" y="1256030"/>
            <a:ext cx="4572000" cy="30803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46015" y="4848225"/>
            <a:ext cx="63271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00000"/>
              </a:lnSpc>
              <a:buFont typeface="Arial" panose="02080604020202020204" pitchFamily="34" charset="0"/>
              <a:buNone/>
            </a:pPr>
            <a:r>
              <a:rPr lang="en-US" altLang="zh-CN" sz="2400">
                <a:sym typeface="+mn-ea"/>
              </a:rPr>
              <a:t>Naturally predict different effective FFA potential for antiproton as tilt angle affect HCS drift</a:t>
            </a:r>
            <a:endParaRPr lang="en-US" altLang="zh-CN" sz="24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98110" y="2058670"/>
            <a:ext cx="2515235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90000"/>
              </a:lnSpc>
              <a:buFont typeface="Arial" panose="02080604020202020204" pitchFamily="34" charset="0"/>
              <a:buNone/>
            </a:pPr>
            <a:r>
              <a:rPr lang="en-US" altLang="zh-CN" sz="2400">
                <a:sym typeface="+mn-ea"/>
              </a:rPr>
              <a:t>Same effective FFA potential for proton</a:t>
            </a:r>
            <a:endParaRPr lang="en-US" altLang="zh-CN" sz="2400"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2404</Words>
  <Application>WPS 演示</Application>
  <PresentationFormat>宽屏</PresentationFormat>
  <Paragraphs>169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DejaVu Sans</vt:lpstr>
      <vt:lpstr>Arial Unicode MS</vt:lpstr>
      <vt:lpstr>Calibri Light</vt:lpstr>
      <vt:lpstr>微软雅黑</vt:lpstr>
      <vt:lpstr>黑体</vt:lpstr>
      <vt:lpstr>Calibri</vt:lpstr>
      <vt:lpstr>Source Han Sans CN</vt:lpstr>
      <vt:lpstr>Lucida Grande</vt:lpstr>
      <vt:lpstr>Wingdings</vt:lpstr>
      <vt:lpstr>WPS</vt:lpstr>
      <vt:lpstr>1_WPS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linsj</dc:creator>
  <cp:lastModifiedBy>林苏杰</cp:lastModifiedBy>
  <cp:revision>70</cp:revision>
  <dcterms:created xsi:type="dcterms:W3CDTF">2026-04-21T10:06:26Z</dcterms:created>
  <dcterms:modified xsi:type="dcterms:W3CDTF">2026-04-21T10:06:26Z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2052-12.1.0.17900</vt:lpwstr>
  </property>
  <property fmtid="{D5CDD505-2E9C-101B-9397-08002B2CF9AE}" pid="3" name="ICV">
    <vt:lpwstr>717DAEC7CF30FCB970CEE5698248614A_41</vt:lpwstr>
  </property>
</Properties>
</file>