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351" r:id="rId4"/>
    <p:sldId id="356" r:id="rId5"/>
    <p:sldId id="274" r:id="rId6"/>
    <p:sldId id="3526" r:id="rId7"/>
    <p:sldId id="3527" r:id="rId8"/>
    <p:sldId id="3528" r:id="rId9"/>
    <p:sldId id="3529" r:id="rId10"/>
    <p:sldId id="358" r:id="rId11"/>
    <p:sldId id="282" r:id="rId12"/>
    <p:sldId id="359" r:id="rId13"/>
    <p:sldId id="360" r:id="rId14"/>
    <p:sldId id="361" r:id="rId15"/>
    <p:sldId id="362" r:id="rId16"/>
    <p:sldId id="363" r:id="rId17"/>
    <p:sldId id="364" r:id="rId18"/>
    <p:sldId id="365" r:id="rId19"/>
    <p:sldId id="354" r:id="rId20"/>
    <p:sldId id="369" r:id="rId21"/>
    <p:sldId id="370" r:id="rId22"/>
    <p:sldId id="371" r:id="rId23"/>
    <p:sldId id="372" r:id="rId2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史 广禄" initials="史" lastIdx="1" clrIdx="0">
    <p:extLst>
      <p:ext uri="{19B8F6BF-5375-455C-9EA6-DF929625EA0E}">
        <p15:presenceInfo xmlns:p15="http://schemas.microsoft.com/office/powerpoint/2012/main" userId="d2573914af2551b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5FFFF"/>
    <a:srgbClr val="005A9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812" autoAdjust="0"/>
    <p:restoredTop sz="79864" autoAdjust="0"/>
  </p:normalViewPr>
  <p:slideViewPr>
    <p:cSldViewPr snapToGrid="0" showGuides="1">
      <p:cViewPr varScale="1">
        <p:scale>
          <a:sx n="90" d="100"/>
          <a:sy n="90" d="100"/>
        </p:scale>
        <p:origin x="1648" y="192"/>
      </p:cViewPr>
      <p:guideLst>
        <p:guide orient="horz" pos="2160"/>
        <p:guide pos="3840"/>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CDF6B1-8F87-4D69-BA1D-7271E9307FD2}" type="datetimeFigureOut">
              <a:rPr lang="zh-CN" altLang="en-US" smtClean="0"/>
              <a:t>2026/4/21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227405-15EE-445B-9B7F-C53028A33674}" type="slidenum">
              <a:rPr lang="zh-CN" altLang="en-US" smtClean="0"/>
              <a:t>‹#›</a:t>
            </a:fld>
            <a:endParaRPr lang="zh-CN" altLang="en-US"/>
          </a:p>
        </p:txBody>
      </p:sp>
    </p:spTree>
    <p:extLst>
      <p:ext uri="{BB962C8B-B14F-4D97-AF65-F5344CB8AC3E}">
        <p14:creationId xmlns:p14="http://schemas.microsoft.com/office/powerpoint/2010/main" val="1429337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image" Target="../media/image59.emf"/></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b="0" dirty="0"/>
              <a:t>各位老师同学，下午好，我是紫台的史广禄，我报告的题目是</a:t>
            </a:r>
            <a:r>
              <a:rPr lang="en-US" altLang="zh-CN" b="0" dirty="0"/>
              <a:t>《》</a:t>
            </a:r>
            <a:endParaRPr lang="zh-CN" altLang="en-US" b="0"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1</a:t>
            </a:fld>
            <a:endParaRPr lang="zh-CN" altLang="en-US"/>
          </a:p>
        </p:txBody>
      </p:sp>
    </p:spTree>
    <p:extLst>
      <p:ext uri="{BB962C8B-B14F-4D97-AF65-F5344CB8AC3E}">
        <p14:creationId xmlns:p14="http://schemas.microsoft.com/office/powerpoint/2010/main" val="648784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我的报告主要分为以下三个部分，论文的研究背景、开展的研究工作以及总结与展望。</a:t>
            </a:r>
          </a:p>
        </p:txBody>
      </p:sp>
      <p:sp>
        <p:nvSpPr>
          <p:cNvPr id="4" name="灯片编号占位符 3"/>
          <p:cNvSpPr>
            <a:spLocks noGrp="1"/>
          </p:cNvSpPr>
          <p:nvPr>
            <p:ph type="sldNum" sz="quarter" idx="5"/>
          </p:nvPr>
        </p:nvSpPr>
        <p:spPr/>
        <p:txBody>
          <a:bodyPr/>
          <a:lstStyle/>
          <a:p>
            <a:fld id="{3D227405-15EE-445B-9B7F-C53028A33674}" type="slidenum">
              <a:rPr lang="zh-CN" altLang="en-US" smtClean="0"/>
              <a:t>2</a:t>
            </a:fld>
            <a:endParaRPr lang="zh-CN" altLang="en-US"/>
          </a:p>
        </p:txBody>
      </p:sp>
    </p:spTree>
    <p:extLst>
      <p:ext uri="{BB962C8B-B14F-4D97-AF65-F5344CB8AC3E}">
        <p14:creationId xmlns:p14="http://schemas.microsoft.com/office/powerpoint/2010/main" val="369324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latin typeface="Times New Roman" panose="02020603050405020304" pitchFamily="18" charset="0"/>
                <a:ea typeface="Microsoft YaHei" panose="020B0503020204020204" pitchFamily="34" charset="-122"/>
                <a:cs typeface="Times New Roman" panose="02020603050405020304" pitchFamily="18" charset="0"/>
              </a:rPr>
              <a:t>日冕是太阳大气的最外层，是</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连接太阳表面和太阳风的关键区域</a:t>
            </a:r>
            <a:endParaRPr lang="en-US" altLang="zh-CN" sz="1800" kern="100" dirty="0">
              <a:effectLst/>
              <a:latin typeface="Times New Roman" panose="02020603050405020304" pitchFamily="18" charset="0"/>
              <a:ea typeface="SimSun" panose="02010600030101010101" pitchFamily="2" charset="-122"/>
              <a:cs typeface="Times New Roman" panose="02020603050405020304" pitchFamily="18" charset="0"/>
            </a:endParaRPr>
          </a:p>
          <a:p>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同时也是太阳活动的主要场所，如耀斑、日冕物质抛射、日珥等</a:t>
            </a:r>
            <a:endParaRPr lang="en-US" altLang="zh-CN" sz="1800" kern="1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dirty="0">
              <a:latin typeface="Times New Roman" panose="02020603050405020304" pitchFamily="18" charset="0"/>
              <a:ea typeface="Microsoft YaHei" panose="020B0503020204020204" pitchFamily="34" charset="-122"/>
              <a:cs typeface="Times New Roman" panose="02020603050405020304" pitchFamily="18" charset="0"/>
            </a:endParaRPr>
          </a:p>
          <a:p>
            <a:r>
              <a:rPr lang="zh-CN" altLang="en-US" dirty="0"/>
              <a:t>从右图所展示的温度和密度随高度的变化曲线可以看到，日冕具有较高的温度，可达几兆</a:t>
            </a:r>
            <a:r>
              <a:rPr lang="en-US" altLang="zh-CN" dirty="0"/>
              <a:t>K</a:t>
            </a:r>
            <a:r>
              <a:rPr lang="zh-CN" altLang="en-US" dirty="0"/>
              <a:t>，但密度则较低</a:t>
            </a:r>
            <a:endParaRPr lang="en-US" altLang="zh-CN" dirty="0"/>
          </a:p>
          <a:p>
            <a:endParaRPr lang="en-US" altLang="zh-CN" dirty="0">
              <a:latin typeface="Times New Roman" panose="02020603050405020304" pitchFamily="18" charset="0"/>
              <a:ea typeface="Microsoft YaHei" panose="020B0503020204020204" pitchFamily="34"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latin typeface="Times New Roman" panose="02020603050405020304" pitchFamily="18" charset="0"/>
                <a:ea typeface="Microsoft YaHei" panose="020B0503020204020204" pitchFamily="34" charset="-122"/>
                <a:cs typeface="Times New Roman" panose="02020603050405020304" pitchFamily="18" charset="0"/>
              </a:rPr>
              <a:t>因而，日冕由完全电离的稀薄等离子体构成</a:t>
            </a:r>
            <a:r>
              <a:rPr lang="en-US" altLang="zh-CN" dirty="0">
                <a:latin typeface="Times New Roman" panose="02020603050405020304" pitchFamily="18" charset="0"/>
                <a:ea typeface="Microsoft YaHei" panose="020B0503020204020204" pitchFamily="34" charset="-122"/>
                <a:cs typeface="Times New Roman" panose="02020603050405020304" pitchFamily="18" charset="0"/>
              </a:rPr>
              <a:t> </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对其精细结构和动力学过程的直接观测存在挑战</a:t>
            </a:r>
            <a:endParaRPr lang="en-US" altLang="zh-CN" dirty="0">
              <a:latin typeface="Times New Roman" panose="02020603050405020304" pitchFamily="18" charset="0"/>
              <a:ea typeface="Microsoft YaHei" panose="020B0503020204020204" pitchFamily="34" charset="-122"/>
              <a:cs typeface="Times New Roman" panose="02020603050405020304" pitchFamily="18" charset="0"/>
            </a:endParaRPr>
          </a:p>
        </p:txBody>
      </p:sp>
      <p:sp>
        <p:nvSpPr>
          <p:cNvPr id="4" name="灯片编号占位符 3"/>
          <p:cNvSpPr>
            <a:spLocks noGrp="1"/>
          </p:cNvSpPr>
          <p:nvPr>
            <p:ph type="sldNum" sz="quarter" idx="5"/>
          </p:nvPr>
        </p:nvSpPr>
        <p:spPr/>
        <p:txBody>
          <a:bodyPr/>
          <a:lstStyle/>
          <a:p>
            <a:fld id="{3D227405-15EE-445B-9B7F-C53028A33674}" type="slidenum">
              <a:rPr lang="zh-CN" altLang="en-US" smtClean="0"/>
              <a:t>3</a:t>
            </a:fld>
            <a:endParaRPr lang="zh-CN" altLang="en-US"/>
          </a:p>
        </p:txBody>
      </p:sp>
    </p:spTree>
    <p:extLst>
      <p:ext uri="{BB962C8B-B14F-4D97-AF65-F5344CB8AC3E}">
        <p14:creationId xmlns:p14="http://schemas.microsoft.com/office/powerpoint/2010/main" val="3525648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日全食时由于其杂散光水平低，是在地球上观测日冕的极佳时机</a:t>
            </a:r>
            <a:endParaRPr lang="en-US" altLang="zh-CN" sz="1800" kern="1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sz="1800" kern="100" dirty="0">
              <a:effectLst/>
              <a:latin typeface="Times New Roman" panose="02020603050405020304" pitchFamily="18" charset="0"/>
              <a:ea typeface="SimSun" panose="02010600030101010101" pitchFamily="2" charset="-122"/>
              <a:cs typeface="Times New Roman" panose="02020603050405020304" pitchFamily="18" charset="0"/>
            </a:endParaRPr>
          </a:p>
          <a:p>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右图分别展示了太阳活动极小年和极大年时的日全食观测</a:t>
            </a:r>
            <a:endParaRPr lang="en-US" altLang="zh-CN" sz="1800" kern="1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可以看到 日冕中的冕流由闭合磁力线构成 通常认为其与慢速太阳风的形成相关</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冕羽由开放磁力线构成 与快速太阳风的形成相关</a:t>
            </a:r>
            <a:endParaRPr lang="en-US" altLang="zh-CN" dirty="0"/>
          </a:p>
          <a:p>
            <a:endParaRPr lang="en-US" altLang="zh-CN" dirty="0"/>
          </a:p>
          <a:p>
            <a:r>
              <a:rPr lang="zh-CN" altLang="en-US" dirty="0"/>
              <a:t>在太阳活动极小年 </a:t>
            </a:r>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日冕结构较扁 </a:t>
            </a:r>
            <a:r>
              <a:rPr lang="zh-CN" altLang="en-US" dirty="0"/>
              <a:t>冕流主要分布在赤道附近 冕羽则分布在两极区域</a:t>
            </a:r>
            <a:endParaRPr lang="en-US" altLang="zh-CN" dirty="0"/>
          </a:p>
          <a:p>
            <a:endParaRPr lang="en-US" altLang="zh-CN" dirty="0"/>
          </a:p>
          <a:p>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而在太阳活动极大年 日冕接近圆形 冕流能够出现在更高纬度的区域</a:t>
            </a:r>
            <a:endParaRPr lang="zh-CN" altLang="en-US"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4</a:t>
            </a:fld>
            <a:endParaRPr lang="zh-CN" altLang="en-US"/>
          </a:p>
        </p:txBody>
      </p:sp>
    </p:spTree>
    <p:extLst>
      <p:ext uri="{BB962C8B-B14F-4D97-AF65-F5344CB8AC3E}">
        <p14:creationId xmlns:p14="http://schemas.microsoft.com/office/powerpoint/2010/main" val="3669675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日冕中能够观测到的活动现象多样且复杂。</a:t>
            </a:r>
            <a:endParaRPr lang="en-US" altLang="zh-CN" dirty="0"/>
          </a:p>
          <a:p>
            <a:endParaRPr lang="en-US" altLang="zh-CN" dirty="0"/>
          </a:p>
          <a:p>
            <a:r>
              <a:rPr lang="zh-CN" altLang="en-US" dirty="0"/>
              <a:t>例如</a:t>
            </a:r>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冕环震荡</a:t>
            </a:r>
            <a:endParaRPr lang="en-US" altLang="zh-CN" dirty="0">
              <a:latin typeface="Microsoft YaHei" panose="020B0503020204020204" pitchFamily="34" charset="-122"/>
              <a:ea typeface="Microsoft YaHei" panose="020B0503020204020204" pitchFamily="34" charset="-122"/>
              <a:cs typeface="Times New Roman" panose="02020603050405020304" pitchFamily="18" charset="0"/>
            </a:endParaRPr>
          </a:p>
          <a:p>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极紫外波段观测到的冕洞暗区</a:t>
            </a:r>
            <a:endParaRPr lang="en-US" altLang="zh-CN" dirty="0">
              <a:latin typeface="Microsoft YaHei" panose="020B0503020204020204" pitchFamily="34" charset="-122"/>
              <a:ea typeface="Microsoft YaHei" panose="020B0503020204020204" pitchFamily="34" charset="-122"/>
              <a:cs typeface="Times New Roman" panose="02020603050405020304" pitchFamily="18" charset="0"/>
            </a:endParaRPr>
          </a:p>
          <a:p>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狭窄细长的电流片结构</a:t>
            </a:r>
            <a:endParaRPr lang="en-US" altLang="zh-CN" dirty="0">
              <a:latin typeface="Microsoft YaHei" panose="020B0503020204020204" pitchFamily="34" charset="-122"/>
              <a:ea typeface="Microsoft YaHei" panose="020B0503020204020204" pitchFamily="34" charset="-122"/>
              <a:cs typeface="Times New Roman" panose="02020603050405020304" pitchFamily="18" charset="0"/>
            </a:endParaRPr>
          </a:p>
          <a:p>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耀斑</a:t>
            </a:r>
            <a:endParaRPr lang="en-US" altLang="zh-CN" dirty="0">
              <a:latin typeface="Microsoft YaHei" panose="020B0503020204020204" pitchFamily="34" charset="-122"/>
              <a:ea typeface="Microsoft YaHei" panose="020B0503020204020204" pitchFamily="34" charset="-122"/>
              <a:cs typeface="Times New Roman" panose="02020603050405020304" pitchFamily="18" charset="0"/>
            </a:endParaRPr>
          </a:p>
          <a:p>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呈现三分量结构的日冕物质抛射</a:t>
            </a:r>
            <a:endParaRPr lang="en-US" altLang="zh-CN" dirty="0">
              <a:latin typeface="Microsoft YaHei" panose="020B0503020204020204" pitchFamily="34" charset="-122"/>
              <a:ea typeface="Microsoft YaHei" panose="020B0503020204020204" pitchFamily="34" charset="-122"/>
              <a:cs typeface="Times New Roman" panose="02020603050405020304" pitchFamily="18" charset="0"/>
            </a:endParaRPr>
          </a:p>
          <a:p>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大尺度的日珥结构</a:t>
            </a:r>
            <a:endParaRPr lang="en-US" altLang="zh-CN" dirty="0"/>
          </a:p>
          <a:p>
            <a:endParaRPr lang="en-US" altLang="zh-CN"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5</a:t>
            </a:fld>
            <a:endParaRPr lang="zh-CN" altLang="en-US"/>
          </a:p>
        </p:txBody>
      </p:sp>
    </p:spTree>
    <p:extLst>
      <p:ext uri="{BB962C8B-B14F-4D97-AF65-F5344CB8AC3E}">
        <p14:creationId xmlns:p14="http://schemas.microsoft.com/office/powerpoint/2010/main" val="2229933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这页展示了“夸父一号”卫星莱曼阿尔法太阳望远镜的一些典型观测</a:t>
            </a:r>
            <a:endParaRPr lang="en-US" altLang="zh-CN" dirty="0"/>
          </a:p>
          <a:p>
            <a:r>
              <a:rPr lang="zh-CN" altLang="en-US" dirty="0"/>
              <a:t>左上图为</a:t>
            </a:r>
            <a:r>
              <a:rPr lang="en-US" altLang="zh-CN" dirty="0"/>
              <a:t>WST</a:t>
            </a:r>
            <a:r>
              <a:rPr lang="zh-CN" altLang="en-US" dirty="0"/>
              <a:t>观测到的白光辐射的增强 以及</a:t>
            </a:r>
            <a:r>
              <a:rPr lang="en-US" altLang="zh-CN" dirty="0"/>
              <a:t>SDI</a:t>
            </a:r>
            <a:r>
              <a:rPr lang="zh-CN" altLang="en-US" dirty="0"/>
              <a:t>在</a:t>
            </a:r>
            <a:r>
              <a:rPr lang="en-US" altLang="zh-CN" dirty="0"/>
              <a:t>Lya</a:t>
            </a:r>
            <a:r>
              <a:rPr lang="zh-CN" altLang="en-US" dirty="0"/>
              <a:t>波段的观测</a:t>
            </a:r>
            <a:endParaRPr lang="en-US" altLang="zh-CN" dirty="0"/>
          </a:p>
          <a:p>
            <a:r>
              <a:rPr lang="en-US" altLang="zh-CN" dirty="0"/>
              <a:t>SCI</a:t>
            </a:r>
            <a:r>
              <a:rPr lang="zh-CN" altLang="en-US" dirty="0"/>
              <a:t>日冕仪在白光和</a:t>
            </a:r>
            <a:r>
              <a:rPr lang="en-US" altLang="zh-CN" dirty="0" err="1"/>
              <a:t>Lya</a:t>
            </a:r>
            <a:r>
              <a:rPr lang="zh-CN" altLang="en-US" dirty="0"/>
              <a:t>波段同时观测到的</a:t>
            </a:r>
            <a:r>
              <a:rPr lang="en-US" altLang="zh-CN" dirty="0"/>
              <a:t>CME</a:t>
            </a:r>
            <a:r>
              <a:rPr lang="zh-CN" altLang="en-US" dirty="0"/>
              <a:t>和日珥结构</a:t>
            </a:r>
            <a:endParaRPr lang="en-US" altLang="zh-CN" dirty="0"/>
          </a:p>
          <a:p>
            <a:r>
              <a:rPr lang="zh-CN" altLang="en-US" dirty="0"/>
              <a:t>右上也是</a:t>
            </a:r>
            <a:r>
              <a:rPr lang="en-US" altLang="zh-CN" dirty="0"/>
              <a:t>CME</a:t>
            </a:r>
            <a:r>
              <a:rPr lang="zh-CN" altLang="en-US" dirty="0"/>
              <a:t>和日珥的观测</a:t>
            </a:r>
            <a:endParaRPr lang="en-US" altLang="zh-CN" dirty="0"/>
          </a:p>
          <a:p>
            <a:r>
              <a:rPr lang="zh-CN" altLang="en-US" dirty="0"/>
              <a:t>右下为白光和</a:t>
            </a:r>
            <a:r>
              <a:rPr lang="en-US" altLang="zh-CN" dirty="0"/>
              <a:t>Lya</a:t>
            </a:r>
            <a:r>
              <a:rPr lang="zh-CN" altLang="en-US" dirty="0"/>
              <a:t>波段观测的</a:t>
            </a:r>
            <a:r>
              <a:rPr lang="en-US" altLang="zh-CN" dirty="0"/>
              <a:t>CME</a:t>
            </a:r>
          </a:p>
        </p:txBody>
      </p:sp>
      <p:sp>
        <p:nvSpPr>
          <p:cNvPr id="4" name="灯片编号占位符 3"/>
          <p:cNvSpPr>
            <a:spLocks noGrp="1"/>
          </p:cNvSpPr>
          <p:nvPr>
            <p:ph type="sldNum" sz="quarter" idx="5"/>
          </p:nvPr>
        </p:nvSpPr>
        <p:spPr/>
        <p:txBody>
          <a:bodyPr/>
          <a:lstStyle/>
          <a:p>
            <a:fld id="{3D227405-15EE-445B-9B7F-C53028A33674}" type="slidenum">
              <a:rPr lang="zh-CN" altLang="en-US" smtClean="0"/>
              <a:t>6</a:t>
            </a:fld>
            <a:endParaRPr lang="zh-CN" altLang="en-US"/>
          </a:p>
        </p:txBody>
      </p:sp>
    </p:spTree>
    <p:extLst>
      <p:ext uri="{BB962C8B-B14F-4D97-AF65-F5344CB8AC3E}">
        <p14:creationId xmlns:p14="http://schemas.microsoft.com/office/powerpoint/2010/main" val="1647181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这一页展示了</a:t>
            </a:r>
            <a:r>
              <a:rPr lang="en-US" altLang="zh-CN" dirty="0"/>
              <a:t>LST</a:t>
            </a:r>
            <a:r>
              <a:rPr lang="zh-CN" altLang="en-US" dirty="0"/>
              <a:t>对</a:t>
            </a:r>
            <a:r>
              <a:rPr lang="en-US" altLang="zh-CN" dirty="0"/>
              <a:t>24</a:t>
            </a:r>
            <a:r>
              <a:rPr lang="zh-CN" altLang="en-US" dirty="0"/>
              <a:t>年十月份发生的</a:t>
            </a:r>
            <a:r>
              <a:rPr lang="en-US" altLang="zh-CN" dirty="0"/>
              <a:t>X9.0</a:t>
            </a:r>
            <a:r>
              <a:rPr lang="zh-CN" altLang="en-US" dirty="0"/>
              <a:t>级耀斑的观测</a:t>
            </a:r>
            <a:endParaRPr lang="en-US" altLang="zh-CN" dirty="0"/>
          </a:p>
          <a:p>
            <a:r>
              <a:rPr lang="zh-CN" altLang="en-US" dirty="0"/>
              <a:t>这个是全日面</a:t>
            </a:r>
            <a:r>
              <a:rPr lang="en-US" altLang="zh-CN" dirty="0"/>
              <a:t>Lya</a:t>
            </a:r>
            <a:r>
              <a:rPr lang="zh-CN" altLang="en-US" dirty="0"/>
              <a:t>波段的观测 上面的是局部放大图与</a:t>
            </a:r>
            <a:r>
              <a:rPr lang="en-US" altLang="zh-CN" dirty="0"/>
              <a:t>AIA</a:t>
            </a:r>
            <a:r>
              <a:rPr lang="zh-CN" altLang="en-US" dirty="0"/>
              <a:t> </a:t>
            </a:r>
            <a:r>
              <a:rPr lang="en-US" altLang="zh-CN" dirty="0"/>
              <a:t>304</a:t>
            </a:r>
            <a:r>
              <a:rPr lang="zh-CN" altLang="en-US" dirty="0"/>
              <a:t>的比较</a:t>
            </a:r>
            <a:endParaRPr lang="en-US" altLang="zh-CN" dirty="0"/>
          </a:p>
          <a:p>
            <a:r>
              <a:rPr lang="zh-CN" altLang="en-US" dirty="0"/>
              <a:t>可以看到</a:t>
            </a:r>
            <a:r>
              <a:rPr lang="en-US" altLang="zh-CN" dirty="0"/>
              <a:t>AIA</a:t>
            </a:r>
            <a:r>
              <a:rPr lang="zh-CN" altLang="en-US" dirty="0"/>
              <a:t>的图像都已经饱和了</a:t>
            </a:r>
            <a:endParaRPr lang="en-US" altLang="zh-CN" dirty="0"/>
          </a:p>
          <a:p>
            <a:r>
              <a:rPr lang="zh-CN" altLang="en-US" dirty="0"/>
              <a:t>右图是</a:t>
            </a:r>
            <a:r>
              <a:rPr lang="en-US" altLang="zh-CN" dirty="0"/>
              <a:t>WST</a:t>
            </a:r>
            <a:r>
              <a:rPr lang="zh-CN" altLang="en-US" dirty="0"/>
              <a:t>观测到的相应的白光耀斑</a:t>
            </a:r>
            <a:endParaRPr lang="en-US" altLang="zh-CN" dirty="0"/>
          </a:p>
          <a:p>
            <a:r>
              <a:rPr lang="zh-CN" altLang="en-US" dirty="0"/>
              <a:t>以及</a:t>
            </a:r>
            <a:r>
              <a:rPr lang="en-US" altLang="zh-CN" dirty="0"/>
              <a:t>SCI</a:t>
            </a:r>
            <a:r>
              <a:rPr lang="zh-CN" altLang="en-US" dirty="0"/>
              <a:t>日冕仪的</a:t>
            </a:r>
            <a:r>
              <a:rPr lang="en-US" altLang="zh-CN" dirty="0"/>
              <a:t>CME</a:t>
            </a:r>
            <a:r>
              <a:rPr lang="zh-CN" altLang="en-US" dirty="0"/>
              <a:t>观测</a:t>
            </a:r>
            <a:endParaRPr lang="en-US" altLang="zh-CN"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7</a:t>
            </a:fld>
            <a:endParaRPr lang="zh-CN" altLang="en-US"/>
          </a:p>
        </p:txBody>
      </p:sp>
    </p:spTree>
    <p:extLst>
      <p:ext uri="{BB962C8B-B14F-4D97-AF65-F5344CB8AC3E}">
        <p14:creationId xmlns:p14="http://schemas.microsoft.com/office/powerpoint/2010/main" val="2073210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这里展示了</a:t>
            </a:r>
            <a:r>
              <a:rPr lang="en-US" altLang="zh-CN" dirty="0"/>
              <a:t>SCI</a:t>
            </a:r>
            <a:r>
              <a:rPr lang="zh-CN" altLang="en-US" dirty="0"/>
              <a:t>日冕仪在</a:t>
            </a:r>
            <a:r>
              <a:rPr lang="en-US" altLang="zh-CN" dirty="0"/>
              <a:t>Lya</a:t>
            </a:r>
            <a:r>
              <a:rPr lang="zh-CN" altLang="en-US" dirty="0"/>
              <a:t>波段观测到的一系列的日珥</a:t>
            </a:r>
            <a:endParaRPr lang="en-US" altLang="zh-CN" dirty="0"/>
          </a:p>
          <a:p>
            <a:r>
              <a:rPr lang="zh-CN" altLang="en-US" dirty="0"/>
              <a:t>能够清晰地看到日珥中的精细结构</a:t>
            </a:r>
            <a:endParaRPr lang="en-US" altLang="zh-CN"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8</a:t>
            </a:fld>
            <a:endParaRPr lang="zh-CN" altLang="en-US"/>
          </a:p>
        </p:txBody>
      </p:sp>
    </p:spTree>
    <p:extLst>
      <p:ext uri="{BB962C8B-B14F-4D97-AF65-F5344CB8AC3E}">
        <p14:creationId xmlns:p14="http://schemas.microsoft.com/office/powerpoint/2010/main" val="3195866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这一页展示了</a:t>
            </a:r>
            <a:r>
              <a:rPr lang="en-US" altLang="zh-CN" dirty="0"/>
              <a:t>SCI</a:t>
            </a:r>
            <a:r>
              <a:rPr lang="zh-CN" altLang="en-US" dirty="0"/>
              <a:t>日冕仪在白光波段对</a:t>
            </a:r>
            <a:r>
              <a:rPr lang="en-US" altLang="zh-CN" dirty="0"/>
              <a:t>2024</a:t>
            </a:r>
            <a:r>
              <a:rPr lang="zh-CN" altLang="en-US" dirty="0"/>
              <a:t>年</a:t>
            </a:r>
            <a:r>
              <a:rPr lang="en-US" altLang="zh-CN" dirty="0"/>
              <a:t>5</a:t>
            </a:r>
            <a:r>
              <a:rPr lang="zh-CN" altLang="en-US" dirty="0"/>
              <a:t>月份发生的三个</a:t>
            </a:r>
            <a:r>
              <a:rPr lang="en-US" altLang="zh-CN" dirty="0"/>
              <a:t>CME</a:t>
            </a:r>
            <a:r>
              <a:rPr lang="zh-CN" altLang="en-US" dirty="0"/>
              <a:t>事件在爆发早期的观测图像</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为了理解这些活动现象背后的物理本质</a:t>
            </a:r>
            <a:r>
              <a:rPr lang="en-US" altLang="zh-CN" dirty="0"/>
              <a:t> </a:t>
            </a:r>
            <a:r>
              <a:rPr lang="zh-CN" altLang="en-US" dirty="0"/>
              <a:t>我们需要建立物理模型对其进行解释</a:t>
            </a:r>
            <a:endParaRPr lang="en-US" altLang="zh-CN" dirty="0"/>
          </a:p>
          <a:p>
            <a:endParaRPr lang="en-US" altLang="zh-CN"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9</a:t>
            </a:fld>
            <a:endParaRPr lang="zh-CN" altLang="en-US"/>
          </a:p>
        </p:txBody>
      </p:sp>
    </p:spTree>
    <p:extLst>
      <p:ext uri="{BB962C8B-B14F-4D97-AF65-F5344CB8AC3E}">
        <p14:creationId xmlns:p14="http://schemas.microsoft.com/office/powerpoint/2010/main" val="2100563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我们首先利用磁场模型对日冕和行星际磁场进行了外推</a:t>
            </a:r>
            <a:endParaRPr lang="en-US" altLang="zh-CN" dirty="0"/>
          </a:p>
          <a:p>
            <a:endParaRPr lang="en-US" altLang="zh-CN" dirty="0"/>
          </a:p>
          <a:p>
            <a:r>
              <a:rPr lang="zh-CN" altLang="en-US" dirty="0"/>
              <a:t>所使用的日冕磁场外推模型为势场源表面模型和势场电流片模型的耦合模型，以及电流片源表面模型。</a:t>
            </a:r>
            <a:endParaRPr lang="en-US" altLang="zh-CN" dirty="0"/>
          </a:p>
          <a:p>
            <a:endParaRPr lang="en-US" altLang="zh-CN" dirty="0"/>
          </a:p>
          <a:p>
            <a:r>
              <a:rPr lang="en-US" altLang="zh-CN" dirty="0"/>
              <a:t>PFSS</a:t>
            </a:r>
            <a:r>
              <a:rPr lang="zh-CN" altLang="en-US" dirty="0"/>
              <a:t>和</a:t>
            </a:r>
            <a:r>
              <a:rPr lang="en-US" altLang="zh-CN" dirty="0"/>
              <a:t>PFCS</a:t>
            </a:r>
            <a:r>
              <a:rPr lang="zh-CN" altLang="en-US" dirty="0"/>
              <a:t>模型假设日冕中的电流为零</a:t>
            </a:r>
            <a:endParaRPr lang="en-US" altLang="zh-CN" dirty="0"/>
          </a:p>
          <a:p>
            <a:endParaRPr lang="en-US" altLang="zh-CN" dirty="0"/>
          </a:p>
          <a:p>
            <a:r>
              <a:rPr lang="en-US" altLang="zh-CN" dirty="0"/>
              <a:t>CSSS</a:t>
            </a:r>
            <a:r>
              <a:rPr lang="zh-CN" altLang="en-US" dirty="0"/>
              <a:t>模型则引入水平电流的结构</a:t>
            </a:r>
            <a:endParaRPr lang="en-US" altLang="zh-CN" dirty="0"/>
          </a:p>
          <a:p>
            <a:endParaRPr lang="en-US" altLang="zh-CN" dirty="0"/>
          </a:p>
          <a:p>
            <a:r>
              <a:rPr lang="zh-CN" altLang="en-US" dirty="0"/>
              <a:t>行星际磁场则由经典的帕克螺旋线追踪。</a:t>
            </a:r>
            <a:endParaRPr lang="en-US" altLang="zh-CN" dirty="0"/>
          </a:p>
          <a:p>
            <a:endParaRPr lang="en-US" altLang="zh-CN" dirty="0"/>
          </a:p>
          <a:p>
            <a:r>
              <a:rPr lang="zh-CN" altLang="en-US" sz="1200" b="0" i="0" dirty="0">
                <a:solidFill>
                  <a:srgbClr val="333333"/>
                </a:solidFill>
                <a:effectLst/>
                <a:latin typeface="Times New Roman" panose="02020603050405020304" pitchFamily="18" charset="0"/>
                <a:cs typeface="Times New Roman" panose="02020603050405020304" pitchFamily="18" charset="0"/>
              </a:rPr>
              <a:t>右图为计算得到的</a:t>
            </a:r>
            <a:r>
              <a:rPr lang="en-US" altLang="zh-CN" sz="1200" b="0" i="0" dirty="0">
                <a:solidFill>
                  <a:srgbClr val="333333"/>
                </a:solidFill>
                <a:effectLst/>
                <a:latin typeface="Times New Roman" panose="02020603050405020304" pitchFamily="18" charset="0"/>
                <a:cs typeface="Times New Roman" panose="02020603050405020304" pitchFamily="18" charset="0"/>
              </a:rPr>
              <a:t>2231</a:t>
            </a:r>
            <a:r>
              <a:rPr lang="zh-CN" altLang="en-US" sz="1200" b="0" i="0" dirty="0">
                <a:solidFill>
                  <a:srgbClr val="333333"/>
                </a:solidFill>
                <a:effectLst/>
                <a:latin typeface="Times New Roman" panose="02020603050405020304" pitchFamily="18" charset="0"/>
                <a:cs typeface="Times New Roman" panose="02020603050405020304" pitchFamily="18" charset="0"/>
              </a:rPr>
              <a:t>卡林顿周黄道面内磁扇区的分布。</a:t>
            </a:r>
            <a:endParaRPr lang="en-US" altLang="zh-CN" sz="1200" b="0" i="0" dirty="0">
              <a:solidFill>
                <a:srgbClr val="333333"/>
              </a:solidFill>
              <a:effectLst/>
              <a:latin typeface="Times New Roman" panose="02020603050405020304" pitchFamily="18" charset="0"/>
              <a:cs typeface="Times New Roman" panose="02020603050405020304" pitchFamily="18" charset="0"/>
            </a:endParaRPr>
          </a:p>
          <a:p>
            <a:endParaRPr lang="en-US" altLang="zh-CN" sz="1200" b="0" i="0" dirty="0">
              <a:solidFill>
                <a:srgbClr val="333333"/>
              </a:solidFill>
              <a:effectLst/>
              <a:latin typeface="Times New Roman" panose="02020603050405020304" pitchFamily="18" charset="0"/>
              <a:cs typeface="Times New Roman" panose="02020603050405020304" pitchFamily="18" charset="0"/>
            </a:endParaRPr>
          </a:p>
          <a:p>
            <a:r>
              <a:rPr lang="zh-CN" altLang="en-US" sz="1200" b="0" i="0" dirty="0">
                <a:solidFill>
                  <a:srgbClr val="333333"/>
                </a:solidFill>
                <a:effectLst/>
                <a:latin typeface="Times New Roman" panose="02020603050405020304" pitchFamily="18" charset="0"/>
                <a:cs typeface="Times New Roman" panose="02020603050405020304" pitchFamily="18" charset="0"/>
              </a:rPr>
              <a:t>绿色线和紫色线分别表示这段时间内</a:t>
            </a:r>
            <a:r>
              <a:rPr lang="en-US" altLang="zh-CN" sz="1200" b="0" i="0" dirty="0">
                <a:solidFill>
                  <a:srgbClr val="333333"/>
                </a:solidFill>
                <a:effectLst/>
                <a:latin typeface="Times New Roman" panose="02020603050405020304" pitchFamily="18" charset="0"/>
                <a:cs typeface="Times New Roman" panose="02020603050405020304" pitchFamily="18" charset="0"/>
              </a:rPr>
              <a:t>PSP</a:t>
            </a:r>
            <a:r>
              <a:rPr lang="zh-CN" altLang="en-US" sz="1200" b="0" i="0" dirty="0">
                <a:solidFill>
                  <a:srgbClr val="333333"/>
                </a:solidFill>
                <a:effectLst/>
                <a:latin typeface="Times New Roman" panose="02020603050405020304" pitchFamily="18" charset="0"/>
                <a:cs typeface="Times New Roman" panose="02020603050405020304" pitchFamily="18" charset="0"/>
              </a:rPr>
              <a:t>和</a:t>
            </a:r>
            <a:r>
              <a:rPr lang="en-US" altLang="zh-CN" sz="1200" b="0" i="0" dirty="0">
                <a:solidFill>
                  <a:srgbClr val="333333"/>
                </a:solidFill>
                <a:effectLst/>
                <a:latin typeface="Times New Roman" panose="02020603050405020304" pitchFamily="18" charset="0"/>
                <a:cs typeface="Times New Roman" panose="02020603050405020304" pitchFamily="18" charset="0"/>
              </a:rPr>
              <a:t>SolO</a:t>
            </a:r>
            <a:r>
              <a:rPr lang="zh-CN" altLang="en-US" sz="1200" b="0" i="0" dirty="0">
                <a:solidFill>
                  <a:srgbClr val="333333"/>
                </a:solidFill>
                <a:effectLst/>
                <a:latin typeface="Times New Roman" panose="02020603050405020304" pitchFamily="18" charset="0"/>
                <a:cs typeface="Times New Roman" panose="02020603050405020304" pitchFamily="18" charset="0"/>
              </a:rPr>
              <a:t>的轨道，红蓝点为平均</a:t>
            </a:r>
            <a:r>
              <a:rPr lang="en-US" altLang="zh-CN" sz="1200" b="0" i="0" dirty="0">
                <a:solidFill>
                  <a:srgbClr val="333333"/>
                </a:solidFill>
                <a:effectLst/>
                <a:latin typeface="Times New Roman" panose="02020603050405020304" pitchFamily="18" charset="0"/>
                <a:cs typeface="Times New Roman" panose="02020603050405020304" pitchFamily="18" charset="0"/>
              </a:rPr>
              <a:t>OMNI</a:t>
            </a:r>
            <a:r>
              <a:rPr lang="zh-CN" altLang="en-US" sz="1200" b="0" i="0" dirty="0">
                <a:solidFill>
                  <a:srgbClr val="333333"/>
                </a:solidFill>
                <a:effectLst/>
                <a:latin typeface="Times New Roman" panose="02020603050405020304" pitchFamily="18" charset="0"/>
                <a:cs typeface="Times New Roman" panose="02020603050405020304" pitchFamily="18" charset="0"/>
              </a:rPr>
              <a:t>数据后得到的地球附近磁场正负极性</a:t>
            </a:r>
            <a:endParaRPr lang="en-US" altLang="zh-CN"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10</a:t>
            </a:fld>
            <a:endParaRPr lang="zh-CN" altLang="en-US"/>
          </a:p>
        </p:txBody>
      </p:sp>
    </p:spTree>
    <p:extLst>
      <p:ext uri="{BB962C8B-B14F-4D97-AF65-F5344CB8AC3E}">
        <p14:creationId xmlns:p14="http://schemas.microsoft.com/office/powerpoint/2010/main" val="9716693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这幅图展示了追踪出的磁力线与遥测数据进行比较</a:t>
            </a:r>
            <a:endParaRPr lang="en-US" altLang="zh-CN" dirty="0"/>
          </a:p>
          <a:p>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使用的是右上标注的模型参数</a:t>
            </a:r>
            <a:endParaRPr lang="en-US" altLang="zh-CN" dirty="0"/>
          </a:p>
          <a:p>
            <a:endParaRPr lang="en-US" altLang="zh-CN" dirty="0"/>
          </a:p>
          <a:p>
            <a:r>
              <a:rPr lang="zh-CN" altLang="en-US" dirty="0"/>
              <a:t>图</a:t>
            </a:r>
            <a:r>
              <a:rPr lang="en-US" altLang="zh-CN" dirty="0"/>
              <a:t>A</a:t>
            </a:r>
            <a:r>
              <a:rPr lang="zh-CN" altLang="en-US" dirty="0"/>
              <a:t>为</a:t>
            </a:r>
            <a:r>
              <a:rPr lang="en-US" altLang="zh-CN" dirty="0"/>
              <a:t>PFSS</a:t>
            </a:r>
            <a:r>
              <a:rPr lang="zh-CN" altLang="en-US" dirty="0"/>
              <a:t>模型的结果与极紫外波段观测的比较</a:t>
            </a:r>
            <a:endParaRPr lang="en-US" altLang="zh-CN" dirty="0"/>
          </a:p>
          <a:p>
            <a:r>
              <a:rPr lang="zh-CN" altLang="en-US" dirty="0"/>
              <a:t>图</a:t>
            </a:r>
            <a:r>
              <a:rPr lang="en-US" altLang="zh-CN" dirty="0"/>
              <a:t>B</a:t>
            </a:r>
            <a:r>
              <a:rPr lang="zh-CN" altLang="en-US" dirty="0"/>
              <a:t>为</a:t>
            </a:r>
            <a:r>
              <a:rPr lang="en-US" altLang="zh-CN" dirty="0"/>
              <a:t>PFSS</a:t>
            </a:r>
            <a:r>
              <a:rPr lang="zh-CN" altLang="en-US" dirty="0"/>
              <a:t>模型的结果与白光日冕仪图像的比较</a:t>
            </a:r>
            <a:endParaRPr lang="en-US" altLang="zh-CN" dirty="0"/>
          </a:p>
          <a:p>
            <a:r>
              <a:rPr lang="zh-CN" altLang="en-US" dirty="0"/>
              <a:t>图</a:t>
            </a:r>
            <a:r>
              <a:rPr lang="en-US" altLang="zh-CN" dirty="0"/>
              <a:t>C</a:t>
            </a:r>
            <a:r>
              <a:rPr lang="zh-CN" altLang="en-US" dirty="0"/>
              <a:t>和</a:t>
            </a:r>
            <a:r>
              <a:rPr lang="en-US" altLang="zh-CN" dirty="0"/>
              <a:t>D</a:t>
            </a:r>
            <a:r>
              <a:rPr lang="zh-CN" altLang="en-US" dirty="0"/>
              <a:t>为</a:t>
            </a:r>
            <a:r>
              <a:rPr lang="en-US" altLang="zh-CN" dirty="0"/>
              <a:t>CSSS</a:t>
            </a:r>
            <a:r>
              <a:rPr lang="zh-CN" altLang="en-US" dirty="0"/>
              <a:t>模型与</a:t>
            </a:r>
            <a:r>
              <a:rPr lang="en-US" altLang="zh-CN" dirty="0"/>
              <a:t>PFSS+PFCS</a:t>
            </a:r>
            <a:r>
              <a:rPr lang="zh-CN" altLang="en-US" dirty="0"/>
              <a:t>模型与更大视场的</a:t>
            </a:r>
            <a:r>
              <a:rPr lang="en-US" altLang="zh-CN" dirty="0"/>
              <a:t>LASCO C2</a:t>
            </a:r>
            <a:r>
              <a:rPr lang="zh-CN" altLang="en-US" dirty="0"/>
              <a:t>日冕仪的比较</a:t>
            </a:r>
            <a:endParaRPr lang="en-US" altLang="zh-CN" dirty="0"/>
          </a:p>
          <a:p>
            <a:endParaRPr lang="en-US" altLang="zh-CN" dirty="0"/>
          </a:p>
          <a:p>
            <a:r>
              <a:rPr lang="zh-CN" altLang="en-US" dirty="0"/>
              <a:t>可以看到模型的结果与观测到的冕流的方向、日球层电流片的位置、极区开放场等结构具有较好的一致性。</a:t>
            </a:r>
          </a:p>
        </p:txBody>
      </p:sp>
      <p:sp>
        <p:nvSpPr>
          <p:cNvPr id="4" name="灯片编号占位符 3"/>
          <p:cNvSpPr>
            <a:spLocks noGrp="1"/>
          </p:cNvSpPr>
          <p:nvPr>
            <p:ph type="sldNum" sz="quarter" idx="5"/>
          </p:nvPr>
        </p:nvSpPr>
        <p:spPr/>
        <p:txBody>
          <a:bodyPr/>
          <a:lstStyle/>
          <a:p>
            <a:fld id="{3D227405-15EE-445B-9B7F-C53028A33674}" type="slidenum">
              <a:rPr lang="zh-CN" altLang="en-US" smtClean="0"/>
              <a:t>11</a:t>
            </a:fld>
            <a:endParaRPr lang="zh-CN" altLang="en-US"/>
          </a:p>
        </p:txBody>
      </p:sp>
    </p:spTree>
    <p:extLst>
      <p:ext uri="{BB962C8B-B14F-4D97-AF65-F5344CB8AC3E}">
        <p14:creationId xmlns:p14="http://schemas.microsoft.com/office/powerpoint/2010/main" val="4216708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随后，我们引入三个评价参数对磁场外推结果与卫星原位测量值进行定量比较</a:t>
            </a:r>
            <a:endParaRPr lang="en-US" altLang="zh-CN" dirty="0"/>
          </a:p>
          <a:p>
            <a:endParaRPr lang="en-US" altLang="zh-CN" dirty="0"/>
          </a:p>
          <a:p>
            <a:r>
              <a:rPr lang="zh-CN" altLang="en-US" dirty="0"/>
              <a:t>第一个是常数因子</a:t>
            </a:r>
            <a:r>
              <a:rPr lang="en-US" altLang="zh-CN" dirty="0"/>
              <a:t>CF</a:t>
            </a:r>
            <a:r>
              <a:rPr lang="zh-CN" altLang="en-US" dirty="0"/>
              <a:t>，表征了行星际磁场的低估程度，这个参数值越小说明模型的结果越优</a:t>
            </a:r>
            <a:endParaRPr lang="en-US" altLang="zh-CN" dirty="0"/>
          </a:p>
          <a:p>
            <a:r>
              <a:rPr lang="zh-CN" altLang="en-US" dirty="0"/>
              <a:t>第二个是残差因子</a:t>
            </a:r>
            <a:r>
              <a:rPr lang="en-US" altLang="zh-CN" i="1" dirty="0">
                <a:solidFill>
                  <a:srgbClr val="333333"/>
                </a:solidFill>
                <a:latin typeface="Times New Roman" panose="02020603050405020304" pitchFamily="18" charset="0"/>
                <a:cs typeface="Times New Roman" panose="02020603050405020304" pitchFamily="18" charset="0"/>
              </a:rPr>
              <a:t>χ</a:t>
            </a:r>
            <a:r>
              <a:rPr lang="zh-CN" altLang="en-US" i="0" dirty="0">
                <a:solidFill>
                  <a:srgbClr val="333333"/>
                </a:solidFill>
                <a:latin typeface="Times New Roman" panose="02020603050405020304" pitchFamily="18" charset="0"/>
                <a:cs typeface="Times New Roman" panose="02020603050405020304" pitchFamily="18" charset="0"/>
              </a:rPr>
              <a:t>，由观测与预测值通过这个式子进行计算，</a:t>
            </a:r>
            <a:r>
              <a:rPr lang="en-US" altLang="zh-CN" i="1" dirty="0">
                <a:solidFill>
                  <a:srgbClr val="333333"/>
                </a:solidFill>
                <a:latin typeface="Times New Roman" panose="02020603050405020304" pitchFamily="18" charset="0"/>
                <a:cs typeface="Times New Roman" panose="02020603050405020304" pitchFamily="18" charset="0"/>
              </a:rPr>
              <a:t>χ</a:t>
            </a:r>
            <a:r>
              <a:rPr lang="zh-CN" altLang="en-US" i="0" dirty="0">
                <a:solidFill>
                  <a:srgbClr val="333333"/>
                </a:solidFill>
                <a:latin typeface="Times New Roman" panose="02020603050405020304" pitchFamily="18" charset="0"/>
                <a:cs typeface="Times New Roman" panose="02020603050405020304" pitchFamily="18" charset="0"/>
              </a:rPr>
              <a:t>越小表面模型的结果越优</a:t>
            </a:r>
            <a:endParaRPr lang="en-US" altLang="zh-CN" dirty="0"/>
          </a:p>
          <a:p>
            <a:r>
              <a:rPr lang="zh-CN" altLang="en-US" i="0" dirty="0">
                <a:solidFill>
                  <a:srgbClr val="333333"/>
                </a:solidFill>
                <a:latin typeface="Times New Roman" panose="02020603050405020304" pitchFamily="18" charset="0"/>
                <a:cs typeface="Times New Roman" panose="02020603050405020304" pitchFamily="18" charset="0"/>
              </a:rPr>
              <a:t>第三个是极性匹配系数</a:t>
            </a:r>
            <a:r>
              <a:rPr lang="en-US" altLang="zh-CN" i="0" dirty="0">
                <a:solidFill>
                  <a:srgbClr val="333333"/>
                </a:solidFill>
                <a:latin typeface="Times New Roman" panose="02020603050405020304" pitchFamily="18" charset="0"/>
                <a:cs typeface="Times New Roman" panose="02020603050405020304" pitchFamily="18" charset="0"/>
              </a:rPr>
              <a:t>PM</a:t>
            </a:r>
            <a:r>
              <a:rPr lang="zh-CN" altLang="en-US" i="0" dirty="0">
                <a:solidFill>
                  <a:srgbClr val="333333"/>
                </a:solidFill>
                <a:latin typeface="Times New Roman" panose="02020603050405020304" pitchFamily="18" charset="0"/>
                <a:cs typeface="Times New Roman" panose="02020603050405020304" pitchFamily="18" charset="0"/>
              </a:rPr>
              <a:t>，表征了</a:t>
            </a:r>
            <a:r>
              <a:rPr lang="zh-CN" altLang="en-US" dirty="0"/>
              <a:t>行星际磁场在正负极性上的符合程度。</a:t>
            </a:r>
            <a:endParaRPr lang="en-US" altLang="zh-CN" i="0" dirty="0">
              <a:solidFill>
                <a:srgbClr val="333333"/>
              </a:solidFill>
              <a:latin typeface="Times New Roman" panose="02020603050405020304" pitchFamily="18" charset="0"/>
              <a:cs typeface="Times New Roman" panose="02020603050405020304" pitchFamily="18" charset="0"/>
            </a:endParaRPr>
          </a:p>
          <a:p>
            <a:endParaRPr lang="en-US" altLang="zh-CN" dirty="0"/>
          </a:p>
          <a:p>
            <a:r>
              <a:rPr lang="zh-CN" altLang="en-US" i="0" dirty="0">
                <a:solidFill>
                  <a:srgbClr val="333333"/>
                </a:solidFill>
                <a:latin typeface="Times New Roman" panose="02020603050405020304" pitchFamily="18" charset="0"/>
                <a:cs typeface="Times New Roman" panose="02020603050405020304" pitchFamily="18" charset="0"/>
              </a:rPr>
              <a:t>下图展示了不同模型的计算结果，图</a:t>
            </a:r>
            <a:r>
              <a:rPr lang="en-US" altLang="zh-CN" i="0" dirty="0">
                <a:solidFill>
                  <a:srgbClr val="333333"/>
                </a:solidFill>
                <a:latin typeface="Times New Roman" panose="02020603050405020304" pitchFamily="18" charset="0"/>
                <a:cs typeface="Times New Roman" panose="02020603050405020304" pitchFamily="18" charset="0"/>
              </a:rPr>
              <a:t>A</a:t>
            </a:r>
            <a:r>
              <a:rPr lang="zh-CN" altLang="en-US" i="0" dirty="0">
                <a:solidFill>
                  <a:srgbClr val="333333"/>
                </a:solidFill>
                <a:latin typeface="Times New Roman" panose="02020603050405020304" pitchFamily="18" charset="0"/>
                <a:cs typeface="Times New Roman" panose="02020603050405020304" pitchFamily="18" charset="0"/>
              </a:rPr>
              <a:t>为</a:t>
            </a:r>
            <a:r>
              <a:rPr lang="en-US" altLang="zh-CN" i="0" dirty="0">
                <a:solidFill>
                  <a:srgbClr val="333333"/>
                </a:solidFill>
                <a:latin typeface="Times New Roman" panose="02020603050405020304" pitchFamily="18" charset="0"/>
                <a:cs typeface="Times New Roman" panose="02020603050405020304" pitchFamily="18" charset="0"/>
              </a:rPr>
              <a:t>PFSS+PFCS </a:t>
            </a:r>
            <a:r>
              <a:rPr lang="zh-CN" altLang="en-US" i="0" dirty="0">
                <a:solidFill>
                  <a:srgbClr val="333333"/>
                </a:solidFill>
                <a:latin typeface="Times New Roman" panose="02020603050405020304" pitchFamily="18" charset="0"/>
                <a:cs typeface="Times New Roman" panose="02020603050405020304" pitchFamily="18" charset="0"/>
              </a:rPr>
              <a:t>图</a:t>
            </a:r>
            <a:r>
              <a:rPr lang="en-US" altLang="zh-CN" i="0" dirty="0">
                <a:solidFill>
                  <a:srgbClr val="333333"/>
                </a:solidFill>
                <a:latin typeface="Times New Roman" panose="02020603050405020304" pitchFamily="18" charset="0"/>
                <a:cs typeface="Times New Roman" panose="02020603050405020304" pitchFamily="18" charset="0"/>
              </a:rPr>
              <a:t>B</a:t>
            </a:r>
            <a:r>
              <a:rPr lang="zh-CN" altLang="en-US" i="0" dirty="0">
                <a:solidFill>
                  <a:srgbClr val="333333"/>
                </a:solidFill>
                <a:latin typeface="Times New Roman" panose="02020603050405020304" pitchFamily="18" charset="0"/>
                <a:cs typeface="Times New Roman" panose="02020603050405020304" pitchFamily="18" charset="0"/>
              </a:rPr>
              <a:t>为</a:t>
            </a:r>
            <a:r>
              <a:rPr lang="en-US" altLang="zh-CN" i="0" dirty="0">
                <a:solidFill>
                  <a:srgbClr val="333333"/>
                </a:solidFill>
                <a:latin typeface="Times New Roman" panose="02020603050405020304" pitchFamily="18" charset="0"/>
                <a:cs typeface="Times New Roman" panose="02020603050405020304" pitchFamily="18" charset="0"/>
              </a:rPr>
              <a:t>CSSS</a:t>
            </a:r>
            <a:r>
              <a:rPr lang="zh-CN" altLang="en-US" i="0" dirty="0">
                <a:solidFill>
                  <a:srgbClr val="333333"/>
                </a:solidFill>
                <a:latin typeface="Times New Roman" panose="02020603050405020304" pitchFamily="18" charset="0"/>
                <a:cs typeface="Times New Roman" panose="02020603050405020304" pitchFamily="18" charset="0"/>
              </a:rPr>
              <a:t>模型</a:t>
            </a:r>
            <a:endParaRPr lang="en-US" altLang="zh-CN" i="0" dirty="0">
              <a:solidFill>
                <a:srgbClr val="333333"/>
              </a:solidFill>
              <a:latin typeface="Times New Roman" panose="02020603050405020304" pitchFamily="18" charset="0"/>
              <a:cs typeface="Times New Roman" panose="02020603050405020304" pitchFamily="18" charset="0"/>
            </a:endParaRPr>
          </a:p>
          <a:p>
            <a:r>
              <a:rPr lang="zh-CN" altLang="en-US" i="0" dirty="0">
                <a:solidFill>
                  <a:srgbClr val="333333"/>
                </a:solidFill>
                <a:latin typeface="Times New Roman" panose="02020603050405020304" pitchFamily="18" charset="0"/>
                <a:cs typeface="Times New Roman" panose="02020603050405020304" pitchFamily="18" charset="0"/>
              </a:rPr>
              <a:t>红蓝点表示</a:t>
            </a:r>
            <a:r>
              <a:rPr lang="en-US" altLang="zh-CN" i="0" dirty="0">
                <a:solidFill>
                  <a:srgbClr val="333333"/>
                </a:solidFill>
                <a:latin typeface="Times New Roman" panose="02020603050405020304" pitchFamily="18" charset="0"/>
                <a:cs typeface="Times New Roman" panose="02020603050405020304" pitchFamily="18" charset="0"/>
              </a:rPr>
              <a:t>PSP</a:t>
            </a:r>
            <a:r>
              <a:rPr lang="zh-CN" altLang="en-US" i="0" dirty="0">
                <a:solidFill>
                  <a:srgbClr val="333333"/>
                </a:solidFill>
                <a:latin typeface="Times New Roman" panose="02020603050405020304" pitchFamily="18" charset="0"/>
                <a:cs typeface="Times New Roman" panose="02020603050405020304" pitchFamily="18" charset="0"/>
              </a:rPr>
              <a:t>卫星原位测量到的正负极性的磁场随时间的变化，横坐标为时间，纵坐标为磁场强度。</a:t>
            </a:r>
            <a:endParaRPr lang="en-US" altLang="zh-CN" i="0" dirty="0">
              <a:solidFill>
                <a:srgbClr val="333333"/>
              </a:solidFill>
              <a:latin typeface="Times New Roman" panose="02020603050405020304" pitchFamily="18" charset="0"/>
              <a:cs typeface="Times New Roman" panose="02020603050405020304" pitchFamily="18" charset="0"/>
            </a:endParaRPr>
          </a:p>
          <a:p>
            <a:r>
              <a:rPr lang="zh-CN" altLang="en-US" i="0" dirty="0">
                <a:solidFill>
                  <a:srgbClr val="333333"/>
                </a:solidFill>
                <a:latin typeface="Times New Roman" panose="02020603050405020304" pitchFamily="18" charset="0"/>
                <a:cs typeface="Times New Roman" panose="02020603050405020304" pitchFamily="18" charset="0"/>
              </a:rPr>
              <a:t>黑色实线表示模型外推得到的行星际磁场强度值。</a:t>
            </a:r>
            <a:endParaRPr lang="en-US" altLang="zh-CN" i="0" dirty="0">
              <a:solidFill>
                <a:srgbClr val="333333"/>
              </a:solidFill>
              <a:latin typeface="Times New Roman" panose="02020603050405020304" pitchFamily="18" charset="0"/>
              <a:cs typeface="Times New Roman" panose="02020603050405020304" pitchFamily="18" charset="0"/>
            </a:endParaRPr>
          </a:p>
          <a:p>
            <a:r>
              <a:rPr lang="zh-CN" altLang="en-US" i="0" dirty="0">
                <a:solidFill>
                  <a:srgbClr val="333333"/>
                </a:solidFill>
                <a:latin typeface="Times New Roman" panose="02020603050405020304" pitchFamily="18" charset="0"/>
                <a:cs typeface="Times New Roman" panose="02020603050405020304" pitchFamily="18" charset="0"/>
              </a:rPr>
              <a:t>左下角分别标注了三个评价参数</a:t>
            </a:r>
            <a:r>
              <a:rPr lang="en-US" altLang="zh-CN" i="0" dirty="0">
                <a:solidFill>
                  <a:srgbClr val="333333"/>
                </a:solidFill>
                <a:latin typeface="Times New Roman" panose="02020603050405020304" pitchFamily="18" charset="0"/>
                <a:cs typeface="Times New Roman" panose="02020603050405020304" pitchFamily="18" charset="0"/>
              </a:rPr>
              <a:t>CF</a:t>
            </a:r>
            <a:r>
              <a:rPr lang="zh-CN" altLang="en-US" i="0" dirty="0">
                <a:solidFill>
                  <a:srgbClr val="333333"/>
                </a:solidFill>
                <a:latin typeface="Times New Roman" panose="02020603050405020304" pitchFamily="18" charset="0"/>
                <a:cs typeface="Times New Roman" panose="02020603050405020304" pitchFamily="18" charset="0"/>
              </a:rPr>
              <a:t>、</a:t>
            </a:r>
            <a:r>
              <a:rPr lang="en-US" altLang="zh-CN" i="1" dirty="0">
                <a:solidFill>
                  <a:srgbClr val="333333"/>
                </a:solidFill>
                <a:latin typeface="Times New Roman" panose="02020603050405020304" pitchFamily="18" charset="0"/>
                <a:cs typeface="Times New Roman" panose="02020603050405020304" pitchFamily="18" charset="0"/>
              </a:rPr>
              <a:t>χ</a:t>
            </a:r>
            <a:r>
              <a:rPr lang="zh-CN" altLang="en-US" i="0" dirty="0">
                <a:solidFill>
                  <a:srgbClr val="333333"/>
                </a:solidFill>
                <a:latin typeface="Times New Roman" panose="02020603050405020304" pitchFamily="18" charset="0"/>
                <a:cs typeface="Times New Roman" panose="02020603050405020304" pitchFamily="18" charset="0"/>
              </a:rPr>
              <a:t>和</a:t>
            </a:r>
            <a:r>
              <a:rPr lang="en-US" altLang="zh-CN" i="0" dirty="0">
                <a:solidFill>
                  <a:srgbClr val="333333"/>
                </a:solidFill>
                <a:latin typeface="Times New Roman" panose="02020603050405020304" pitchFamily="18" charset="0"/>
                <a:cs typeface="Times New Roman" panose="02020603050405020304" pitchFamily="18" charset="0"/>
              </a:rPr>
              <a:t>PM</a:t>
            </a:r>
            <a:r>
              <a:rPr lang="zh-CN" altLang="en-US" i="0" dirty="0">
                <a:solidFill>
                  <a:srgbClr val="333333"/>
                </a:solidFill>
                <a:latin typeface="Times New Roman" panose="02020603050405020304" pitchFamily="18" charset="0"/>
                <a:cs typeface="Times New Roman" panose="02020603050405020304" pitchFamily="18" charset="0"/>
              </a:rPr>
              <a:t>的值。</a:t>
            </a:r>
            <a:endParaRPr lang="en-US" altLang="zh-CN" i="0" dirty="0">
              <a:solidFill>
                <a:srgbClr val="333333"/>
              </a:solidFill>
              <a:latin typeface="Times New Roman" panose="02020603050405020304" pitchFamily="18" charset="0"/>
              <a:cs typeface="Times New Roman" panose="02020603050405020304" pitchFamily="18" charset="0"/>
            </a:endParaRPr>
          </a:p>
          <a:p>
            <a:r>
              <a:rPr lang="en-US" altLang="zh-CN" i="0" dirty="0"/>
              <a:t>V</a:t>
            </a:r>
            <a:r>
              <a:rPr lang="zh-CN" altLang="en-US" i="0" dirty="0"/>
              <a:t>表示在帕克太阳风模型中假设的恒定太阳风速</a:t>
            </a:r>
            <a:r>
              <a:rPr lang="en-US" altLang="zh-CN" i="0" dirty="0"/>
              <a:t>300km/s</a:t>
            </a:r>
            <a:r>
              <a:rPr lang="zh-CN" altLang="en-US" i="0" dirty="0"/>
              <a:t>。</a:t>
            </a:r>
            <a:endParaRPr lang="en-US" altLang="zh-CN" i="0" dirty="0"/>
          </a:p>
          <a:p>
            <a:endParaRPr lang="en-US" altLang="zh-CN" dirty="0"/>
          </a:p>
          <a:p>
            <a:r>
              <a:rPr lang="zh-CN" altLang="en-US" i="0" dirty="0">
                <a:solidFill>
                  <a:srgbClr val="333333"/>
                </a:solidFill>
                <a:latin typeface="Times New Roman" panose="02020603050405020304" pitchFamily="18" charset="0"/>
                <a:cs typeface="Times New Roman" panose="02020603050405020304" pitchFamily="18" charset="0"/>
              </a:rPr>
              <a:t>从参数</a:t>
            </a:r>
            <a:r>
              <a:rPr lang="en-US" altLang="zh-CN" i="0" dirty="0">
                <a:solidFill>
                  <a:srgbClr val="333333"/>
                </a:solidFill>
                <a:latin typeface="Times New Roman" panose="02020603050405020304" pitchFamily="18" charset="0"/>
                <a:cs typeface="Times New Roman" panose="02020603050405020304" pitchFamily="18" charset="0"/>
              </a:rPr>
              <a:t>CF</a:t>
            </a:r>
            <a:r>
              <a:rPr lang="zh-CN" altLang="en-US" i="0" dirty="0">
                <a:solidFill>
                  <a:srgbClr val="333333"/>
                </a:solidFill>
                <a:latin typeface="Times New Roman" panose="02020603050405020304" pitchFamily="18" charset="0"/>
                <a:cs typeface="Times New Roman" panose="02020603050405020304" pitchFamily="18" charset="0"/>
              </a:rPr>
              <a:t>和</a:t>
            </a:r>
            <a:r>
              <a:rPr lang="en-US" altLang="zh-CN" i="1" dirty="0">
                <a:solidFill>
                  <a:srgbClr val="333333"/>
                </a:solidFill>
                <a:latin typeface="Times New Roman" panose="02020603050405020304" pitchFamily="18" charset="0"/>
                <a:cs typeface="Times New Roman" panose="02020603050405020304" pitchFamily="18" charset="0"/>
              </a:rPr>
              <a:t>χ</a:t>
            </a:r>
            <a:r>
              <a:rPr lang="zh-CN" altLang="en-US" i="0" dirty="0">
                <a:solidFill>
                  <a:srgbClr val="333333"/>
                </a:solidFill>
                <a:latin typeface="Times New Roman" panose="02020603050405020304" pitchFamily="18" charset="0"/>
                <a:cs typeface="Times New Roman" panose="02020603050405020304" pitchFamily="18" charset="0"/>
              </a:rPr>
              <a:t>的比较中可以看到，使用相同的磁图，</a:t>
            </a:r>
            <a:r>
              <a:rPr lang="en-US" altLang="zh-CN" i="0" dirty="0">
                <a:solidFill>
                  <a:srgbClr val="333333"/>
                </a:solidFill>
                <a:latin typeface="Times New Roman" panose="02020603050405020304" pitchFamily="18" charset="0"/>
                <a:cs typeface="Times New Roman" panose="02020603050405020304" pitchFamily="18" charset="0"/>
              </a:rPr>
              <a:t>PFSS+PFCS</a:t>
            </a:r>
            <a:r>
              <a:rPr lang="zh-CN" altLang="en-US" i="0" dirty="0">
                <a:solidFill>
                  <a:srgbClr val="333333"/>
                </a:solidFill>
                <a:latin typeface="Times New Roman" panose="02020603050405020304" pitchFamily="18" charset="0"/>
                <a:cs typeface="Times New Roman" panose="02020603050405020304" pitchFamily="18" charset="0"/>
              </a:rPr>
              <a:t>模型计算出的行星际磁场强度值比</a:t>
            </a:r>
            <a:r>
              <a:rPr lang="en-US" altLang="zh-CN" i="0" dirty="0">
                <a:solidFill>
                  <a:srgbClr val="333333"/>
                </a:solidFill>
                <a:latin typeface="Times New Roman" panose="02020603050405020304" pitchFamily="18" charset="0"/>
                <a:cs typeface="Times New Roman" panose="02020603050405020304" pitchFamily="18" charset="0"/>
              </a:rPr>
              <a:t>CSSS</a:t>
            </a:r>
            <a:r>
              <a:rPr lang="zh-CN" altLang="en-US" i="0" dirty="0">
                <a:solidFill>
                  <a:srgbClr val="333333"/>
                </a:solidFill>
                <a:latin typeface="Times New Roman" panose="02020603050405020304" pitchFamily="18" charset="0"/>
                <a:cs typeface="Times New Roman" panose="02020603050405020304" pitchFamily="18" charset="0"/>
              </a:rPr>
              <a:t>模型更优，但极性匹配要比</a:t>
            </a:r>
            <a:r>
              <a:rPr lang="en-US" altLang="zh-CN" i="0" dirty="0">
                <a:solidFill>
                  <a:srgbClr val="333333"/>
                </a:solidFill>
                <a:latin typeface="Times New Roman" panose="02020603050405020304" pitchFamily="18" charset="0"/>
                <a:cs typeface="Times New Roman" panose="02020603050405020304" pitchFamily="18" charset="0"/>
              </a:rPr>
              <a:t>CSSS</a:t>
            </a:r>
            <a:r>
              <a:rPr lang="zh-CN" altLang="en-US" i="0" dirty="0">
                <a:solidFill>
                  <a:srgbClr val="333333"/>
                </a:solidFill>
                <a:latin typeface="Times New Roman" panose="02020603050405020304" pitchFamily="18" charset="0"/>
                <a:cs typeface="Times New Roman" panose="02020603050405020304" pitchFamily="18" charset="0"/>
              </a:rPr>
              <a:t>差</a:t>
            </a:r>
            <a:endParaRPr lang="en-US" altLang="zh-CN"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12</a:t>
            </a:fld>
            <a:endParaRPr lang="zh-CN" altLang="en-US"/>
          </a:p>
        </p:txBody>
      </p:sp>
    </p:spTree>
    <p:extLst>
      <p:ext uri="{BB962C8B-B14F-4D97-AF65-F5344CB8AC3E}">
        <p14:creationId xmlns:p14="http://schemas.microsoft.com/office/powerpoint/2010/main" val="882298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i="0" dirty="0">
                <a:solidFill>
                  <a:srgbClr val="333333"/>
                </a:solidFill>
                <a:latin typeface="Times New Roman" panose="02020603050405020304" pitchFamily="18" charset="0"/>
                <a:cs typeface="Times New Roman" panose="02020603050405020304" pitchFamily="18" charset="0"/>
              </a:rPr>
              <a:t>使用相同的外推模型和磁图输入 </a:t>
            </a:r>
            <a:endParaRPr lang="en-US" altLang="zh-CN" i="0" dirty="0">
              <a:solidFill>
                <a:srgbClr val="333333"/>
              </a:solidFill>
              <a:latin typeface="Times New Roman" panose="02020603050405020304" pitchFamily="18" charset="0"/>
              <a:cs typeface="Times New Roman" panose="02020603050405020304" pitchFamily="18" charset="0"/>
            </a:endParaRPr>
          </a:p>
          <a:p>
            <a:endParaRPr lang="en-US" altLang="zh-CN" i="0" dirty="0">
              <a:solidFill>
                <a:srgbClr val="333333"/>
              </a:solidFill>
              <a:latin typeface="Times New Roman" panose="02020603050405020304" pitchFamily="18" charset="0"/>
              <a:cs typeface="Times New Roman" panose="02020603050405020304" pitchFamily="18" charset="0"/>
            </a:endParaRPr>
          </a:p>
          <a:p>
            <a:r>
              <a:rPr lang="zh-CN" altLang="en-US" i="0" dirty="0">
                <a:solidFill>
                  <a:srgbClr val="333333"/>
                </a:solidFill>
                <a:latin typeface="Times New Roman" panose="02020603050405020304" pitchFamily="18" charset="0"/>
                <a:cs typeface="Times New Roman" panose="02020603050405020304" pitchFamily="18" charset="0"/>
              </a:rPr>
              <a:t>比较了不同行星际位置处的结果，左图为 右图为</a:t>
            </a:r>
            <a:endParaRPr lang="en-US" altLang="zh-CN" i="0" dirty="0">
              <a:solidFill>
                <a:srgbClr val="333333"/>
              </a:solidFill>
              <a:latin typeface="Times New Roman" panose="02020603050405020304" pitchFamily="18" charset="0"/>
              <a:cs typeface="Times New Roman" panose="02020603050405020304" pitchFamily="18" charset="0"/>
            </a:endParaRPr>
          </a:p>
          <a:p>
            <a:endParaRPr lang="en-US" altLang="zh-CN" i="0" dirty="0">
              <a:solidFill>
                <a:srgbClr val="333333"/>
              </a:solidFill>
              <a:latin typeface="Times New Roman" panose="02020603050405020304" pitchFamily="18" charset="0"/>
              <a:cs typeface="Times New Roman" panose="02020603050405020304" pitchFamily="18" charset="0"/>
            </a:endParaRPr>
          </a:p>
          <a:p>
            <a:r>
              <a:rPr lang="zh-CN" altLang="en-US" i="0" dirty="0">
                <a:solidFill>
                  <a:srgbClr val="333333"/>
                </a:solidFill>
                <a:latin typeface="Times New Roman" panose="02020603050405020304" pitchFamily="18" charset="0"/>
                <a:cs typeface="Times New Roman" panose="02020603050405020304" pitchFamily="18" charset="0"/>
              </a:rPr>
              <a:t>从计算出的</a:t>
            </a:r>
            <a:r>
              <a:rPr lang="en-US" altLang="zh-CN" i="0" dirty="0">
                <a:solidFill>
                  <a:srgbClr val="333333"/>
                </a:solidFill>
                <a:latin typeface="Times New Roman" panose="02020603050405020304" pitchFamily="18" charset="0"/>
                <a:cs typeface="Times New Roman" panose="02020603050405020304" pitchFamily="18" charset="0"/>
              </a:rPr>
              <a:t>CF</a:t>
            </a:r>
            <a:r>
              <a:rPr lang="zh-CN" altLang="en-US" i="0" dirty="0">
                <a:solidFill>
                  <a:srgbClr val="333333"/>
                </a:solidFill>
                <a:latin typeface="Times New Roman" panose="02020603050405020304" pitchFamily="18" charset="0"/>
                <a:cs typeface="Times New Roman" panose="02020603050405020304" pitchFamily="18" charset="0"/>
              </a:rPr>
              <a:t>的值看到，</a:t>
            </a:r>
            <a:r>
              <a:rPr lang="en-US" altLang="zh-CN" i="0" dirty="0">
                <a:solidFill>
                  <a:srgbClr val="333333"/>
                </a:solidFill>
                <a:latin typeface="Times New Roman" panose="02020603050405020304" pitchFamily="18" charset="0"/>
                <a:cs typeface="Times New Roman" panose="02020603050405020304" pitchFamily="18" charset="0"/>
              </a:rPr>
              <a:t>OMNI</a:t>
            </a:r>
            <a:r>
              <a:rPr lang="zh-CN" altLang="en-US" i="0" dirty="0">
                <a:solidFill>
                  <a:srgbClr val="333333"/>
                </a:solidFill>
                <a:latin typeface="Times New Roman" panose="02020603050405020304" pitchFamily="18" charset="0"/>
                <a:cs typeface="Times New Roman" panose="02020603050405020304" pitchFamily="18" charset="0"/>
              </a:rPr>
              <a:t>所乘的常数因子要小于</a:t>
            </a:r>
            <a:r>
              <a:rPr lang="en-US" altLang="zh-CN" i="0" dirty="0">
                <a:solidFill>
                  <a:srgbClr val="333333"/>
                </a:solidFill>
                <a:latin typeface="Times New Roman" panose="02020603050405020304" pitchFamily="18" charset="0"/>
                <a:cs typeface="Times New Roman" panose="02020603050405020304" pitchFamily="18" charset="0"/>
              </a:rPr>
              <a:t>SolO</a:t>
            </a:r>
            <a:r>
              <a:rPr lang="zh-CN" altLang="en-US" i="0" dirty="0">
                <a:solidFill>
                  <a:srgbClr val="333333"/>
                </a:solidFill>
                <a:latin typeface="Times New Roman" panose="02020603050405020304" pitchFamily="18" charset="0"/>
                <a:cs typeface="Times New Roman" panose="02020603050405020304" pitchFamily="18" charset="0"/>
              </a:rPr>
              <a:t>处的值，表明不同行星际位置处外推出的磁场的低估程度不同</a:t>
            </a:r>
            <a:endParaRPr lang="zh-CN" altLang="en-US"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13</a:t>
            </a:fld>
            <a:endParaRPr lang="zh-CN" altLang="en-US"/>
          </a:p>
        </p:txBody>
      </p:sp>
    </p:spTree>
    <p:extLst>
      <p:ext uri="{BB962C8B-B14F-4D97-AF65-F5344CB8AC3E}">
        <p14:creationId xmlns:p14="http://schemas.microsoft.com/office/powerpoint/2010/main" val="17573489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上图展示了使用</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PFSS+PFCS</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模型 分别以</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HMI</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和</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gong</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磁图作为底边界的计算结果，从</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CF</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和</a:t>
            </a:r>
            <a:r>
              <a:rPr lang="en-US" altLang="zh-CN" i="1" dirty="0">
                <a:solidFill>
                  <a:srgbClr val="333333"/>
                </a:solidFill>
                <a:latin typeface="Times New Roman" panose="02020603050405020304" pitchFamily="18" charset="0"/>
                <a:cs typeface="Times New Roman" panose="02020603050405020304" pitchFamily="18" charset="0"/>
              </a:rPr>
              <a:t>χ</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的值可以看出 </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HMI</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磁图计算出的行星际磁场结果比</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GONG</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更优</a:t>
            </a:r>
            <a:endParaRPr lang="en-US" altLang="zh-CN" dirty="0">
              <a:latin typeface="Times New Roman" panose="02020603050405020304" pitchFamily="18" charset="0"/>
              <a:ea typeface="微软雅黑" panose="020B0503020204020204" pitchFamily="34"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dirty="0">
              <a:latin typeface="Times New Roman" panose="02020603050405020304" pitchFamily="18" charset="0"/>
              <a:ea typeface="微软雅黑" panose="020B0503020204020204" pitchFamily="34"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下图展示了以</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PSP</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和地球附近处原位测量的太阳风速度作为帕克模型输入的结果 比较三个评价参数可以看出 比之前假设恒定的太阳风速度的结果略有提升</a:t>
            </a:r>
            <a:endParaRPr lang="en-US" altLang="zh-CN"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 name="灯片编号占位符 3"/>
          <p:cNvSpPr>
            <a:spLocks noGrp="1"/>
          </p:cNvSpPr>
          <p:nvPr>
            <p:ph type="sldNum" sz="quarter" idx="5"/>
          </p:nvPr>
        </p:nvSpPr>
        <p:spPr/>
        <p:txBody>
          <a:bodyPr/>
          <a:lstStyle/>
          <a:p>
            <a:fld id="{3D227405-15EE-445B-9B7F-C53028A33674}" type="slidenum">
              <a:rPr lang="zh-CN" altLang="en-US" smtClean="0"/>
              <a:t>14</a:t>
            </a:fld>
            <a:endParaRPr lang="zh-CN" altLang="en-US"/>
          </a:p>
        </p:txBody>
      </p:sp>
    </p:spTree>
    <p:extLst>
      <p:ext uri="{BB962C8B-B14F-4D97-AF65-F5344CB8AC3E}">
        <p14:creationId xmlns:p14="http://schemas.microsoft.com/office/powerpoint/2010/main" val="5316110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b="0" dirty="0"/>
              <a:t>随后 我们将外推出的日冕和行星际磁场作为磁流体动力学模型的初始磁场分布 就可以对太阳风的等离子体环境进行数值模拟</a:t>
            </a:r>
            <a:endParaRPr lang="en-US" altLang="zh-CN"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b="0"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b="0" dirty="0"/>
              <a:t>我们将模拟的结果与</a:t>
            </a:r>
            <a:r>
              <a:rPr lang="en-US" altLang="zh-CN" b="0" dirty="0"/>
              <a:t>2024</a:t>
            </a:r>
            <a:r>
              <a:rPr lang="zh-CN" altLang="en-US" b="0" dirty="0"/>
              <a:t>年日全食的观测进行了比较</a:t>
            </a:r>
            <a:endParaRPr lang="en-US" altLang="zh-CN"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b="0"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b="0" dirty="0"/>
              <a:t>我们日全食的拍摄地点位于</a:t>
            </a:r>
            <a:r>
              <a:rPr kumimoji="1" lang="zh-CN" altLang="en-US" sz="1200" b="0" dirty="0">
                <a:solidFill>
                  <a:srgbClr val="FF0000"/>
                </a:solidFill>
                <a:latin typeface="Times New Roman" panose="02020603050405020304" pitchFamily="18" charset="0"/>
                <a:cs typeface="Times New Roman" panose="02020603050405020304" pitchFamily="18" charset="0"/>
              </a:rPr>
              <a:t>美国 缅因州 杰克曼</a:t>
            </a:r>
          </a:p>
          <a:p>
            <a:endParaRPr lang="en-US" altLang="zh-CN" dirty="0"/>
          </a:p>
          <a:p>
            <a:r>
              <a:rPr lang="zh-CN" altLang="en-US" dirty="0"/>
              <a:t>从云图中可以看到该地区当天晴朗无云</a:t>
            </a:r>
            <a:r>
              <a:rPr lang="en-US" altLang="zh-CN" dirty="0"/>
              <a:t> </a:t>
            </a:r>
            <a:r>
              <a:rPr lang="zh-CN" altLang="en-US" dirty="0"/>
              <a:t>为日全食提供了良好的观测条件</a:t>
            </a:r>
            <a:endParaRPr lang="en-US" altLang="zh-CN" dirty="0"/>
          </a:p>
          <a:p>
            <a:endParaRPr lang="en-US" altLang="zh-CN" dirty="0"/>
          </a:p>
          <a:p>
            <a:r>
              <a:rPr lang="zh-CN" altLang="en-US" dirty="0"/>
              <a:t>日全食开始于</a:t>
            </a:r>
            <a:r>
              <a:rPr lang="en-US" altLang="zh-CN" dirty="0"/>
              <a:t>19:29:30 UT</a:t>
            </a:r>
            <a:r>
              <a:rPr lang="zh-CN" altLang="en-US" dirty="0"/>
              <a:t>时刻 持续了约三分多钟</a:t>
            </a:r>
            <a:endParaRPr lang="en-US" altLang="zh-CN" dirty="0"/>
          </a:p>
          <a:p>
            <a:endParaRPr kumimoji="0" lang="en-US" altLang="zh-CN" sz="1200" b="0" dirty="0">
              <a:latin typeface="+mn-lt"/>
              <a:ea typeface="+mn-ea"/>
              <a:cs typeface="+mn-cs"/>
            </a:endParaRPr>
          </a:p>
          <a:p>
            <a:r>
              <a:rPr kumimoji="1" lang="zh-CN" altLang="en-US" sz="1200" b="0" dirty="0">
                <a:latin typeface="Times New Roman" panose="02020603050405020304" pitchFamily="18" charset="0"/>
                <a:ea typeface="Microsoft YaHei" panose="020B0503020204020204" pitchFamily="34" charset="-122"/>
                <a:cs typeface="Times New Roman" panose="02020603050405020304" pitchFamily="18" charset="0"/>
              </a:rPr>
              <a:t>我们的观测设备配备有三片</a:t>
            </a:r>
            <a:r>
              <a:rPr lang="zh-CN" altLang="en-US" b="0" i="0" dirty="0">
                <a:solidFill>
                  <a:srgbClr val="666666"/>
                </a:solidFill>
                <a:effectLst/>
                <a:latin typeface="Arial" panose="020B0604020202020204" pitchFamily="34" charset="0"/>
              </a:rPr>
              <a:t>科迪线偏振片 其主轴方向间隔</a:t>
            </a:r>
            <a:r>
              <a:rPr lang="en-US" altLang="zh-CN" b="0" i="0" dirty="0">
                <a:solidFill>
                  <a:srgbClr val="666666"/>
                </a:solidFill>
                <a:effectLst/>
                <a:latin typeface="Arial" panose="020B0604020202020204" pitchFamily="34" charset="0"/>
              </a:rPr>
              <a:t>60°</a:t>
            </a:r>
            <a:r>
              <a:rPr lang="zh-CN" altLang="en-US" b="0" i="0" dirty="0">
                <a:solidFill>
                  <a:srgbClr val="666666"/>
                </a:solidFill>
                <a:effectLst/>
                <a:latin typeface="Arial" panose="020B0604020202020204" pitchFamily="34" charset="0"/>
              </a:rPr>
              <a:t> 从而能够对日冕进行偏振成像 </a:t>
            </a:r>
            <a:endParaRPr lang="en-US" altLang="zh-CN" b="0" i="0" dirty="0">
              <a:solidFill>
                <a:srgbClr val="666666"/>
              </a:solidFill>
              <a:effectLst/>
              <a:latin typeface="Arial" panose="020B0604020202020204" pitchFamily="34" charset="0"/>
            </a:endParaRPr>
          </a:p>
          <a:p>
            <a:endParaRPr lang="en-US" altLang="zh-CN" b="0" i="0" dirty="0">
              <a:solidFill>
                <a:srgbClr val="666666"/>
              </a:solidFill>
              <a:effectLst/>
              <a:latin typeface="Arial" panose="020B0604020202020204" pitchFamily="34" charset="0"/>
            </a:endParaRPr>
          </a:p>
          <a:p>
            <a:r>
              <a:rPr lang="zh-CN" altLang="en-US" b="0" i="0" dirty="0">
                <a:solidFill>
                  <a:srgbClr val="666666"/>
                </a:solidFill>
                <a:effectLst/>
                <a:latin typeface="Arial" panose="020B0604020202020204" pitchFamily="34" charset="0"/>
              </a:rPr>
              <a:t>右上图展示了我们拍摄的</a:t>
            </a:r>
            <a:r>
              <a:rPr lang="en-US" altLang="zh-CN" b="0" i="0" dirty="0">
                <a:solidFill>
                  <a:srgbClr val="666666"/>
                </a:solidFill>
                <a:effectLst/>
                <a:latin typeface="Arial" panose="020B0604020202020204" pitchFamily="34" charset="0"/>
              </a:rPr>
              <a:t>-60°</a:t>
            </a:r>
            <a:r>
              <a:rPr lang="zh-CN" altLang="en-US" b="0" i="0" dirty="0">
                <a:solidFill>
                  <a:srgbClr val="666666"/>
                </a:solidFill>
                <a:effectLst/>
                <a:latin typeface="Arial" panose="020B0604020202020204" pitchFamily="34" charset="0"/>
              </a:rPr>
              <a:t>、</a:t>
            </a:r>
            <a:r>
              <a:rPr lang="en-US" altLang="zh-CN" b="0" i="0" dirty="0">
                <a:solidFill>
                  <a:srgbClr val="666666"/>
                </a:solidFill>
                <a:effectLst/>
                <a:latin typeface="Arial" panose="020B0604020202020204" pitchFamily="34" charset="0"/>
              </a:rPr>
              <a:t>0</a:t>
            </a:r>
            <a:r>
              <a:rPr lang="zh-CN" altLang="en-US" b="0" i="0" dirty="0">
                <a:solidFill>
                  <a:srgbClr val="666666"/>
                </a:solidFill>
                <a:effectLst/>
                <a:latin typeface="Arial" panose="020B0604020202020204" pitchFamily="34" charset="0"/>
              </a:rPr>
              <a:t>、</a:t>
            </a:r>
            <a:r>
              <a:rPr lang="en-US" altLang="zh-CN" b="0" i="0" dirty="0">
                <a:solidFill>
                  <a:srgbClr val="666666"/>
                </a:solidFill>
                <a:effectLst/>
                <a:latin typeface="Arial" panose="020B0604020202020204" pitchFamily="34" charset="0"/>
              </a:rPr>
              <a:t>+60°</a:t>
            </a:r>
            <a:r>
              <a:rPr lang="zh-CN" altLang="en-US" b="0" i="0" dirty="0">
                <a:solidFill>
                  <a:srgbClr val="666666"/>
                </a:solidFill>
                <a:effectLst/>
                <a:latin typeface="Arial" panose="020B0604020202020204" pitchFamily="34" charset="0"/>
              </a:rPr>
              <a:t>的日冕偏振图像 </a:t>
            </a:r>
            <a:endParaRPr lang="en-US" altLang="zh-CN" b="0" i="0" dirty="0">
              <a:solidFill>
                <a:srgbClr val="666666"/>
              </a:solidFill>
              <a:effectLst/>
              <a:latin typeface="Arial" panose="020B0604020202020204" pitchFamily="34" charset="0"/>
            </a:endParaRPr>
          </a:p>
          <a:p>
            <a:endParaRPr lang="en-US" altLang="zh-CN" b="0" i="0" dirty="0">
              <a:solidFill>
                <a:srgbClr val="666666"/>
              </a:solidFill>
              <a:effectLst/>
              <a:latin typeface="Arial" panose="020B0604020202020204" pitchFamily="34" charset="0"/>
            </a:endParaRPr>
          </a:p>
          <a:p>
            <a:r>
              <a:rPr lang="zh-CN" altLang="en-US" b="0" i="0" dirty="0">
                <a:solidFill>
                  <a:srgbClr val="666666"/>
                </a:solidFill>
                <a:effectLst/>
                <a:latin typeface="Arial" panose="020B0604020202020204" pitchFamily="34" charset="0"/>
              </a:rPr>
              <a:t>视场范围为</a:t>
            </a:r>
            <a:endParaRPr lang="en-US" altLang="zh-CN" b="0" i="0" dirty="0">
              <a:solidFill>
                <a:srgbClr val="666666"/>
              </a:solidFill>
              <a:effectLst/>
              <a:latin typeface="Arial" panose="020B0604020202020204" pitchFamily="34" charset="0"/>
            </a:endParaRPr>
          </a:p>
          <a:p>
            <a:r>
              <a:rPr lang="zh-CN" altLang="en-US" b="0" i="0" dirty="0">
                <a:solidFill>
                  <a:srgbClr val="666666"/>
                </a:solidFill>
                <a:effectLst/>
                <a:latin typeface="Arial" panose="020B0604020202020204" pitchFamily="34" charset="0"/>
              </a:rPr>
              <a:t>观测波段为</a:t>
            </a:r>
            <a:r>
              <a:rPr lang="en-US" altLang="zh-CN" b="0" i="0" dirty="0">
                <a:solidFill>
                  <a:srgbClr val="666666"/>
                </a:solidFill>
                <a:effectLst/>
                <a:latin typeface="Arial" panose="020B0604020202020204" pitchFamily="34" charset="0"/>
              </a:rPr>
              <a:t>540nm – 640nm</a:t>
            </a:r>
          </a:p>
          <a:p>
            <a:r>
              <a:rPr lang="zh-CN" altLang="en-US" b="0" i="0" dirty="0">
                <a:solidFill>
                  <a:srgbClr val="666666"/>
                </a:solidFill>
                <a:effectLst/>
                <a:latin typeface="Arial" panose="020B0604020202020204" pitchFamily="34" charset="0"/>
              </a:rPr>
              <a:t>像元大小为每</a:t>
            </a:r>
            <a:r>
              <a:rPr lang="en-US" altLang="zh-CN" b="0" i="0" dirty="0">
                <a:solidFill>
                  <a:srgbClr val="666666"/>
                </a:solidFill>
                <a:effectLst/>
                <a:latin typeface="Arial" panose="020B0604020202020204" pitchFamily="34" charset="0"/>
              </a:rPr>
              <a:t>pix 1.62</a:t>
            </a:r>
            <a:r>
              <a:rPr lang="zh-CN" altLang="en-US" b="0" i="0" dirty="0">
                <a:solidFill>
                  <a:srgbClr val="666666"/>
                </a:solidFill>
                <a:effectLst/>
                <a:latin typeface="Arial" panose="020B0604020202020204" pitchFamily="34" charset="0"/>
              </a:rPr>
              <a:t>角秒</a:t>
            </a:r>
            <a:endParaRPr lang="en-US" altLang="zh-CN" b="0" i="0" dirty="0">
              <a:solidFill>
                <a:srgbClr val="666666"/>
              </a:solidFill>
              <a:effectLst/>
              <a:latin typeface="Arial" panose="020B0604020202020204" pitchFamily="34" charset="0"/>
            </a:endParaRPr>
          </a:p>
          <a:p>
            <a:r>
              <a:rPr lang="zh-CN" altLang="en-US" b="0" i="0" dirty="0">
                <a:solidFill>
                  <a:srgbClr val="666666"/>
                </a:solidFill>
                <a:effectLst/>
                <a:latin typeface="Arial" panose="020B0604020202020204" pitchFamily="34" charset="0"/>
              </a:rPr>
              <a:t>图像尺寸为</a:t>
            </a:r>
            <a:endParaRPr lang="en-US" altLang="zh-CN" b="0" i="0" dirty="0">
              <a:solidFill>
                <a:srgbClr val="666666"/>
              </a:solidFill>
              <a:effectLst/>
              <a:latin typeface="Arial" panose="020B0604020202020204" pitchFamily="34" charset="0"/>
            </a:endParaRPr>
          </a:p>
          <a:p>
            <a:r>
              <a:rPr lang="zh-CN" altLang="en-US" b="0" i="0" dirty="0">
                <a:solidFill>
                  <a:srgbClr val="666666"/>
                </a:solidFill>
                <a:effectLst/>
                <a:latin typeface="Arial" panose="020B0604020202020204" pitchFamily="34" charset="0"/>
              </a:rPr>
              <a:t>曝光时间为</a:t>
            </a:r>
            <a:endParaRPr lang="en-US" altLang="zh-CN" b="0" i="0" dirty="0">
              <a:solidFill>
                <a:srgbClr val="666666"/>
              </a:solidFill>
              <a:effectLst/>
              <a:latin typeface="Arial" panose="020B0604020202020204" pitchFamily="34" charset="0"/>
            </a:endParaRPr>
          </a:p>
          <a:p>
            <a:endParaRPr lang="en-US" altLang="zh-CN" b="0" i="0" dirty="0">
              <a:solidFill>
                <a:srgbClr val="666666"/>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我们将每幅偏振图像都进行了平暗场校准、对齐、曝光时间归一化等处理 并进行了辐射定标</a:t>
            </a:r>
            <a:endParaRPr lang="en-US" altLang="zh-CN" b="0" dirty="0"/>
          </a:p>
          <a:p>
            <a:endParaRPr lang="en-US" altLang="zh-CN" dirty="0"/>
          </a:p>
          <a:p>
            <a:endParaRPr lang="zh-CN" altLang="en-US"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15</a:t>
            </a:fld>
            <a:endParaRPr lang="zh-CN" altLang="en-US"/>
          </a:p>
        </p:txBody>
      </p:sp>
    </p:spTree>
    <p:extLst>
      <p:ext uri="{BB962C8B-B14F-4D97-AF65-F5344CB8AC3E}">
        <p14:creationId xmlns:p14="http://schemas.microsoft.com/office/powerpoint/2010/main" val="826023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左图展示了经过</a:t>
            </a:r>
            <a:r>
              <a:rPr lang="en-US" altLang="zh-CN" dirty="0"/>
              <a:t>WOW</a:t>
            </a:r>
            <a:r>
              <a:rPr lang="zh-CN" altLang="en-US" dirty="0"/>
              <a:t>滤波算法处理后的日冕偏振亮度</a:t>
            </a:r>
            <a:r>
              <a:rPr lang="en-US" altLang="zh-CN" dirty="0"/>
              <a:t>pB</a:t>
            </a:r>
            <a:r>
              <a:rPr lang="zh-CN" altLang="en-US" dirty="0"/>
              <a:t>的图像</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，中间部分为</a:t>
            </a:r>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相同波段拍摄的</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全日面白光图像用于计算辐射定标所需要的平均太阳亮度</a:t>
            </a:r>
            <a:endParaRPr lang="en-US" altLang="zh-CN" dirty="0"/>
          </a:p>
          <a:p>
            <a:endParaRPr lang="en-US" altLang="zh-CN" dirty="0"/>
          </a:p>
          <a:p>
            <a:r>
              <a:rPr lang="zh-CN" altLang="en-US" dirty="0"/>
              <a:t>右图为日全食与更大视场的</a:t>
            </a:r>
            <a:r>
              <a:rPr lang="en-US" altLang="zh-CN" dirty="0"/>
              <a:t>LASCO C2</a:t>
            </a:r>
            <a:r>
              <a:rPr lang="zh-CN" altLang="en-US" dirty="0"/>
              <a:t>日冕仪叠加的结果，以此作为模型的观测约束</a:t>
            </a:r>
          </a:p>
        </p:txBody>
      </p:sp>
      <p:sp>
        <p:nvSpPr>
          <p:cNvPr id="4" name="灯片编号占位符 3"/>
          <p:cNvSpPr>
            <a:spLocks noGrp="1"/>
          </p:cNvSpPr>
          <p:nvPr>
            <p:ph type="sldNum" sz="quarter" idx="5"/>
          </p:nvPr>
        </p:nvSpPr>
        <p:spPr/>
        <p:txBody>
          <a:bodyPr/>
          <a:lstStyle/>
          <a:p>
            <a:fld id="{3D227405-15EE-445B-9B7F-C53028A33674}" type="slidenum">
              <a:rPr lang="zh-CN" altLang="en-US" smtClean="0"/>
              <a:t>16</a:t>
            </a:fld>
            <a:endParaRPr lang="zh-CN" altLang="en-US"/>
          </a:p>
        </p:txBody>
      </p:sp>
    </p:spTree>
    <p:extLst>
      <p:ext uri="{BB962C8B-B14F-4D97-AF65-F5344CB8AC3E}">
        <p14:creationId xmlns:p14="http://schemas.microsoft.com/office/powerpoint/2010/main" val="3797637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为了理解</a:t>
            </a:r>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日冕</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观测背后的物理</a:t>
            </a:r>
            <a:r>
              <a:rPr lang="en-US"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 </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如磁场、密度等分布</a:t>
            </a:r>
            <a:r>
              <a:rPr lang="en-US"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 </a:t>
            </a:r>
            <a:r>
              <a:rPr lang="zh-CN" altLang="en-US" dirty="0"/>
              <a:t>我们使用</a:t>
            </a:r>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阿尔芬波太阳大气模型对</a:t>
            </a:r>
            <a:r>
              <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2024</a:t>
            </a:r>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年日全食进行了磁流体动力学模拟 计算域覆盖从</a:t>
            </a:r>
            <a:r>
              <a:rPr lang="sv-SE" altLang="zh-CN" sz="1200" dirty="0">
                <a:latin typeface="Times New Roman" panose="02020603050405020304" pitchFamily="18" charset="0"/>
                <a:ea typeface="Microsoft YaHei" panose="020B0503020204020204" pitchFamily="34" charset="-122"/>
                <a:cs typeface="Times New Roman" panose="02020603050405020304" pitchFamily="18" charset="0"/>
              </a:rPr>
              <a:t>1.05 - 24.0 </a:t>
            </a:r>
            <a:r>
              <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rPr>
              <a:t>Rs</a:t>
            </a:r>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rPr>
              <a:t>的日冕范围</a:t>
            </a:r>
            <a:endParaRPr lang="en-US" altLang="zh-CN" dirty="0"/>
          </a:p>
          <a:p>
            <a:endParaRPr lang="en-US" altLang="zh-CN" dirty="0"/>
          </a:p>
          <a:p>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该模型</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通过引入阿尔芬波的相互作用，自洽地描述了日冕加热和太阳风加速等物理过程</a:t>
            </a:r>
            <a:endParaRPr lang="en-US" altLang="zh-CN" dirty="0"/>
          </a:p>
          <a:p>
            <a:endPar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endParaRPr>
          </a:p>
          <a:p>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下图展示了模型输入的光球底边界磁图</a:t>
            </a:r>
            <a:endPar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endParaRPr>
          </a:p>
          <a:p>
            <a:endPar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endParaRPr>
          </a:p>
          <a:p>
            <a:r>
              <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A</a:t>
            </a:r>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为太阳风模拟中最常使用的</a:t>
            </a:r>
            <a:r>
              <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adapt-gong</a:t>
            </a:r>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磁图</a:t>
            </a:r>
            <a:endPar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endParaRPr>
          </a:p>
          <a:p>
            <a:r>
              <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B</a:t>
            </a:r>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为</a:t>
            </a:r>
            <a:r>
              <a:rPr lang="en-US" altLang="zh-CN" sz="1200" b="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GONG </a:t>
            </a:r>
            <a:r>
              <a:rPr lang="en-US" altLang="zh-CN" b="0" dirty="0">
                <a:latin typeface="Times New Roman" panose="02020603050405020304" pitchFamily="18" charset="0"/>
                <a:ea typeface="微软雅黑" panose="020B0503020204020204" pitchFamily="34" charset="-122"/>
                <a:cs typeface="Times New Roman" panose="02020603050405020304" pitchFamily="18" charset="0"/>
              </a:rPr>
              <a:t>Janus</a:t>
            </a:r>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磁图，黑色框表示替换当天</a:t>
            </a:r>
            <a:r>
              <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GONG</a:t>
            </a:r>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全日面磁场数据的区域，记为</a:t>
            </a:r>
            <a:r>
              <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GJ1</a:t>
            </a:r>
          </a:p>
          <a:p>
            <a:endPar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endParaRPr>
          </a:p>
          <a:p>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假设</a:t>
            </a:r>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尚未转到地球观测视场内的东侧</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远端活动区的磁结构在未来几天内近乎稳定，</a:t>
            </a:r>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于是</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使用日全食发生</a:t>
            </a:r>
            <a:r>
              <a:rPr lang="en-US" altLang="zh-CN" sz="1800" kern="100" dirty="0">
                <a:effectLst/>
                <a:latin typeface="Times New Roman" panose="02020603050405020304" pitchFamily="18" charset="0"/>
                <a:ea typeface="SimSun" panose="02010600030101010101" pitchFamily="2" charset="-122"/>
              </a:rPr>
              <a:t>4</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天和</a:t>
            </a:r>
            <a:r>
              <a:rPr lang="en-US" altLang="zh-CN" sz="1800" kern="100" dirty="0">
                <a:effectLst/>
                <a:latin typeface="Times New Roman" panose="02020603050405020304" pitchFamily="18" charset="0"/>
                <a:ea typeface="SimSun" panose="02010600030101010101" pitchFamily="2" charset="-122"/>
              </a:rPr>
              <a:t>8</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天后的</a:t>
            </a:r>
            <a:r>
              <a:rPr lang="en-US" altLang="zh-CN" sz="1800" kern="100" dirty="0">
                <a:effectLst/>
                <a:latin typeface="Times New Roman" panose="02020603050405020304" pitchFamily="18" charset="0"/>
                <a:ea typeface="SimSun" panose="02010600030101010101" pitchFamily="2" charset="-122"/>
              </a:rPr>
              <a:t>GONG</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全日面磁图对</a:t>
            </a:r>
            <a:r>
              <a:rPr lang="en-US" altLang="zh-CN" sz="1800" kern="100" dirty="0">
                <a:effectLst/>
                <a:latin typeface="Times New Roman" panose="02020603050405020304" pitchFamily="18" charset="0"/>
                <a:ea typeface="SimSun" panose="02010600030101010101" pitchFamily="2" charset="-122"/>
              </a:rPr>
              <a:t>GJ1</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磁图相应位置处的磁场数据进行替换，</a:t>
            </a:r>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从而得到</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图</a:t>
            </a:r>
            <a:r>
              <a:rPr lang="en-US" altLang="zh-CN" sz="1800" kern="100" dirty="0">
                <a:effectLst/>
                <a:latin typeface="Times New Roman" panose="02020603050405020304" pitchFamily="18" charset="0"/>
                <a:ea typeface="SimSun" panose="02010600030101010101" pitchFamily="2" charset="-122"/>
              </a:rPr>
              <a:t>(c)</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和</a:t>
            </a:r>
            <a:r>
              <a:rPr lang="en-US" altLang="zh-CN" sz="1800" kern="100" dirty="0">
                <a:effectLst/>
                <a:latin typeface="Times New Roman" panose="02020603050405020304" pitchFamily="18" charset="0"/>
                <a:ea typeface="SimSun" panose="02010600030101010101" pitchFamily="2" charset="-122"/>
              </a:rPr>
              <a:t>(d)</a:t>
            </a:r>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所展示的</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合成磁图</a:t>
            </a:r>
            <a:r>
              <a:rPr lang="en-US" altLang="zh-CN" sz="1800" kern="100" dirty="0">
                <a:effectLst/>
                <a:latin typeface="Times New Roman" panose="02020603050405020304" pitchFamily="18" charset="0"/>
                <a:ea typeface="SimSun" panose="02010600030101010101" pitchFamily="2" charset="-122"/>
              </a:rPr>
              <a:t>(</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记为</a:t>
            </a:r>
            <a:r>
              <a:rPr lang="en-US" altLang="zh-CN" sz="1800" kern="100" dirty="0">
                <a:effectLst/>
                <a:latin typeface="Times New Roman" panose="02020603050405020304" pitchFamily="18" charset="0"/>
                <a:ea typeface="SimSun" panose="02010600030101010101" pitchFamily="2" charset="-122"/>
              </a:rPr>
              <a:t>GJ2</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和</a:t>
            </a:r>
            <a:r>
              <a:rPr lang="en-US" altLang="zh-CN" sz="1800" kern="100" dirty="0">
                <a:effectLst/>
                <a:latin typeface="Times New Roman" panose="02020603050405020304" pitchFamily="18" charset="0"/>
                <a:ea typeface="SimSun" panose="02010600030101010101" pitchFamily="2" charset="-122"/>
              </a:rPr>
              <a:t>GJ3)</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，红色虚线框表示替换的区域。</a:t>
            </a:r>
            <a:endPar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endParaRPr>
          </a:p>
          <a:p>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左下角还标注了光球的</a:t>
            </a:r>
            <a:r>
              <a:rPr lang="zh-CN" altLang="en-US" sz="1200" dirty="0">
                <a:latin typeface="Times New Roman" panose="02020603050405020304" pitchFamily="18" charset="0"/>
                <a:ea typeface="Microsoft YaHei" panose="020B0503020204020204" pitchFamily="34" charset="-122"/>
                <a:cs typeface="Times New Roman" panose="02020603050405020304" pitchFamily="18" charset="0"/>
              </a:rPr>
              <a:t>磁通平衡系数  可以看到替换远端活动区磁场增加了原有磁图的正磁通</a:t>
            </a:r>
            <a:endParaRPr lang="en-US" altLang="zh-CN" sz="12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endParaRPr>
          </a:p>
        </p:txBody>
      </p:sp>
      <p:sp>
        <p:nvSpPr>
          <p:cNvPr id="4" name="灯片编号占位符 3"/>
          <p:cNvSpPr>
            <a:spLocks noGrp="1"/>
          </p:cNvSpPr>
          <p:nvPr>
            <p:ph type="sldNum" sz="quarter" idx="5"/>
          </p:nvPr>
        </p:nvSpPr>
        <p:spPr/>
        <p:txBody>
          <a:bodyPr/>
          <a:lstStyle/>
          <a:p>
            <a:fld id="{3D227405-15EE-445B-9B7F-C53028A33674}" type="slidenum">
              <a:rPr lang="zh-CN" altLang="en-US" smtClean="0"/>
              <a:t>17</a:t>
            </a:fld>
            <a:endParaRPr lang="zh-CN" altLang="en-US"/>
          </a:p>
        </p:txBody>
      </p:sp>
      <p:graphicFrame>
        <p:nvGraphicFramePr>
          <p:cNvPr id="5" name="对象 4">
            <a:extLst>
              <a:ext uri="{FF2B5EF4-FFF2-40B4-BE49-F238E27FC236}">
                <a16:creationId xmlns:a16="http://schemas.microsoft.com/office/drawing/2014/main" id="{85D27EC3-99C0-454E-9F0B-2CF00877B1A3}"/>
              </a:ext>
            </a:extLst>
          </p:cNvPr>
          <p:cNvGraphicFramePr>
            <a:graphicFrameLocks noChangeAspect="1"/>
          </p:cNvGraphicFramePr>
          <p:nvPr>
            <p:extLst>
              <p:ext uri="{D42A27DB-BD31-4B8C-83A1-F6EECF244321}">
                <p14:modId xmlns:p14="http://schemas.microsoft.com/office/powerpoint/2010/main" val="2160920643"/>
              </p:ext>
            </p:extLst>
          </p:nvPr>
        </p:nvGraphicFramePr>
        <p:xfrm>
          <a:off x="3248025" y="4405313"/>
          <a:ext cx="360363" cy="331787"/>
        </p:xfrm>
        <a:graphic>
          <a:graphicData uri="http://schemas.openxmlformats.org/presentationml/2006/ole">
            <mc:AlternateContent xmlns:mc="http://schemas.openxmlformats.org/markup-compatibility/2006">
              <mc:Choice xmlns:v="urn:schemas-microsoft-com:vml" Requires="v">
                <p:oleObj name="Equation" r:id="rId3" imgW="359838" imgH="331062" progId="Equation.DSMT4">
                  <p:embed/>
                </p:oleObj>
              </mc:Choice>
              <mc:Fallback>
                <p:oleObj name="Equation" r:id="rId3" imgW="359838" imgH="331062" progId="Equation.DSMT4">
                  <p:embed/>
                  <p:pic>
                    <p:nvPicPr>
                      <p:cNvPr id="5" name="对象 4">
                        <a:extLst>
                          <a:ext uri="{FF2B5EF4-FFF2-40B4-BE49-F238E27FC236}">
                            <a16:creationId xmlns:a16="http://schemas.microsoft.com/office/drawing/2014/main" id="{85D27EC3-99C0-454E-9F0B-2CF00877B1A3}"/>
                          </a:ext>
                        </a:extLst>
                      </p:cNvPr>
                      <p:cNvPicPr/>
                      <p:nvPr/>
                    </p:nvPicPr>
                    <p:blipFill>
                      <a:blip r:embed="rId4"/>
                      <a:stretch>
                        <a:fillRect/>
                      </a:stretch>
                    </p:blipFill>
                    <p:spPr>
                      <a:xfrm>
                        <a:off x="3248025" y="4405313"/>
                        <a:ext cx="360363" cy="331787"/>
                      </a:xfrm>
                      <a:prstGeom prst="rect">
                        <a:avLst/>
                      </a:prstGeom>
                    </p:spPr>
                  </p:pic>
                </p:oleObj>
              </mc:Fallback>
            </mc:AlternateContent>
          </a:graphicData>
        </a:graphic>
      </p:graphicFrame>
    </p:spTree>
    <p:extLst>
      <p:ext uri="{BB962C8B-B14F-4D97-AF65-F5344CB8AC3E}">
        <p14:creationId xmlns:p14="http://schemas.microsoft.com/office/powerpoint/2010/main" val="28372347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indent="0" algn="just">
              <a:lnSpc>
                <a:spcPct val="125000"/>
              </a:lnSpc>
              <a:buFont typeface="Arial" panose="020B0604020202020204" pitchFamily="34" charset="0"/>
              <a:buNone/>
            </a:pP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基于日冕中自由电子的汤普逊散射机制 我们利用模拟出的电子数密度合成了沿视线方向积分的白光图像</a:t>
            </a: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第一行分别为日全食与</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LASCO C2</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的拼接图 使用</a:t>
            </a:r>
            <a:r>
              <a:rPr lang="en-US" altLang="zh-CN" sz="1800" kern="100" dirty="0">
                <a:effectLst/>
                <a:latin typeface="Times New Roman" panose="02020603050405020304" pitchFamily="18" charset="0"/>
                <a:ea typeface="SimSun" panose="02010600030101010101" pitchFamily="2" charset="-122"/>
              </a:rPr>
              <a:t>WOW</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算法锐化的图像</a:t>
            </a:r>
            <a:r>
              <a:rPr lang="en-US"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 </a:t>
            </a:r>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同时我们还将日全食的观测叠加了</a:t>
            </a:r>
            <a:r>
              <a:rPr lang="en-US"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MHD</a:t>
            </a:r>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模拟出的磁力线 黄色表示闭合磁力线 红色和蓝色线分别表示正极和负极的开放磁力线</a:t>
            </a: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中间一行为经过归一化径向梯度滤波增强的模拟合成图，从左到右分别为四个磁图的模拟结果，下方的图像为原始合成图与其平滑图像的差分图以增加日冕结构的细节特征。</a:t>
            </a: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我们从形态上主要比较了</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S1-S6</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冕流的位置和偏折方向 可以看到</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AG</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磁图模拟出的日冕结构与后面三列</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GJ</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磁图有很大的差别 例如‘</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S3</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’冕流的偏转方向偏西侧 而观测则偏东侧</a:t>
            </a:r>
            <a:r>
              <a:rPr lang="en-US" altLang="zh-CN" sz="1200" b="0" i="0" dirty="0">
                <a:solidFill>
                  <a:srgbClr val="2A2B2E"/>
                </a:solidFill>
                <a:effectLst/>
                <a:latin typeface="PingFang SC"/>
                <a:ea typeface="微软雅黑" panose="020B0503020204020204" pitchFamily="34" charset="-122"/>
                <a:cs typeface="Times New Roman" panose="02020603050405020304" pitchFamily="18" charset="0"/>
              </a:rPr>
              <a:t> </a:t>
            </a:r>
            <a:r>
              <a:rPr lang="zh-CN" altLang="en-US" sz="1200" b="0" i="0" dirty="0">
                <a:solidFill>
                  <a:srgbClr val="2A2B2E"/>
                </a:solidFill>
                <a:effectLst/>
                <a:latin typeface="PingFang SC"/>
                <a:ea typeface="微软雅黑" panose="020B0503020204020204" pitchFamily="34" charset="-122"/>
                <a:cs typeface="Times New Roman" panose="02020603050405020304" pitchFamily="18" charset="0"/>
              </a:rPr>
              <a:t>‘</a:t>
            </a:r>
            <a:r>
              <a:rPr lang="en-US" altLang="zh-CN" b="0" i="0" dirty="0">
                <a:solidFill>
                  <a:srgbClr val="2A2B2E"/>
                </a:solidFill>
                <a:effectLst/>
                <a:latin typeface="PingFang SC"/>
              </a:rPr>
              <a:t>S4</a:t>
            </a:r>
            <a:r>
              <a:rPr lang="zh-CN" altLang="en-US" sz="1200" b="0" i="0" dirty="0">
                <a:solidFill>
                  <a:srgbClr val="2A2B2E"/>
                </a:solidFill>
                <a:effectLst/>
                <a:latin typeface="PingFang SC"/>
                <a:ea typeface="微软雅黑" panose="020B0503020204020204" pitchFamily="34" charset="-122"/>
                <a:cs typeface="Times New Roman" panose="02020603050405020304" pitchFamily="18" charset="0"/>
              </a:rPr>
              <a:t>’冕流</a:t>
            </a:r>
            <a:r>
              <a:rPr lang="zh-CN" altLang="en-US" b="0" i="0" dirty="0">
                <a:solidFill>
                  <a:srgbClr val="2A2B2E"/>
                </a:solidFill>
                <a:effectLst/>
                <a:latin typeface="PingFang SC"/>
              </a:rPr>
              <a:t>的高度偏低</a:t>
            </a: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从</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GJ1-GJ3</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磁图的模拟结果中可以看到，替换远端磁场会显著影响东西两侧冕流的偏折方向 例如</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’S4’</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冕流会往南偏 </a:t>
            </a:r>
            <a:r>
              <a:rPr lang="zh-CN" altLang="zh-CN" sz="1800" kern="100" dirty="0">
                <a:effectLst/>
                <a:latin typeface="Times New Roman" panose="02020603050405020304" pitchFamily="18" charset="0"/>
                <a:ea typeface="SimSun" panose="02010600030101010101" pitchFamily="2" charset="-122"/>
                <a:cs typeface="Times New Roman" panose="02020603050405020304" pitchFamily="18" charset="0"/>
              </a:rPr>
              <a:t>这可能与模拟中南北极区磁压</a:t>
            </a:r>
            <a:r>
              <a:rPr lang="zh-CN" altLang="en-US" sz="1800" kern="100" dirty="0">
                <a:effectLst/>
                <a:latin typeface="Times New Roman" panose="02020603050405020304" pitchFamily="18" charset="0"/>
                <a:ea typeface="SimSun" panose="02010600030101010101" pitchFamily="2" charset="-122"/>
                <a:cs typeface="Times New Roman" panose="02020603050405020304" pitchFamily="18" charset="0"/>
              </a:rPr>
              <a:t>的变化相关</a:t>
            </a: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右图定量比较了模拟和观测在</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1.2</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和</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4.5</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Rs</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处的偏振亮度随方位角的轮廓 横坐标为方位角 纵坐标为偏振亮度 黑色线为观测 彩色线为模拟</a:t>
            </a: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1.2</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Rs</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处的比较结果表明，青色线表示的</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AG</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磁图模拟出的轮廓在数值上与观测较为一致，而</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GJ</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磁图存在低估。</a:t>
            </a: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而在</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4.5 Rs</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处， </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AG</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模拟出的</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pB</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偏高 需要人为除以</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1.5</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的缩放因子</a:t>
            </a:r>
            <a:r>
              <a:rPr lang="zh-CN" altLang="en-US" b="0" i="0" dirty="0">
                <a:solidFill>
                  <a:srgbClr val="2A2B2E"/>
                </a:solidFill>
                <a:effectLst/>
                <a:latin typeface="PingFang SC"/>
              </a:rPr>
              <a:t>才能更好地可视化和比较</a:t>
            </a: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a:p>
            <a:pPr marL="0" indent="0" algn="just">
              <a:lnSpc>
                <a:spcPct val="125000"/>
              </a:lnSpc>
              <a:buFont typeface="Arial" panose="020B0604020202020204" pitchFamily="34" charset="0"/>
              <a:buNone/>
            </a:pP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在总体的变化趋势上，我们发现</a:t>
            </a:r>
            <a:r>
              <a:rPr lang="en-US" altLang="zh-CN" sz="1200" dirty="0">
                <a:latin typeface="Times New Roman" panose="02020603050405020304" pitchFamily="18" charset="0"/>
                <a:ea typeface="微软雅黑" panose="020B0503020204020204" pitchFamily="34" charset="-122"/>
                <a:cs typeface="Times New Roman" panose="02020603050405020304" pitchFamily="18" charset="0"/>
              </a:rPr>
              <a:t>GJ2</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磁图的模拟结果与观测更为一致</a:t>
            </a:r>
            <a:endParaRPr lang="en-US" altLang="zh-CN" sz="12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 name="灯片编号占位符 3"/>
          <p:cNvSpPr>
            <a:spLocks noGrp="1"/>
          </p:cNvSpPr>
          <p:nvPr>
            <p:ph type="sldNum" sz="quarter" idx="5"/>
          </p:nvPr>
        </p:nvSpPr>
        <p:spPr/>
        <p:txBody>
          <a:bodyPr/>
          <a:lstStyle/>
          <a:p>
            <a:fld id="{3D227405-15EE-445B-9B7F-C53028A33674}" type="slidenum">
              <a:rPr lang="zh-CN" altLang="en-US" smtClean="0"/>
              <a:t>18</a:t>
            </a:fld>
            <a:endParaRPr lang="zh-CN" altLang="en-US"/>
          </a:p>
        </p:txBody>
      </p:sp>
    </p:spTree>
    <p:extLst>
      <p:ext uri="{BB962C8B-B14F-4D97-AF65-F5344CB8AC3E}">
        <p14:creationId xmlns:p14="http://schemas.microsoft.com/office/powerpoint/2010/main" val="38937314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b="0" dirty="0"/>
              <a:t>为了进一步验证模型结果，我们将模拟得到的等离子体参数与</a:t>
            </a:r>
            <a:r>
              <a:rPr lang="en-US" altLang="zh-CN" b="0" dirty="0"/>
              <a:t>PSP</a:t>
            </a:r>
            <a:r>
              <a:rPr lang="zh-CN" altLang="en-US" b="0" dirty="0"/>
              <a:t>第十九</a:t>
            </a:r>
            <a:r>
              <a:rPr lang="zh-CN" altLang="en-US" b="0"/>
              <a:t>轨的原位测</a:t>
            </a:r>
            <a:r>
              <a:rPr lang="zh-CN" altLang="en-US" b="0" dirty="0"/>
              <a:t>量值进行了比较</a:t>
            </a:r>
            <a:endParaRPr lang="en-US" altLang="zh-CN" b="0" dirty="0"/>
          </a:p>
          <a:p>
            <a:endParaRPr lang="en-US" altLang="zh-CN" b="0" dirty="0"/>
          </a:p>
          <a:p>
            <a:r>
              <a:rPr lang="zh-CN" altLang="en-US" b="0" dirty="0"/>
              <a:t>时间范围从</a:t>
            </a:r>
            <a:r>
              <a:rPr lang="en-US" altLang="zh-CN" b="0" dirty="0"/>
              <a:t>3</a:t>
            </a:r>
            <a:r>
              <a:rPr lang="zh-CN" altLang="en-US" b="0" dirty="0"/>
              <a:t>月</a:t>
            </a:r>
            <a:r>
              <a:rPr lang="en-US" altLang="zh-CN" b="0" dirty="0"/>
              <a:t>29</a:t>
            </a:r>
            <a:r>
              <a:rPr lang="zh-CN" altLang="en-US" b="0" dirty="0"/>
              <a:t>号</a:t>
            </a:r>
            <a:r>
              <a:rPr lang="en-US" altLang="zh-CN" b="0" dirty="0"/>
              <a:t>6</a:t>
            </a:r>
            <a:r>
              <a:rPr lang="zh-CN" altLang="en-US" b="0" dirty="0"/>
              <a:t>点到</a:t>
            </a:r>
            <a:r>
              <a:rPr lang="en-US" altLang="zh-CN" b="0" dirty="0"/>
              <a:t>3</a:t>
            </a:r>
            <a:r>
              <a:rPr lang="zh-CN" altLang="en-US" b="0" dirty="0"/>
              <a:t>月</a:t>
            </a:r>
            <a:r>
              <a:rPr lang="en-US" altLang="zh-CN" b="0" dirty="0"/>
              <a:t>31</a:t>
            </a:r>
            <a:r>
              <a:rPr lang="zh-CN" altLang="en-US" b="0" dirty="0"/>
              <a:t>号零点</a:t>
            </a:r>
            <a:r>
              <a:rPr lang="en-US" altLang="zh-CN" b="0" dirty="0"/>
              <a:t> </a:t>
            </a:r>
            <a:r>
              <a:rPr lang="zh-CN" altLang="en-US" b="0" dirty="0"/>
              <a:t>这一时段内</a:t>
            </a:r>
            <a:r>
              <a:rPr lang="en-US" altLang="zh-CN" b="0" dirty="0"/>
              <a:t>PSP</a:t>
            </a:r>
            <a:r>
              <a:rPr lang="zh-CN" altLang="en-US" b="0" dirty="0"/>
              <a:t>最近可以飞到</a:t>
            </a:r>
            <a:r>
              <a:rPr lang="en-US" altLang="zh-CN" b="0" dirty="0"/>
              <a:t>11.4 Rs</a:t>
            </a:r>
            <a:r>
              <a:rPr lang="zh-CN" altLang="en-US" b="0" dirty="0"/>
              <a:t>高度处</a:t>
            </a:r>
            <a:endParaRPr lang="en-US" altLang="zh-CN" b="0" dirty="0"/>
          </a:p>
          <a:p>
            <a:endParaRPr lang="en-US" altLang="zh-CN" b="0" dirty="0"/>
          </a:p>
          <a:p>
            <a:r>
              <a:rPr lang="zh-CN" altLang="en-US" b="0" dirty="0"/>
              <a:t>右图从上到下分别为径向速度、质子数密度、质子温度和径向磁场 横坐标为时间</a:t>
            </a:r>
            <a:r>
              <a:rPr lang="en-US" altLang="zh-CN" b="0" dirty="0"/>
              <a:t>  </a:t>
            </a:r>
            <a:r>
              <a:rPr lang="zh-CN" altLang="en-US" b="0" dirty="0"/>
              <a:t>黑色线为</a:t>
            </a:r>
            <a:r>
              <a:rPr lang="en-US" altLang="zh-CN" b="0" dirty="0"/>
              <a:t>PSP</a:t>
            </a:r>
            <a:r>
              <a:rPr lang="zh-CN" altLang="en-US" b="0" dirty="0"/>
              <a:t>观测，彩色线为不同磁图的模拟结果</a:t>
            </a:r>
            <a:endParaRPr lang="en-US" altLang="zh-CN" b="0" dirty="0"/>
          </a:p>
          <a:p>
            <a:r>
              <a:rPr lang="zh-CN" altLang="en-US" b="0" dirty="0"/>
              <a:t>子图中还标注了利用这些式子计算出的</a:t>
            </a:r>
            <a:r>
              <a:rPr lang="en-US" altLang="zh-CN" b="0" dirty="0"/>
              <a:t>Dist</a:t>
            </a:r>
            <a:r>
              <a:rPr lang="zh-CN" altLang="en-US" b="0" dirty="0"/>
              <a:t>指数，定量地表征了观测和模拟值之间的偏差 这个值越小表示模拟的结果越优</a:t>
            </a:r>
            <a:endParaRPr lang="en-US" altLang="zh-CN" b="0" dirty="0"/>
          </a:p>
          <a:p>
            <a:endParaRPr lang="en-US" altLang="zh-CN" b="0" dirty="0"/>
          </a:p>
          <a:p>
            <a:r>
              <a:rPr lang="zh-CN" altLang="en-US" b="0" dirty="0"/>
              <a:t>比较结果表明，使用青色线表示的</a:t>
            </a:r>
            <a:r>
              <a:rPr lang="en-US" altLang="zh-CN" b="0" dirty="0"/>
              <a:t>AG</a:t>
            </a:r>
            <a:r>
              <a:rPr lang="zh-CN" altLang="en-US" b="0" dirty="0"/>
              <a:t>磁图模拟出的径向速度和磁场的</a:t>
            </a:r>
            <a:r>
              <a:rPr lang="en-US" altLang="zh-CN" b="0" dirty="0"/>
              <a:t>Dist</a:t>
            </a:r>
            <a:r>
              <a:rPr lang="zh-CN" altLang="en-US" b="0" dirty="0"/>
              <a:t>指数为</a:t>
            </a:r>
            <a:r>
              <a:rPr lang="en-US" altLang="zh-CN" b="0" dirty="0"/>
              <a:t>0.023</a:t>
            </a:r>
            <a:r>
              <a:rPr lang="zh-CN" altLang="en-US" b="0" dirty="0"/>
              <a:t>和</a:t>
            </a:r>
            <a:r>
              <a:rPr lang="en-US" altLang="zh-CN" b="0" dirty="0"/>
              <a:t>0.041 </a:t>
            </a:r>
            <a:r>
              <a:rPr lang="zh-CN" altLang="en-US" b="0" dirty="0"/>
              <a:t>更符合观测结果，而蓝色线表示的</a:t>
            </a:r>
            <a:r>
              <a:rPr lang="en-US" altLang="zh-CN" b="0" dirty="0"/>
              <a:t>GJ2</a:t>
            </a:r>
            <a:r>
              <a:rPr lang="zh-CN" altLang="en-US" b="0" dirty="0"/>
              <a:t>磁图模拟出的质子密度和温度的</a:t>
            </a:r>
            <a:r>
              <a:rPr lang="en-US" altLang="zh-CN" b="0" dirty="0"/>
              <a:t>Dist</a:t>
            </a:r>
            <a:r>
              <a:rPr lang="zh-CN" altLang="en-US" b="0" dirty="0"/>
              <a:t>指数为</a:t>
            </a:r>
            <a:r>
              <a:rPr lang="en-US" altLang="zh-CN" b="0" dirty="0"/>
              <a:t>0.039</a:t>
            </a:r>
            <a:r>
              <a:rPr lang="zh-CN" altLang="en-US" b="0" dirty="0"/>
              <a:t>和</a:t>
            </a:r>
            <a:r>
              <a:rPr lang="en-US" altLang="zh-CN" b="0" dirty="0"/>
              <a:t>0.022 </a:t>
            </a:r>
            <a:r>
              <a:rPr lang="zh-CN" altLang="en-US" b="0" dirty="0"/>
              <a:t>与观测更为一致，说明替换磁图中的远端活动区磁场确实可以提升模拟结果的精度</a:t>
            </a:r>
            <a:endParaRPr lang="en-US" altLang="zh-CN" b="0" dirty="0"/>
          </a:p>
          <a:p>
            <a:endParaRPr lang="en-US" altLang="zh-CN" b="0" dirty="0"/>
          </a:p>
          <a:p>
            <a:r>
              <a:rPr lang="zh-CN" altLang="en-US" b="0" dirty="0"/>
              <a:t>从磁场的结果中可以看到由黄色、蓝色和红色表示的</a:t>
            </a:r>
            <a:r>
              <a:rPr lang="en-US" altLang="zh-CN" b="0" dirty="0"/>
              <a:t>GJ1-GJ3</a:t>
            </a:r>
            <a:r>
              <a:rPr lang="zh-CN" altLang="en-US" b="0" dirty="0"/>
              <a:t>磁图模拟出的磁场相较于观测均偏低 表明替换远端磁场无法解决行星际</a:t>
            </a:r>
            <a:r>
              <a:rPr lang="zh-CN" altLang="en-US" sz="1200" dirty="0">
                <a:latin typeface="Times New Roman" panose="02020603050405020304" pitchFamily="18" charset="0"/>
                <a:ea typeface="微软雅黑" panose="020B0503020204020204" pitchFamily="34" charset="-122"/>
                <a:cs typeface="Times New Roman" panose="02020603050405020304" pitchFamily="18" charset="0"/>
              </a:rPr>
              <a:t>“开放磁通”低估的问题</a:t>
            </a:r>
            <a:endParaRPr lang="zh-CN" altLang="en-US" b="0"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19</a:t>
            </a:fld>
            <a:endParaRPr lang="zh-CN" altLang="en-US"/>
          </a:p>
        </p:txBody>
      </p:sp>
    </p:spTree>
    <p:extLst>
      <p:ext uri="{BB962C8B-B14F-4D97-AF65-F5344CB8AC3E}">
        <p14:creationId xmlns:p14="http://schemas.microsoft.com/office/powerpoint/2010/main" val="19143491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在上述的稳态太阳风背景中插入磁绳 就可以对</a:t>
            </a:r>
            <a:r>
              <a:rPr lang="en-US" altLang="zh-CN" dirty="0"/>
              <a:t>CME</a:t>
            </a:r>
            <a:r>
              <a:rPr lang="zh-CN" altLang="en-US" dirty="0"/>
              <a:t>的爆发和传播进行数值模拟</a:t>
            </a:r>
            <a:endParaRPr lang="en-US" altLang="zh-CN" dirty="0"/>
          </a:p>
          <a:p>
            <a:endParaRPr lang="en-US" altLang="zh-CN" dirty="0"/>
          </a:p>
          <a:p>
            <a:r>
              <a:rPr lang="zh-CN" altLang="en-US" dirty="0"/>
              <a:t>我们对发生于</a:t>
            </a:r>
            <a:r>
              <a:rPr lang="en-US" altLang="zh-CN" dirty="0"/>
              <a:t>2023</a:t>
            </a:r>
            <a:r>
              <a:rPr lang="zh-CN" altLang="en-US" dirty="0"/>
              <a:t>年</a:t>
            </a:r>
            <a:r>
              <a:rPr lang="en-US" altLang="zh-CN" dirty="0"/>
              <a:t>11</a:t>
            </a:r>
            <a:r>
              <a:rPr lang="zh-CN" altLang="en-US" dirty="0"/>
              <a:t>月</a:t>
            </a:r>
            <a:r>
              <a:rPr lang="en-US" altLang="zh-CN" dirty="0"/>
              <a:t>9</a:t>
            </a:r>
            <a:r>
              <a:rPr lang="zh-CN" altLang="en-US" dirty="0"/>
              <a:t>日的一个地球传播的晕状</a:t>
            </a:r>
            <a:r>
              <a:rPr lang="en-US" altLang="zh-CN" dirty="0"/>
              <a:t>CME</a:t>
            </a:r>
            <a:r>
              <a:rPr lang="zh-CN" altLang="en-US" dirty="0"/>
              <a:t>进行了模拟</a:t>
            </a:r>
            <a:endParaRPr lang="en-US" altLang="zh-CN" dirty="0"/>
          </a:p>
          <a:p>
            <a:endParaRPr lang="en-US" altLang="zh-CN" dirty="0"/>
          </a:p>
          <a:p>
            <a:r>
              <a:rPr lang="zh-CN" altLang="en-US" dirty="0"/>
              <a:t>左图中的紫色、青色和黄色线表示初始的</a:t>
            </a:r>
            <a:r>
              <a:rPr lang="en-US" altLang="zh-CN" dirty="0"/>
              <a:t>GL</a:t>
            </a:r>
            <a:r>
              <a:rPr lang="zh-CN" altLang="en-US" dirty="0"/>
              <a:t>磁绳结构</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 蓝色线表示背景太阳风的磁力线</a:t>
            </a:r>
            <a:endParaRPr lang="en-US" altLang="zh-CN" dirty="0">
              <a:latin typeface="Times New Roman" panose="02020603050405020304" pitchFamily="18" charset="0"/>
              <a:ea typeface="微软雅黑" panose="020B0503020204020204" pitchFamily="34" charset="-122"/>
              <a:cs typeface="Times New Roman" panose="02020603050405020304" pitchFamily="18" charset="0"/>
            </a:endParaRPr>
          </a:p>
          <a:p>
            <a:endParaRPr lang="en-US" altLang="zh-CN" dirty="0">
              <a:latin typeface="Times New Roman" panose="02020603050405020304" pitchFamily="18" charset="0"/>
              <a:ea typeface="微软雅黑" panose="020B0503020204020204" pitchFamily="34" charset="-122"/>
              <a:cs typeface="Times New Roman" panose="02020603050405020304" pitchFamily="18" charset="0"/>
            </a:endParaRPr>
          </a:p>
          <a:p>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右图展示了模拟合成的</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CME</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白光图像与观测的比较 这个是</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LASCO C2</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日冕仪的观测 这个是模拟合成图</a:t>
            </a:r>
            <a:endParaRPr lang="en-US" altLang="zh-CN" dirty="0">
              <a:latin typeface="Times New Roman" panose="02020603050405020304" pitchFamily="18" charset="0"/>
              <a:ea typeface="微软雅黑" panose="020B0503020204020204" pitchFamily="34" charset="-122"/>
              <a:cs typeface="Times New Roman" panose="02020603050405020304" pitchFamily="18" charset="0"/>
            </a:endParaRPr>
          </a:p>
          <a:p>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可以看到模拟出的</a:t>
            </a:r>
            <a:r>
              <a:rPr lang="en-US" altLang="zh-CN" dirty="0">
                <a:latin typeface="Times New Roman" panose="02020603050405020304" pitchFamily="18" charset="0"/>
                <a:ea typeface="微软雅黑" panose="020B0503020204020204" pitchFamily="34" charset="-122"/>
                <a:cs typeface="Times New Roman" panose="02020603050405020304" pitchFamily="18" charset="0"/>
              </a:rPr>
              <a:t>CME</a:t>
            </a:r>
            <a:r>
              <a:rPr lang="zh-CN" altLang="en-US" dirty="0">
                <a:latin typeface="Times New Roman" panose="02020603050405020304" pitchFamily="18" charset="0"/>
                <a:ea typeface="微软雅黑" panose="020B0503020204020204" pitchFamily="34" charset="-122"/>
                <a:cs typeface="Times New Roman" panose="02020603050405020304" pitchFamily="18" charset="0"/>
              </a:rPr>
              <a:t>的形状与观测还是较为一致的</a:t>
            </a:r>
            <a:endParaRPr lang="en-US" altLang="zh-CN" dirty="0">
              <a:latin typeface="Times New Roman" panose="02020603050405020304" pitchFamily="18" charset="0"/>
              <a:ea typeface="微软雅黑" panose="020B0503020204020204" pitchFamily="34" charset="-122"/>
              <a:cs typeface="Times New Roman" panose="02020603050405020304" pitchFamily="18" charset="0"/>
            </a:endParaRPr>
          </a:p>
          <a:p>
            <a:endParaRPr lang="en-US" altLang="zh-CN"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 name="灯片编号占位符 3"/>
          <p:cNvSpPr>
            <a:spLocks noGrp="1"/>
          </p:cNvSpPr>
          <p:nvPr>
            <p:ph type="sldNum" sz="quarter" idx="5"/>
          </p:nvPr>
        </p:nvSpPr>
        <p:spPr/>
        <p:txBody>
          <a:bodyPr/>
          <a:lstStyle/>
          <a:p>
            <a:fld id="{3D227405-15EE-445B-9B7F-C53028A33674}" type="slidenum">
              <a:rPr lang="zh-CN" altLang="en-US" smtClean="0"/>
              <a:t>20</a:t>
            </a:fld>
            <a:endParaRPr lang="zh-CN" altLang="en-US"/>
          </a:p>
        </p:txBody>
      </p:sp>
    </p:spTree>
    <p:extLst>
      <p:ext uri="{BB962C8B-B14F-4D97-AF65-F5344CB8AC3E}">
        <p14:creationId xmlns:p14="http://schemas.microsoft.com/office/powerpoint/2010/main" val="20342462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这个视频展示了后续</a:t>
            </a:r>
            <a:r>
              <a:rPr lang="en-US" altLang="zh-CN" dirty="0"/>
              <a:t>CME</a:t>
            </a:r>
            <a:r>
              <a:rPr lang="zh-CN" altLang="en-US" dirty="0"/>
              <a:t>在行星际空间中的传播和演化</a:t>
            </a:r>
            <a:endParaRPr lang="en-US" altLang="zh-CN" dirty="0"/>
          </a:p>
          <a:p>
            <a:r>
              <a:rPr lang="zh-CN" altLang="en-US" dirty="0"/>
              <a:t>左图表示黄岛面内密度的分布 右图为速度的分布</a:t>
            </a:r>
            <a:endParaRPr lang="en-US" altLang="zh-CN" dirty="0"/>
          </a:p>
          <a:p>
            <a:r>
              <a:rPr lang="zh-CN" altLang="en-US" dirty="0"/>
              <a:t>红色点表示地球的位置</a:t>
            </a:r>
            <a:endParaRPr lang="en-US" altLang="zh-CN" dirty="0"/>
          </a:p>
          <a:p>
            <a:r>
              <a:rPr lang="zh-CN" altLang="en-US" dirty="0"/>
              <a:t>可以看到行星际共转相互作用区</a:t>
            </a:r>
            <a:r>
              <a:rPr lang="en-US" altLang="zh-CN" dirty="0"/>
              <a:t>CIR</a:t>
            </a:r>
            <a:r>
              <a:rPr lang="zh-CN" altLang="en-US" dirty="0"/>
              <a:t>与</a:t>
            </a:r>
            <a:r>
              <a:rPr lang="en-US" altLang="zh-CN" dirty="0"/>
              <a:t>CME</a:t>
            </a:r>
            <a:r>
              <a:rPr lang="zh-CN" altLang="en-US" dirty="0"/>
              <a:t>的相互作用 能够影响</a:t>
            </a:r>
            <a:r>
              <a:rPr lang="en-US" altLang="zh-CN" dirty="0"/>
              <a:t>CME</a:t>
            </a:r>
            <a:r>
              <a:rPr lang="zh-CN" altLang="en-US" dirty="0"/>
              <a:t>的形状和等离子体参数</a:t>
            </a:r>
          </a:p>
        </p:txBody>
      </p:sp>
      <p:sp>
        <p:nvSpPr>
          <p:cNvPr id="4" name="灯片编号占位符 3"/>
          <p:cNvSpPr>
            <a:spLocks noGrp="1"/>
          </p:cNvSpPr>
          <p:nvPr>
            <p:ph type="sldNum" sz="quarter" idx="5"/>
          </p:nvPr>
        </p:nvSpPr>
        <p:spPr/>
        <p:txBody>
          <a:bodyPr/>
          <a:lstStyle/>
          <a:p>
            <a:fld id="{3D227405-15EE-445B-9B7F-C53028A33674}" type="slidenum">
              <a:rPr lang="zh-CN" altLang="en-US" smtClean="0"/>
              <a:t>21</a:t>
            </a:fld>
            <a:endParaRPr lang="zh-CN" altLang="en-US"/>
          </a:p>
        </p:txBody>
      </p:sp>
    </p:spTree>
    <p:extLst>
      <p:ext uri="{BB962C8B-B14F-4D97-AF65-F5344CB8AC3E}">
        <p14:creationId xmlns:p14="http://schemas.microsoft.com/office/powerpoint/2010/main" val="27328947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这幅图展示了地球附近等离子体参数的演化</a:t>
            </a:r>
            <a:endParaRPr lang="en-US" altLang="zh-CN" dirty="0"/>
          </a:p>
          <a:p>
            <a:r>
              <a:rPr lang="zh-CN" altLang="en-US" dirty="0"/>
              <a:t>左图从上到下分别为地球处的速度、质子数密度、质子温度和磁场随时间的演化 黑色线为</a:t>
            </a:r>
            <a:r>
              <a:rPr lang="en-US" altLang="zh-CN" dirty="0"/>
              <a:t>OMNI</a:t>
            </a:r>
            <a:r>
              <a:rPr lang="zh-CN" altLang="en-US" dirty="0"/>
              <a:t>的观测 红色线为模拟的结果 横坐标表示时间</a:t>
            </a:r>
            <a:endParaRPr lang="en-US" altLang="zh-CN" dirty="0"/>
          </a:p>
          <a:p>
            <a:r>
              <a:rPr lang="en-US" altLang="zh-CN" dirty="0"/>
              <a:t>CME</a:t>
            </a:r>
            <a:r>
              <a:rPr lang="zh-CN" altLang="en-US" dirty="0"/>
              <a:t>是在这个时刻到达 在这个时刻差不多穿过地球的</a:t>
            </a:r>
            <a:endParaRPr lang="en-US" altLang="zh-CN" dirty="0"/>
          </a:p>
          <a:p>
            <a:r>
              <a:rPr lang="zh-CN" altLang="en-US" dirty="0"/>
              <a:t>右图为</a:t>
            </a:r>
            <a:r>
              <a:rPr lang="en-US" altLang="zh-CN" dirty="0"/>
              <a:t>1 au</a:t>
            </a:r>
            <a:r>
              <a:rPr lang="zh-CN" altLang="en-US" dirty="0"/>
              <a:t>球壳上的等离子体参数演化 横坐标为卡林顿经度 纵坐标为卡林顿纬度</a:t>
            </a:r>
            <a:endParaRPr lang="en-US" altLang="zh-CN" dirty="0"/>
          </a:p>
          <a:p>
            <a:r>
              <a:rPr lang="zh-CN" altLang="en-US" dirty="0"/>
              <a:t>黑色点表示地球的位置</a:t>
            </a:r>
            <a:endParaRPr lang="en-US" altLang="zh-CN" dirty="0"/>
          </a:p>
          <a:p>
            <a:r>
              <a:rPr lang="zh-CN" altLang="en-US" dirty="0"/>
              <a:t>刚开始还是太阳风 可以看到 这个时候</a:t>
            </a:r>
            <a:r>
              <a:rPr lang="en-US" altLang="zh-CN" dirty="0"/>
              <a:t>CME</a:t>
            </a:r>
            <a:r>
              <a:rPr lang="zh-CN" altLang="en-US" dirty="0"/>
              <a:t>到达地球</a:t>
            </a:r>
          </a:p>
        </p:txBody>
      </p:sp>
      <p:sp>
        <p:nvSpPr>
          <p:cNvPr id="4" name="灯片编号占位符 3"/>
          <p:cNvSpPr>
            <a:spLocks noGrp="1"/>
          </p:cNvSpPr>
          <p:nvPr>
            <p:ph type="sldNum" sz="quarter" idx="5"/>
          </p:nvPr>
        </p:nvSpPr>
        <p:spPr/>
        <p:txBody>
          <a:bodyPr/>
          <a:lstStyle/>
          <a:p>
            <a:fld id="{3D227405-15EE-445B-9B7F-C53028A33674}" type="slidenum">
              <a:rPr lang="zh-CN" altLang="en-US" smtClean="0"/>
              <a:t>22</a:t>
            </a:fld>
            <a:endParaRPr lang="zh-CN" altLang="en-US"/>
          </a:p>
        </p:txBody>
      </p:sp>
    </p:spTree>
    <p:extLst>
      <p:ext uri="{BB962C8B-B14F-4D97-AF65-F5344CB8AC3E}">
        <p14:creationId xmlns:p14="http://schemas.microsoft.com/office/powerpoint/2010/main" val="17117755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just" defTabSz="914400" rtl="0" eaLnBrk="1" fontAlgn="auto" latinLnBrk="0" hangingPunct="1">
              <a:lnSpc>
                <a:spcPct val="180000"/>
              </a:lnSpc>
              <a:spcBef>
                <a:spcPts val="0"/>
              </a:spcBef>
              <a:spcAft>
                <a:spcPts val="0"/>
              </a:spcAft>
              <a:buClrTx/>
              <a:buSzTx/>
              <a:buFont typeface="+mj-lt"/>
              <a:buNone/>
              <a:tabLst/>
              <a:defRPr/>
            </a:pPr>
            <a:r>
              <a:rPr lang="zh-CN" altLang="en-US" dirty="0"/>
              <a:t>最后是本工作的结论</a:t>
            </a:r>
            <a:endParaRPr lang="en-US" altLang="zh-CN" dirty="0"/>
          </a:p>
        </p:txBody>
      </p:sp>
      <p:sp>
        <p:nvSpPr>
          <p:cNvPr id="4" name="灯片编号占位符 3"/>
          <p:cNvSpPr>
            <a:spLocks noGrp="1"/>
          </p:cNvSpPr>
          <p:nvPr>
            <p:ph type="sldNum" sz="quarter" idx="5"/>
          </p:nvPr>
        </p:nvSpPr>
        <p:spPr/>
        <p:txBody>
          <a:bodyPr/>
          <a:lstStyle/>
          <a:p>
            <a:fld id="{3D227405-15EE-445B-9B7F-C53028A33674}" type="slidenum">
              <a:rPr lang="zh-CN" altLang="en-US" smtClean="0"/>
              <a:t>23</a:t>
            </a:fld>
            <a:endParaRPr lang="zh-CN" altLang="en-US"/>
          </a:p>
        </p:txBody>
      </p:sp>
    </p:spTree>
    <p:extLst>
      <p:ext uri="{BB962C8B-B14F-4D97-AF65-F5344CB8AC3E}">
        <p14:creationId xmlns:p14="http://schemas.microsoft.com/office/powerpoint/2010/main" val="3326787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E8144C9-8B2F-41C2-B09B-F6E1ED87F59C}"/>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67E00D3F-5EB7-47CF-ACDE-6A7911704C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CE44CF0F-C105-468E-8EB3-E2A6710E90FE}"/>
              </a:ext>
            </a:extLst>
          </p:cNvPr>
          <p:cNvSpPr>
            <a:spLocks noGrp="1"/>
          </p:cNvSpPr>
          <p:nvPr>
            <p:ph type="dt" sz="half" idx="10"/>
          </p:nvPr>
        </p:nvSpPr>
        <p:spPr/>
        <p:txBody>
          <a:bodyPr/>
          <a:lstStyle/>
          <a:p>
            <a:fld id="{33762B38-D54D-4111-ABC8-C95E0C653337}" type="datetime1">
              <a:rPr lang="zh-CN" altLang="en-US" smtClean="0"/>
              <a:t>2026/4/21</a:t>
            </a:fld>
            <a:endParaRPr lang="zh-CN" altLang="en-US"/>
          </a:p>
        </p:txBody>
      </p:sp>
      <p:sp>
        <p:nvSpPr>
          <p:cNvPr id="5" name="页脚占位符 4">
            <a:extLst>
              <a:ext uri="{FF2B5EF4-FFF2-40B4-BE49-F238E27FC236}">
                <a16:creationId xmlns:a16="http://schemas.microsoft.com/office/drawing/2014/main" id="{0E25E771-BC5A-494C-8221-4D5F576FC44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339374C-2F36-40C0-AAD1-B02AF889D7F4}"/>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3269031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1546E8B-E186-492E-A7F4-59D32484F1C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B9B16478-6D8D-4771-B694-8F0C9133FCD0}"/>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39FDDF3-D66F-46CC-ADF2-750E75631E8C}"/>
              </a:ext>
            </a:extLst>
          </p:cNvPr>
          <p:cNvSpPr>
            <a:spLocks noGrp="1"/>
          </p:cNvSpPr>
          <p:nvPr>
            <p:ph type="dt" sz="half" idx="10"/>
          </p:nvPr>
        </p:nvSpPr>
        <p:spPr/>
        <p:txBody>
          <a:bodyPr/>
          <a:lstStyle/>
          <a:p>
            <a:fld id="{2B65F461-67F7-4B86-8D53-B5F542DDB932}" type="datetime1">
              <a:rPr lang="zh-CN" altLang="en-US" smtClean="0"/>
              <a:t>2026/4/21</a:t>
            </a:fld>
            <a:endParaRPr lang="zh-CN" altLang="en-US"/>
          </a:p>
        </p:txBody>
      </p:sp>
      <p:sp>
        <p:nvSpPr>
          <p:cNvPr id="5" name="页脚占位符 4">
            <a:extLst>
              <a:ext uri="{FF2B5EF4-FFF2-40B4-BE49-F238E27FC236}">
                <a16:creationId xmlns:a16="http://schemas.microsoft.com/office/drawing/2014/main" id="{A0E7AC5A-F2EB-4608-9DFF-E47171B4EB1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907449D-B70C-4721-8EC4-AE8C9F73DADA}"/>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2725592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A28B0DB-0854-47BD-AB27-A0F0167810F0}"/>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394D02F4-7002-44F1-AD3E-A2E1ADFBED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2AA6FCE6-55AD-4B3E-9926-58786A2D2B53}"/>
              </a:ext>
            </a:extLst>
          </p:cNvPr>
          <p:cNvSpPr>
            <a:spLocks noGrp="1"/>
          </p:cNvSpPr>
          <p:nvPr>
            <p:ph type="dt" sz="half" idx="10"/>
          </p:nvPr>
        </p:nvSpPr>
        <p:spPr/>
        <p:txBody>
          <a:bodyPr/>
          <a:lstStyle/>
          <a:p>
            <a:fld id="{E4F7A2FB-2CCF-4F0D-BBF9-A1DFB166BB8B}" type="datetime1">
              <a:rPr lang="zh-CN" altLang="en-US" smtClean="0"/>
              <a:t>2026/4/21</a:t>
            </a:fld>
            <a:endParaRPr lang="zh-CN" altLang="en-US"/>
          </a:p>
        </p:txBody>
      </p:sp>
      <p:sp>
        <p:nvSpPr>
          <p:cNvPr id="5" name="页脚占位符 4">
            <a:extLst>
              <a:ext uri="{FF2B5EF4-FFF2-40B4-BE49-F238E27FC236}">
                <a16:creationId xmlns:a16="http://schemas.microsoft.com/office/drawing/2014/main" id="{66DC6DDF-9A75-4B94-84B1-2145D5A7367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ED01AA7-1F03-4CCA-8127-AAF2FCED0B39}"/>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4073053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1AEF5E2-E13C-494F-81DB-41EEDA145A3B}"/>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EE13BED3-F733-4C4E-9B7F-7289CBACE7BF}"/>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1C38BC9A-CF3D-48B5-A86F-E7CBF28BB3CD}"/>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CFE09813-832B-4C57-9A04-0D27716BF2CA}"/>
              </a:ext>
            </a:extLst>
          </p:cNvPr>
          <p:cNvSpPr>
            <a:spLocks noGrp="1"/>
          </p:cNvSpPr>
          <p:nvPr>
            <p:ph type="dt" sz="half" idx="10"/>
          </p:nvPr>
        </p:nvSpPr>
        <p:spPr/>
        <p:txBody>
          <a:bodyPr/>
          <a:lstStyle/>
          <a:p>
            <a:fld id="{CBF5E49A-07D5-426B-8EDF-A51C93FDF992}" type="datetime1">
              <a:rPr lang="zh-CN" altLang="en-US" smtClean="0"/>
              <a:t>2026/4/21</a:t>
            </a:fld>
            <a:endParaRPr lang="zh-CN" altLang="en-US"/>
          </a:p>
        </p:txBody>
      </p:sp>
      <p:sp>
        <p:nvSpPr>
          <p:cNvPr id="6" name="页脚占位符 5">
            <a:extLst>
              <a:ext uri="{FF2B5EF4-FFF2-40B4-BE49-F238E27FC236}">
                <a16:creationId xmlns:a16="http://schemas.microsoft.com/office/drawing/2014/main" id="{509E6BE3-A4AE-4686-B600-7A076F0A7EF8}"/>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4AD66FBC-B25B-4DFB-A4AD-729A16E02041}"/>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1126236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17FC62B-49E8-4AC0-A762-DEF514E5CE1E}"/>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B4859969-3E9A-4AAA-862B-D40B97E714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FCEFC8FE-E0A0-46B8-84AC-805EE6E73C98}"/>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183604D8-6FFF-4407-AA23-E503168EE7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33FA63F-4170-487C-AB05-F379C9521D41}"/>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AAE5407A-EB64-433A-919B-E3346E2E9639}"/>
              </a:ext>
            </a:extLst>
          </p:cNvPr>
          <p:cNvSpPr>
            <a:spLocks noGrp="1"/>
          </p:cNvSpPr>
          <p:nvPr>
            <p:ph type="dt" sz="half" idx="10"/>
          </p:nvPr>
        </p:nvSpPr>
        <p:spPr/>
        <p:txBody>
          <a:bodyPr/>
          <a:lstStyle/>
          <a:p>
            <a:fld id="{F94DC8F4-6838-4A1D-AC56-E4FEEDD304BE}" type="datetime1">
              <a:rPr lang="zh-CN" altLang="en-US" smtClean="0"/>
              <a:t>2026/4/21</a:t>
            </a:fld>
            <a:endParaRPr lang="zh-CN" altLang="en-US"/>
          </a:p>
        </p:txBody>
      </p:sp>
      <p:sp>
        <p:nvSpPr>
          <p:cNvPr id="8" name="页脚占位符 7">
            <a:extLst>
              <a:ext uri="{FF2B5EF4-FFF2-40B4-BE49-F238E27FC236}">
                <a16:creationId xmlns:a16="http://schemas.microsoft.com/office/drawing/2014/main" id="{017D3A76-7941-4F34-B128-BF7BD7719E9E}"/>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F50F883D-FDFD-4802-922A-C0FF212F87D2}"/>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2362710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81A8E18-7634-465B-B0F3-C2B7563E6533}"/>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D8E22E16-2A78-4F90-A973-665EC1CC5380}"/>
              </a:ext>
            </a:extLst>
          </p:cNvPr>
          <p:cNvSpPr>
            <a:spLocks noGrp="1"/>
          </p:cNvSpPr>
          <p:nvPr>
            <p:ph type="dt" sz="half" idx="10"/>
          </p:nvPr>
        </p:nvSpPr>
        <p:spPr/>
        <p:txBody>
          <a:bodyPr/>
          <a:lstStyle/>
          <a:p>
            <a:fld id="{FDE892AE-0BBB-4244-BB31-E22BA9ED586D}" type="datetime1">
              <a:rPr lang="zh-CN" altLang="en-US" smtClean="0"/>
              <a:t>2026/4/21</a:t>
            </a:fld>
            <a:endParaRPr lang="zh-CN" altLang="en-US"/>
          </a:p>
        </p:txBody>
      </p:sp>
      <p:sp>
        <p:nvSpPr>
          <p:cNvPr id="4" name="页脚占位符 3">
            <a:extLst>
              <a:ext uri="{FF2B5EF4-FFF2-40B4-BE49-F238E27FC236}">
                <a16:creationId xmlns:a16="http://schemas.microsoft.com/office/drawing/2014/main" id="{B3788B24-0999-4ABD-805C-8B910115B7EA}"/>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68D9577B-FCE3-4D5A-B512-91E15E5E06CE}"/>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4198795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49F6E1C8-8BC2-4F90-ABAC-108375CDF4D1}"/>
              </a:ext>
            </a:extLst>
          </p:cNvPr>
          <p:cNvSpPr>
            <a:spLocks noGrp="1"/>
          </p:cNvSpPr>
          <p:nvPr>
            <p:ph type="dt" sz="half" idx="10"/>
          </p:nvPr>
        </p:nvSpPr>
        <p:spPr/>
        <p:txBody>
          <a:bodyPr/>
          <a:lstStyle/>
          <a:p>
            <a:fld id="{04E9D900-7171-4612-8C4F-CFD7229351BB}" type="datetime1">
              <a:rPr lang="zh-CN" altLang="en-US" smtClean="0"/>
              <a:t>2026/4/21</a:t>
            </a:fld>
            <a:endParaRPr lang="zh-CN" altLang="en-US"/>
          </a:p>
        </p:txBody>
      </p:sp>
      <p:sp>
        <p:nvSpPr>
          <p:cNvPr id="3" name="页脚占位符 2">
            <a:extLst>
              <a:ext uri="{FF2B5EF4-FFF2-40B4-BE49-F238E27FC236}">
                <a16:creationId xmlns:a16="http://schemas.microsoft.com/office/drawing/2014/main" id="{3A995CF9-E2B9-4674-96DB-429C78B1B4CE}"/>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27F3B2C3-621E-4F70-A42B-8726B046F8C1}"/>
              </a:ext>
            </a:extLst>
          </p:cNvPr>
          <p:cNvSpPr>
            <a:spLocks noGrp="1"/>
          </p:cNvSpPr>
          <p:nvPr>
            <p:ph type="sldNum" sz="quarter" idx="12"/>
          </p:nvPr>
        </p:nvSpPr>
        <p:spPr>
          <a:xfrm>
            <a:off x="9390186" y="6429131"/>
            <a:ext cx="2743200" cy="365125"/>
          </a:xfrm>
        </p:spPr>
        <p:txBody>
          <a:bodyPr/>
          <a:lstStyle>
            <a:lvl1pPr>
              <a:defRPr sz="1800">
                <a:solidFill>
                  <a:schemeClr val="tx1"/>
                </a:solidFill>
                <a:latin typeface="Times New Roman" panose="02020603050405020304" pitchFamily="18" charset="0"/>
                <a:cs typeface="Times New Roman" panose="02020603050405020304" pitchFamily="18" charset="0"/>
              </a:defRPr>
            </a:lvl1pPr>
          </a:lstStyle>
          <a:p>
            <a:fld id="{D973B45E-4D97-4DCC-B807-2D858E378165}" type="slidenum">
              <a:rPr lang="zh-CN" altLang="en-US" smtClean="0"/>
              <a:pPr/>
              <a:t>‹#›</a:t>
            </a:fld>
            <a:endParaRPr lang="zh-CN" altLang="en-US" dirty="0"/>
          </a:p>
        </p:txBody>
      </p:sp>
    </p:spTree>
    <p:extLst>
      <p:ext uri="{BB962C8B-B14F-4D97-AF65-F5344CB8AC3E}">
        <p14:creationId xmlns:p14="http://schemas.microsoft.com/office/powerpoint/2010/main" val="1298671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48E1CE1-3AAA-4AFA-A72F-356B0FF8BAC8}"/>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0DF811F1-2DDA-4B65-AEC6-C9732A06EC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F3FE98A4-9B9F-4616-92B2-42092BE935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10A5BFA5-6621-47F3-A1A3-479C569FEA98}"/>
              </a:ext>
            </a:extLst>
          </p:cNvPr>
          <p:cNvSpPr>
            <a:spLocks noGrp="1"/>
          </p:cNvSpPr>
          <p:nvPr>
            <p:ph type="dt" sz="half" idx="10"/>
          </p:nvPr>
        </p:nvSpPr>
        <p:spPr/>
        <p:txBody>
          <a:bodyPr/>
          <a:lstStyle/>
          <a:p>
            <a:fld id="{C90942B6-AAD8-4E6D-8E72-42FC8B38C71D}" type="datetime1">
              <a:rPr lang="zh-CN" altLang="en-US" smtClean="0"/>
              <a:t>2026/4/21</a:t>
            </a:fld>
            <a:endParaRPr lang="zh-CN" altLang="en-US"/>
          </a:p>
        </p:txBody>
      </p:sp>
      <p:sp>
        <p:nvSpPr>
          <p:cNvPr id="6" name="页脚占位符 5">
            <a:extLst>
              <a:ext uri="{FF2B5EF4-FFF2-40B4-BE49-F238E27FC236}">
                <a16:creationId xmlns:a16="http://schemas.microsoft.com/office/drawing/2014/main" id="{27400BDF-E528-4654-AA05-0682728A3DD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26C789D-72E1-4D53-BCE9-76BC6A968A47}"/>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1892607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88C0681-3A45-42A5-B6FC-E7031FEADA6E}"/>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7553F94F-A5AA-4829-A3B7-5351D68D1C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DFBACA46-695C-4CE7-841B-07B68D640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2EF1313-7C98-402B-9B01-EB5D6CF32101}"/>
              </a:ext>
            </a:extLst>
          </p:cNvPr>
          <p:cNvSpPr>
            <a:spLocks noGrp="1"/>
          </p:cNvSpPr>
          <p:nvPr>
            <p:ph type="dt" sz="half" idx="10"/>
          </p:nvPr>
        </p:nvSpPr>
        <p:spPr/>
        <p:txBody>
          <a:bodyPr/>
          <a:lstStyle/>
          <a:p>
            <a:fld id="{1E0A7C68-CC04-4462-9D1A-9B2EB5C00198}" type="datetime1">
              <a:rPr lang="zh-CN" altLang="en-US" smtClean="0"/>
              <a:t>2026/4/21</a:t>
            </a:fld>
            <a:endParaRPr lang="zh-CN" altLang="en-US"/>
          </a:p>
        </p:txBody>
      </p:sp>
      <p:sp>
        <p:nvSpPr>
          <p:cNvPr id="6" name="页脚占位符 5">
            <a:extLst>
              <a:ext uri="{FF2B5EF4-FFF2-40B4-BE49-F238E27FC236}">
                <a16:creationId xmlns:a16="http://schemas.microsoft.com/office/drawing/2014/main" id="{A7D8A590-FF39-4D2E-A0D4-EA1CBD39B9C9}"/>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F5CA1412-119B-4C0C-A5D3-36FE3440E789}"/>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80321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D043E61-E295-4951-8E9E-FD219FD7A7E2}"/>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9CBFDEAB-3B84-4E89-9D14-F20947C10DB5}"/>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D9B43CA-E686-418E-B197-C5AED66BD8AF}"/>
              </a:ext>
            </a:extLst>
          </p:cNvPr>
          <p:cNvSpPr>
            <a:spLocks noGrp="1"/>
          </p:cNvSpPr>
          <p:nvPr>
            <p:ph type="dt" sz="half" idx="10"/>
          </p:nvPr>
        </p:nvSpPr>
        <p:spPr/>
        <p:txBody>
          <a:bodyPr/>
          <a:lstStyle/>
          <a:p>
            <a:fld id="{D37BBA7D-F9C8-4038-82A9-9E6D7C3AF47A}" type="datetime1">
              <a:rPr lang="zh-CN" altLang="en-US" smtClean="0"/>
              <a:t>2026/4/21</a:t>
            </a:fld>
            <a:endParaRPr lang="zh-CN" altLang="en-US"/>
          </a:p>
        </p:txBody>
      </p:sp>
      <p:sp>
        <p:nvSpPr>
          <p:cNvPr id="5" name="页脚占位符 4">
            <a:extLst>
              <a:ext uri="{FF2B5EF4-FFF2-40B4-BE49-F238E27FC236}">
                <a16:creationId xmlns:a16="http://schemas.microsoft.com/office/drawing/2014/main" id="{25DE1236-B012-4E0B-8E97-BCABFDFA3D7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0DDFF70-90D5-49F8-9957-21B007730B1C}"/>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3785892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65A97A9C-960C-44E7-A73F-500E68BE9FA6}"/>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B994A1F8-7264-4245-8292-E8A7840B5095}"/>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3E73D5D3-9FF1-4AD7-9A3B-F9D8EA731104}"/>
              </a:ext>
            </a:extLst>
          </p:cNvPr>
          <p:cNvSpPr>
            <a:spLocks noGrp="1"/>
          </p:cNvSpPr>
          <p:nvPr>
            <p:ph type="dt" sz="half" idx="10"/>
          </p:nvPr>
        </p:nvSpPr>
        <p:spPr/>
        <p:txBody>
          <a:bodyPr/>
          <a:lstStyle/>
          <a:p>
            <a:fld id="{ABDCFEC3-F086-4E9A-B285-44A3F3C49C77}" type="datetime1">
              <a:rPr lang="zh-CN" altLang="en-US" smtClean="0"/>
              <a:t>2026/4/21</a:t>
            </a:fld>
            <a:endParaRPr lang="zh-CN" altLang="en-US"/>
          </a:p>
        </p:txBody>
      </p:sp>
      <p:sp>
        <p:nvSpPr>
          <p:cNvPr id="5" name="页脚占位符 4">
            <a:extLst>
              <a:ext uri="{FF2B5EF4-FFF2-40B4-BE49-F238E27FC236}">
                <a16:creationId xmlns:a16="http://schemas.microsoft.com/office/drawing/2014/main" id="{AB0AC7ED-8A4D-4D9B-8765-25556F067F6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CF9404B-4EC2-4893-A6C6-B5428CDAC560}"/>
              </a:ext>
            </a:extLst>
          </p:cNvPr>
          <p:cNvSpPr>
            <a:spLocks noGrp="1"/>
          </p:cNvSpPr>
          <p:nvPr>
            <p:ph type="sldNum" sz="quarter" idx="12"/>
          </p:nvPr>
        </p:nvSpPr>
        <p:spPr/>
        <p:txBody>
          <a:body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506381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1A75072E-171F-4026-85A2-3A4C1861DA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F58F01EE-5DFF-4268-B4E2-3F3C34E9BE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27C347E2-FE27-427F-A1D3-70254FF8F6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1E301C-02E6-4657-ABAD-5D099CBFD8FD}" type="datetime1">
              <a:rPr lang="zh-CN" altLang="en-US" smtClean="0"/>
              <a:t>2026/4/21</a:t>
            </a:fld>
            <a:endParaRPr lang="zh-CN" altLang="en-US"/>
          </a:p>
        </p:txBody>
      </p:sp>
      <p:sp>
        <p:nvSpPr>
          <p:cNvPr id="5" name="页脚占位符 4">
            <a:extLst>
              <a:ext uri="{FF2B5EF4-FFF2-40B4-BE49-F238E27FC236}">
                <a16:creationId xmlns:a16="http://schemas.microsoft.com/office/drawing/2014/main" id="{D6BC7B91-4799-4573-9C04-7A2A0AB175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07045626-8947-4070-8789-DD488F7FDD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73B45E-4D97-4DCC-B807-2D858E378165}" type="slidenum">
              <a:rPr lang="zh-CN" altLang="en-US" smtClean="0"/>
              <a:t>‹#›</a:t>
            </a:fld>
            <a:endParaRPr lang="zh-CN" altLang="en-US"/>
          </a:p>
        </p:txBody>
      </p:sp>
    </p:spTree>
    <p:extLst>
      <p:ext uri="{BB962C8B-B14F-4D97-AF65-F5344CB8AC3E}">
        <p14:creationId xmlns:p14="http://schemas.microsoft.com/office/powerpoint/2010/main" val="19914536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jpe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jpe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tiff"/><Relationship Id="rId7"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jp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6.gif"/><Relationship Id="rId5" Type="http://schemas.openxmlformats.org/officeDocument/2006/relationships/image" Target="../media/image15.GIF"/><Relationship Id="rId10" Type="http://schemas.openxmlformats.org/officeDocument/2006/relationships/image" Target="../media/image20.png"/><Relationship Id="rId4" Type="http://schemas.openxmlformats.org/officeDocument/2006/relationships/notesSlide" Target="../notesSlides/notesSlide6.xml"/><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1.gif"/><Relationship Id="rId7"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4.gif"/><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4.wmf"/><Relationship Id="rId5" Type="http://schemas.openxmlformats.org/officeDocument/2006/relationships/oleObject" Target="../embeddings/oleObject1.bin"/><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14.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9.png"/><Relationship Id="rId7" Type="http://schemas.openxmlformats.org/officeDocument/2006/relationships/image" Target="../media/image5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3.png"/></Relationships>
</file>

<file path=ppt/slides/_rels/slide1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1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57.png"/></Relationships>
</file>

<file path=ppt/slides/_rels/slide1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1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64.png"/><Relationship Id="rId5" Type="http://schemas.openxmlformats.org/officeDocument/2006/relationships/image" Target="../media/image63.wmf"/><Relationship Id="rId4" Type="http://schemas.openxmlformats.org/officeDocument/2006/relationships/oleObject" Target="../embeddings/oleObject3.bin"/></Relationships>
</file>

<file path=ppt/slides/_rels/slide2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21.xml.rels><?xml version="1.0" encoding="UTF-8" standalone="yes"?>
<Relationships xmlns="http://schemas.openxmlformats.org/package/2006/relationships"><Relationship Id="rId8" Type="http://schemas.openxmlformats.org/officeDocument/2006/relationships/image" Target="../media/image68.png"/><Relationship Id="rId3" Type="http://schemas.microsoft.com/office/2007/relationships/media" Target="../media/media3.mp4"/><Relationship Id="rId7" Type="http://schemas.openxmlformats.org/officeDocument/2006/relationships/image" Target="../media/image6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21.xml"/><Relationship Id="rId5" Type="http://schemas.openxmlformats.org/officeDocument/2006/relationships/slideLayout" Target="../slideLayouts/slideLayout7.xml"/><Relationship Id="rId4" Type="http://schemas.openxmlformats.org/officeDocument/2006/relationships/video" Target="../media/media3.mp4"/></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9.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6FB4D5-9BF9-466D-8AD2-5818C18BBCF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0" b="100000" l="0" r="100000">
                        <a14:foregroundMark x1="41479" y1="14191" x2="30547" y2="18812"/>
                        <a14:foregroundMark x1="27010" y1="22112" x2="27010" y2="22112"/>
                        <a14:foregroundMark x1="26688" y1="22772" x2="17042" y2="33003"/>
                        <a14:foregroundMark x1="18006" y1="32013" x2="14469" y2="44224"/>
                        <a14:foregroundMark x1="13826" y1="44884" x2="14469" y2="57426"/>
                        <a14:foregroundMark x1="14148" y1="56766" x2="20579" y2="71287"/>
                        <a14:foregroundMark x1="20257" y1="71287" x2="32476" y2="81188"/>
                        <a14:foregroundMark x1="32476" y1="81188" x2="49839" y2="85479"/>
                        <a14:foregroundMark x1="49839" y1="85149" x2="59486" y2="83498"/>
                        <a14:foregroundMark x1="60129" y1="83168" x2="71383" y2="78218"/>
                        <a14:foregroundMark x1="72026" y1="78218" x2="79743" y2="69967"/>
                        <a14:foregroundMark x1="80064" y1="69307" x2="85209" y2="57426"/>
                        <a14:foregroundMark x1="85209" y1="56436" x2="85209" y2="41584"/>
                        <a14:foregroundMark x1="85209" y1="41584" x2="80064" y2="31023"/>
                        <a14:foregroundMark x1="80064" y1="31023" x2="69775" y2="19142"/>
                        <a14:foregroundMark x1="69775" y1="19142" x2="58199" y2="15182"/>
                        <a14:foregroundMark x1="57235" y1="15182" x2="40193" y2="14521"/>
                        <a14:foregroundMark x1="36334" y1="16502" x2="17042" y2="65017"/>
                        <a14:foregroundMark x1="26367" y1="40924" x2="81672" y2="36304"/>
                        <a14:foregroundMark x1="63344" y1="17492" x2="26367" y2="40594"/>
                        <a14:foregroundMark x1="26045" y1="75908" x2="81350" y2="36634"/>
                        <a14:foregroundMark x1="53698" y1="84158" x2="53698" y2="56766"/>
                        <a14:foregroundMark x1="27653" y1="40924" x2="53698" y2="57096"/>
                        <a14:foregroundMark x1="65595" y1="81188" x2="82958" y2="36304"/>
                        <a14:backgroundMark x1="7717" y1="9901" x2="7717" y2="9901"/>
                        <a14:backgroundMark x1="3537" y1="93729" x2="3537" y2="93729"/>
                        <a14:backgroundMark x1="90997" y1="92409" x2="90997" y2="92409"/>
                      </a14:backgroundRemoval>
                    </a14:imgEffect>
                    <a14:imgEffect>
                      <a14:saturation sat="200000"/>
                    </a14:imgEffect>
                  </a14:imgLayer>
                </a14:imgProps>
              </a:ext>
            </a:extLst>
          </a:blip>
          <a:stretch>
            <a:fillRect/>
          </a:stretch>
        </p:blipFill>
        <p:spPr>
          <a:xfrm>
            <a:off x="8865888" y="167937"/>
            <a:ext cx="1235777" cy="1206354"/>
          </a:xfrm>
          <a:prstGeom prst="rect">
            <a:avLst/>
          </a:prstGeom>
        </p:spPr>
      </p:pic>
      <p:pic>
        <p:nvPicPr>
          <p:cNvPr id="4" name="图片 3">
            <a:extLst>
              <a:ext uri="{FF2B5EF4-FFF2-40B4-BE49-F238E27FC236}">
                <a16:creationId xmlns:a16="http://schemas.microsoft.com/office/drawing/2014/main" id="{00189048-8ADD-47F5-ADFC-623F6753640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258982" y="168291"/>
            <a:ext cx="1752019" cy="1206000"/>
          </a:xfrm>
          <a:prstGeom prst="ellipse">
            <a:avLst/>
          </a:prstGeom>
        </p:spPr>
      </p:pic>
      <p:sp>
        <p:nvSpPr>
          <p:cNvPr id="9" name="文本框 8">
            <a:extLst>
              <a:ext uri="{FF2B5EF4-FFF2-40B4-BE49-F238E27FC236}">
                <a16:creationId xmlns:a16="http://schemas.microsoft.com/office/drawing/2014/main" id="{CB0A3A47-9EEB-4E60-9BC6-1553965F2994}"/>
              </a:ext>
            </a:extLst>
          </p:cNvPr>
          <p:cNvSpPr txBox="1"/>
          <p:nvPr/>
        </p:nvSpPr>
        <p:spPr>
          <a:xfrm>
            <a:off x="256643" y="1611256"/>
            <a:ext cx="11691870" cy="1938992"/>
          </a:xfrm>
          <a:prstGeom prst="rect">
            <a:avLst/>
          </a:prstGeom>
          <a:noFill/>
        </p:spPr>
        <p:txBody>
          <a:bodyPr wrap="square" rtlCol="0">
            <a:spAutoFit/>
          </a:bodyPr>
          <a:lstStyle/>
          <a:p>
            <a:pPr algn="ctr"/>
            <a:r>
              <a:rPr lang="zh-CN" altLang="en-US" sz="6000" b="1" dirty="0">
                <a:solidFill>
                  <a:srgbClr val="005A9E"/>
                </a:solidFill>
                <a:latin typeface="Times New Roman" panose="02020603050405020304" pitchFamily="18" charset="0"/>
                <a:ea typeface="楷体" panose="02010609060101010101" pitchFamily="49" charset="-122"/>
                <a:cs typeface="Times New Roman" panose="02020603050405020304" pitchFamily="18" charset="0"/>
                <a:sym typeface="+mn-lt"/>
              </a:rPr>
              <a:t>结合遥感和原位观测的日冕大尺度结构模拟</a:t>
            </a:r>
          </a:p>
        </p:txBody>
      </p:sp>
      <p:sp>
        <p:nvSpPr>
          <p:cNvPr id="10" name="文本框 9">
            <a:extLst>
              <a:ext uri="{FF2B5EF4-FFF2-40B4-BE49-F238E27FC236}">
                <a16:creationId xmlns:a16="http://schemas.microsoft.com/office/drawing/2014/main" id="{56D6234E-3028-43C0-BEB7-4574F790D694}"/>
              </a:ext>
            </a:extLst>
          </p:cNvPr>
          <p:cNvSpPr txBox="1"/>
          <p:nvPr/>
        </p:nvSpPr>
        <p:spPr>
          <a:xfrm>
            <a:off x="1331187" y="3787213"/>
            <a:ext cx="9542782" cy="2263312"/>
          </a:xfrm>
          <a:prstGeom prst="rect">
            <a:avLst/>
          </a:prstGeom>
          <a:noFill/>
        </p:spPr>
        <p:txBody>
          <a:bodyPr wrap="square" rtlCol="0">
            <a:spAutoFit/>
          </a:bodyPr>
          <a:lstStyle/>
          <a:p>
            <a:pPr algn="ctr">
              <a:lnSpc>
                <a:spcPct val="120000"/>
              </a:lnSpc>
            </a:pPr>
            <a:r>
              <a:rPr lang="zh-CN" altLang="en-US" sz="2800" b="1" dirty="0">
                <a:latin typeface="Times New Roman" panose="02020603050405020304" pitchFamily="18" charset="0"/>
                <a:ea typeface="楷体" panose="02010609060101010101" pitchFamily="49" charset="-122"/>
                <a:cs typeface="Times New Roman" panose="02020603050405020304" pitchFamily="18" charset="0"/>
                <a:sym typeface="+mn-lt"/>
              </a:rPr>
              <a:t>报告人：史广禄</a:t>
            </a:r>
            <a:endParaRPr lang="en-US" altLang="zh-CN" sz="2800" b="1" dirty="0">
              <a:latin typeface="Times New Roman" panose="02020603050405020304" pitchFamily="18" charset="0"/>
              <a:ea typeface="楷体" panose="02010609060101010101" pitchFamily="49" charset="-122"/>
              <a:cs typeface="Times New Roman" panose="02020603050405020304" pitchFamily="18" charset="0"/>
              <a:sym typeface="+mn-lt"/>
            </a:endParaRPr>
          </a:p>
          <a:p>
            <a:pPr algn="ctr">
              <a:lnSpc>
                <a:spcPct val="120000"/>
              </a:lnSpc>
            </a:pPr>
            <a:endParaRPr lang="en-US" altLang="zh-CN" sz="2400" b="1" dirty="0">
              <a:latin typeface="Times New Roman" panose="02020603050405020304" pitchFamily="18" charset="0"/>
              <a:ea typeface="楷体" panose="02010609060101010101" pitchFamily="49" charset="-122"/>
              <a:cs typeface="Times New Roman" panose="02020603050405020304" pitchFamily="18" charset="0"/>
              <a:sym typeface="+mn-lt"/>
            </a:endParaRPr>
          </a:p>
          <a:p>
            <a:pPr algn="ctr">
              <a:lnSpc>
                <a:spcPct val="120000"/>
              </a:lnSpc>
            </a:pPr>
            <a:r>
              <a:rPr lang="zh-CN" altLang="en-US" sz="2400" b="1" dirty="0">
                <a:latin typeface="Times New Roman" panose="02020603050405020304" pitchFamily="18" charset="0"/>
                <a:ea typeface="楷体" panose="02010609060101010101" pitchFamily="49" charset="-122"/>
                <a:cs typeface="Times New Roman" panose="02020603050405020304" pitchFamily="18" charset="0"/>
                <a:sym typeface="+mn-lt"/>
              </a:rPr>
              <a:t>合作者：封莉  应蓓丽  李舒婷  单家辉  陈俊  甘为群</a:t>
            </a:r>
            <a:endParaRPr lang="en-US" altLang="zh-CN" sz="2400" b="1" dirty="0">
              <a:latin typeface="Times New Roman" panose="02020603050405020304" pitchFamily="18" charset="0"/>
              <a:ea typeface="楷体" panose="02010609060101010101" pitchFamily="49" charset="-122"/>
              <a:cs typeface="Times New Roman" panose="02020603050405020304" pitchFamily="18" charset="0"/>
              <a:sym typeface="+mn-lt"/>
            </a:endParaRPr>
          </a:p>
          <a:p>
            <a:pPr algn="ctr"/>
            <a:endParaRPr lang="en-US" altLang="zh-CN" sz="2400" b="1" dirty="0">
              <a:latin typeface="Times New Roman" panose="02020603050405020304" pitchFamily="18" charset="0"/>
              <a:ea typeface="楷体" panose="02010609060101010101" pitchFamily="49" charset="-122"/>
              <a:cs typeface="Times New Roman" panose="02020603050405020304" pitchFamily="18" charset="0"/>
              <a:sym typeface="+mn-lt"/>
            </a:endParaRPr>
          </a:p>
          <a:p>
            <a:pPr algn="ctr">
              <a:lnSpc>
                <a:spcPct val="125000"/>
              </a:lnSpc>
            </a:pPr>
            <a:r>
              <a:rPr lang="zh-CN" altLang="en-US" sz="2400" b="1" dirty="0">
                <a:latin typeface="Times New Roman" panose="02020603050405020304" pitchFamily="18" charset="0"/>
                <a:ea typeface="楷体" panose="02010609060101010101" pitchFamily="49" charset="-122"/>
                <a:cs typeface="Times New Roman" panose="02020603050405020304" pitchFamily="18" charset="0"/>
                <a:sym typeface="+mn-lt"/>
              </a:rPr>
              <a:t>中国科学院紫金山天文台</a:t>
            </a:r>
            <a:endParaRPr lang="en-US" altLang="zh-CN" sz="2400" b="1" dirty="0">
              <a:latin typeface="Times New Roman" panose="02020603050405020304" pitchFamily="18" charset="0"/>
              <a:ea typeface="楷体" panose="02010609060101010101" pitchFamily="49" charset="-122"/>
              <a:cs typeface="Times New Roman" panose="02020603050405020304" pitchFamily="18" charset="0"/>
              <a:sym typeface="+mn-lt"/>
            </a:endParaRPr>
          </a:p>
        </p:txBody>
      </p:sp>
      <p:sp>
        <p:nvSpPr>
          <p:cNvPr id="11" name="文本框 10">
            <a:extLst>
              <a:ext uri="{FF2B5EF4-FFF2-40B4-BE49-F238E27FC236}">
                <a16:creationId xmlns:a16="http://schemas.microsoft.com/office/drawing/2014/main" id="{B55AFDF4-BDB7-4A6E-962A-211890812EC4}"/>
              </a:ext>
            </a:extLst>
          </p:cNvPr>
          <p:cNvSpPr txBox="1"/>
          <p:nvPr/>
        </p:nvSpPr>
        <p:spPr>
          <a:xfrm>
            <a:off x="2279878" y="6204871"/>
            <a:ext cx="7645400" cy="400110"/>
          </a:xfrm>
          <a:prstGeom prst="rect">
            <a:avLst/>
          </a:prstGeom>
          <a:noFill/>
        </p:spPr>
        <p:txBody>
          <a:bodyPr wrap="square" rtlCol="0">
            <a:spAutoFit/>
          </a:bodyPr>
          <a:lstStyle/>
          <a:p>
            <a:pPr algn="ctr"/>
            <a:r>
              <a:rPr lang="en-US" altLang="zh-CN" sz="2000" dirty="0">
                <a:latin typeface="Times New Roman" panose="02020603050405020304" pitchFamily="18" charset="0"/>
                <a:cs typeface="Times New Roman" panose="02020603050405020304" pitchFamily="18" charset="0"/>
                <a:sym typeface="+mn-lt"/>
              </a:rPr>
              <a:t>2026.04.21</a:t>
            </a:r>
            <a:r>
              <a:rPr lang="zh-CN" altLang="en-US" sz="2000" dirty="0">
                <a:latin typeface="Times New Roman" panose="02020603050405020304" pitchFamily="18" charset="0"/>
                <a:cs typeface="Times New Roman" panose="02020603050405020304" pitchFamily="18" charset="0"/>
                <a:sym typeface="+mn-lt"/>
              </a:rPr>
              <a:t>   芜湖</a:t>
            </a:r>
          </a:p>
        </p:txBody>
      </p:sp>
    </p:spTree>
    <p:extLst>
      <p:ext uri="{BB962C8B-B14F-4D97-AF65-F5344CB8AC3E}">
        <p14:creationId xmlns:p14="http://schemas.microsoft.com/office/powerpoint/2010/main" val="112868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1" name="组合 100">
            <a:extLst>
              <a:ext uri="{FF2B5EF4-FFF2-40B4-BE49-F238E27FC236}">
                <a16:creationId xmlns:a16="http://schemas.microsoft.com/office/drawing/2014/main" id="{CD61A383-E07A-4E36-A429-0BFEFAB915C3}"/>
              </a:ext>
            </a:extLst>
          </p:cNvPr>
          <p:cNvGrpSpPr/>
          <p:nvPr/>
        </p:nvGrpSpPr>
        <p:grpSpPr>
          <a:xfrm>
            <a:off x="875570" y="1002963"/>
            <a:ext cx="10103874" cy="4864025"/>
            <a:chOff x="850518" y="1002963"/>
            <a:chExt cx="10103874" cy="4864025"/>
          </a:xfrm>
        </p:grpSpPr>
        <p:grpSp>
          <p:nvGrpSpPr>
            <p:cNvPr id="70" name="组合 69">
              <a:extLst>
                <a:ext uri="{FF2B5EF4-FFF2-40B4-BE49-F238E27FC236}">
                  <a16:creationId xmlns:a16="http://schemas.microsoft.com/office/drawing/2014/main" id="{5BD10AC1-615B-4183-9EC6-11DFA2509E29}"/>
                </a:ext>
              </a:extLst>
            </p:cNvPr>
            <p:cNvGrpSpPr/>
            <p:nvPr/>
          </p:nvGrpSpPr>
          <p:grpSpPr>
            <a:xfrm>
              <a:off x="850518" y="2066776"/>
              <a:ext cx="3264008" cy="2745554"/>
              <a:chOff x="700236" y="2061396"/>
              <a:chExt cx="3264008" cy="2745554"/>
            </a:xfrm>
          </p:grpSpPr>
          <p:sp>
            <p:nvSpPr>
              <p:cNvPr id="46" name="Freeform 5">
                <a:extLst>
                  <a:ext uri="{FF2B5EF4-FFF2-40B4-BE49-F238E27FC236}">
                    <a16:creationId xmlns:a16="http://schemas.microsoft.com/office/drawing/2014/main" id="{B4695C8F-E57A-4FC1-8BC7-F9202D7456C4}"/>
                  </a:ext>
                </a:extLst>
              </p:cNvPr>
              <p:cNvSpPr/>
              <p:nvPr/>
            </p:nvSpPr>
            <p:spPr bwMode="auto">
              <a:xfrm>
                <a:off x="700236" y="2061396"/>
                <a:ext cx="2999309" cy="2658260"/>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solidFill>
                <a:schemeClr val="bg1">
                  <a:lumMod val="65000"/>
                </a:schemeClr>
              </a:solidFill>
              <a:ln w="15875">
                <a:gradFill flip="none" rotWithShape="1">
                  <a:gsLst>
                    <a:gs pos="0">
                      <a:schemeClr val="bg1">
                        <a:lumMod val="65000"/>
                      </a:schemeClr>
                    </a:gs>
                    <a:gs pos="100000">
                      <a:schemeClr val="bg1"/>
                    </a:gs>
                  </a:gsLst>
                  <a:lin ang="2700000" scaled="1"/>
                </a:gradFill>
              </a:ln>
              <a:effectLst>
                <a:innerShdw blurRad="114300">
                  <a:prstClr val="black"/>
                </a:innerShdw>
              </a:effectLst>
            </p:spPr>
            <p:txBody>
              <a:bodyPr vert="horz" wrap="square" lIns="68580" tIns="34290" rIns="68580" bIns="34290" numCol="1" anchor="t" anchorCtr="0" compatLnSpc="1"/>
              <a:lstStyle/>
              <a:p>
                <a:endParaRPr lang="zh-CN" altLang="en-US">
                  <a:solidFill>
                    <a:srgbClr val="005A9E"/>
                  </a:solidFill>
                  <a:cs typeface="+mn-ea"/>
                  <a:sym typeface="+mn-lt"/>
                </a:endParaRPr>
              </a:p>
            </p:txBody>
          </p:sp>
          <p:sp>
            <p:nvSpPr>
              <p:cNvPr id="47" name="Freeform 5">
                <a:extLst>
                  <a:ext uri="{FF2B5EF4-FFF2-40B4-BE49-F238E27FC236}">
                    <a16:creationId xmlns:a16="http://schemas.microsoft.com/office/drawing/2014/main" id="{8A2686F0-88C2-4D00-81F1-20925B2133ED}"/>
                  </a:ext>
                </a:extLst>
              </p:cNvPr>
              <p:cNvSpPr/>
              <p:nvPr/>
            </p:nvSpPr>
            <p:spPr bwMode="auto">
              <a:xfrm>
                <a:off x="964935" y="2148690"/>
                <a:ext cx="2999309" cy="2658260"/>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100000">
                    <a:schemeClr val="bg1">
                      <a:lumMod val="61000"/>
                      <a:lumOff val="39000"/>
                    </a:schemeClr>
                  </a:gs>
                  <a:gs pos="0">
                    <a:schemeClr val="bg1">
                      <a:lumMod val="85000"/>
                    </a:schemeClr>
                  </a:gs>
                </a:gsLst>
                <a:lin ang="2700000" scaled="1"/>
              </a:gradFill>
              <a:ln w="19050">
                <a:gradFill flip="none" rotWithShape="1">
                  <a:gsLst>
                    <a:gs pos="100000">
                      <a:schemeClr val="bg1">
                        <a:lumMod val="75000"/>
                      </a:schemeClr>
                    </a:gs>
                    <a:gs pos="0">
                      <a:schemeClr val="bg1"/>
                    </a:gs>
                  </a:gsLst>
                  <a:lin ang="2700000" scaled="1"/>
                </a:gradFill>
              </a:ln>
              <a:effectLst>
                <a:outerShdw blurRad="266700" dist="203200" dir="6780000" algn="tl" rotWithShape="0">
                  <a:prstClr val="black">
                    <a:alpha val="40000"/>
                  </a:prstClr>
                </a:outerShdw>
              </a:effectLst>
            </p:spPr>
            <p:txBody>
              <a:bodyPr vert="horz" wrap="square" lIns="68580" tIns="34290" rIns="68580" bIns="34290" numCol="1" anchor="t" anchorCtr="0" compatLnSpc="1"/>
              <a:lstStyle/>
              <a:p>
                <a:endParaRPr lang="zh-CN" altLang="en-US" dirty="0">
                  <a:solidFill>
                    <a:srgbClr val="005A9E"/>
                  </a:solidFill>
                  <a:cs typeface="+mn-ea"/>
                  <a:sym typeface="+mn-lt"/>
                </a:endParaRPr>
              </a:p>
            </p:txBody>
          </p:sp>
          <p:grpSp>
            <p:nvGrpSpPr>
              <p:cNvPr id="69" name="组合 68">
                <a:extLst>
                  <a:ext uri="{FF2B5EF4-FFF2-40B4-BE49-F238E27FC236}">
                    <a16:creationId xmlns:a16="http://schemas.microsoft.com/office/drawing/2014/main" id="{4030F6A6-B44B-4A5D-8D35-B0D0D67D4423}"/>
                  </a:ext>
                </a:extLst>
              </p:cNvPr>
              <p:cNvGrpSpPr/>
              <p:nvPr/>
            </p:nvGrpSpPr>
            <p:grpSpPr>
              <a:xfrm>
                <a:off x="1353822" y="2577225"/>
                <a:ext cx="2221534" cy="1626602"/>
                <a:chOff x="1353822" y="2607331"/>
                <a:chExt cx="2221534" cy="1626602"/>
              </a:xfrm>
            </p:grpSpPr>
            <p:sp>
              <p:nvSpPr>
                <p:cNvPr id="48" name="矩形 47">
                  <a:extLst>
                    <a:ext uri="{FF2B5EF4-FFF2-40B4-BE49-F238E27FC236}">
                      <a16:creationId xmlns:a16="http://schemas.microsoft.com/office/drawing/2014/main" id="{5998ABC8-CBE1-4156-A97C-4BE74D2E1E09}"/>
                    </a:ext>
                  </a:extLst>
                </p:cNvPr>
                <p:cNvSpPr/>
                <p:nvPr/>
              </p:nvSpPr>
              <p:spPr>
                <a:xfrm>
                  <a:off x="1353822" y="2607331"/>
                  <a:ext cx="2221534" cy="1107973"/>
                </a:xfrm>
                <a:prstGeom prst="rect">
                  <a:avLst/>
                </a:prstGeom>
              </p:spPr>
              <p:txBody>
                <a:bodyPr wrap="square" lIns="91418" tIns="45709" rIns="91418" bIns="45709">
                  <a:spAutoFit/>
                </a:bodyPr>
                <a:lstStyle/>
                <a:p>
                  <a:pPr algn="ctr" defTabSz="933926">
                    <a:spcBef>
                      <a:spcPct val="0"/>
                    </a:spcBef>
                    <a:spcAft>
                      <a:spcPct val="0"/>
                    </a:spcAft>
                    <a:defRPr/>
                  </a:pPr>
                  <a:r>
                    <a:rPr lang="zh-CN" altLang="en-US" sz="6600" b="1" kern="0" dirty="0">
                      <a:solidFill>
                        <a:srgbClr val="005A9E"/>
                      </a:solidFill>
                      <a:cs typeface="+mn-ea"/>
                      <a:sym typeface="+mn-lt"/>
                    </a:rPr>
                    <a:t>目 录</a:t>
                  </a:r>
                </a:p>
              </p:txBody>
            </p:sp>
            <p:sp>
              <p:nvSpPr>
                <p:cNvPr id="49" name="Rectangle 4">
                  <a:extLst>
                    <a:ext uri="{FF2B5EF4-FFF2-40B4-BE49-F238E27FC236}">
                      <a16:creationId xmlns:a16="http://schemas.microsoft.com/office/drawing/2014/main" id="{7D97F961-593E-40B3-91BA-848F67FF457A}"/>
                    </a:ext>
                  </a:extLst>
                </p:cNvPr>
                <p:cNvSpPr txBox="1">
                  <a:spLocks noChangeArrowheads="1"/>
                </p:cNvSpPr>
                <p:nvPr/>
              </p:nvSpPr>
              <p:spPr bwMode="auto">
                <a:xfrm>
                  <a:off x="1461392" y="3717480"/>
                  <a:ext cx="2006394" cy="51645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54" tIns="34277" rIns="68554" bIns="34277" numCol="1" anchor="ctr" anchorCtr="0" compatLnSpc="1"/>
                <a:lstStyle>
                  <a:lvl1pPr marL="0" indent="0" algn="ctr">
                    <a:buFontTx/>
                    <a:buNone/>
                    <a:defRPr sz="2000" b="1">
                      <a:solidFill>
                        <a:schemeClr val="bg1"/>
                      </a:solidFill>
                      <a:latin typeface="+mj-lt"/>
                      <a:ea typeface="+mj-ea"/>
                      <a:cs typeface="+mj-cs"/>
                    </a:defRPr>
                  </a:lvl1pPr>
                  <a:lvl2pPr marL="742950" indent="-285750" eaLnBrk="0" hangingPunct="0">
                    <a:spcBef>
                      <a:spcPct val="20000"/>
                    </a:spcBef>
                    <a:buChar char="–"/>
                    <a:defRPr sz="2000">
                      <a:latin typeface="+mn-lt"/>
                      <a:ea typeface="仿宋_GB2312" pitchFamily="49" charset="-122"/>
                    </a:defRPr>
                  </a:lvl2pPr>
                  <a:lvl3pPr marL="1143000" indent="-228600" eaLnBrk="0" hangingPunct="0">
                    <a:spcBef>
                      <a:spcPct val="20000"/>
                    </a:spcBef>
                    <a:buChar char="•"/>
                    <a:defRPr sz="2400">
                      <a:latin typeface="+mn-lt"/>
                    </a:defRPr>
                  </a:lvl3pPr>
                  <a:lvl4pPr marL="1600200" indent="-228600" eaLnBrk="0" hangingPunct="0">
                    <a:spcBef>
                      <a:spcPct val="20000"/>
                    </a:spcBef>
                    <a:buChar char="–"/>
                    <a:defRPr sz="2000">
                      <a:latin typeface="+mn-lt"/>
                    </a:defRPr>
                  </a:lvl4pPr>
                  <a:lvl5pPr marL="2057400" indent="-228600" eaLnBrk="0" hangingPunct="0">
                    <a:spcBef>
                      <a:spcPct val="20000"/>
                    </a:spcBef>
                    <a:buChar char="»"/>
                    <a:defRPr sz="2000">
                      <a:latin typeface="+mn-lt"/>
                    </a:defRPr>
                  </a:lvl5pPr>
                  <a:lvl6pPr marL="2514600" indent="-228600" eaLnBrk="0" fontAlgn="base" hangingPunct="0">
                    <a:spcBef>
                      <a:spcPct val="20000"/>
                    </a:spcBef>
                    <a:spcAft>
                      <a:spcPct val="0"/>
                    </a:spcAft>
                    <a:buChar char="»"/>
                    <a:defRPr sz="2000">
                      <a:latin typeface="+mn-lt"/>
                    </a:defRPr>
                  </a:lvl6pPr>
                  <a:lvl7pPr marL="2971800" indent="-228600" eaLnBrk="0" fontAlgn="base" hangingPunct="0">
                    <a:spcBef>
                      <a:spcPct val="20000"/>
                    </a:spcBef>
                    <a:spcAft>
                      <a:spcPct val="0"/>
                    </a:spcAft>
                    <a:buChar char="»"/>
                    <a:defRPr sz="2000">
                      <a:latin typeface="+mn-lt"/>
                    </a:defRPr>
                  </a:lvl7pPr>
                  <a:lvl8pPr marL="3429000" indent="-228600" eaLnBrk="0" fontAlgn="base" hangingPunct="0">
                    <a:spcBef>
                      <a:spcPct val="20000"/>
                    </a:spcBef>
                    <a:spcAft>
                      <a:spcPct val="0"/>
                    </a:spcAft>
                    <a:buChar char="»"/>
                    <a:defRPr sz="2000">
                      <a:latin typeface="+mn-lt"/>
                    </a:defRPr>
                  </a:lvl8pPr>
                  <a:lvl9pPr marL="3886200" indent="-228600" eaLnBrk="0" fontAlgn="base" hangingPunct="0">
                    <a:spcBef>
                      <a:spcPct val="20000"/>
                    </a:spcBef>
                    <a:spcAft>
                      <a:spcPct val="0"/>
                    </a:spcAft>
                    <a:buChar char="»"/>
                    <a:defRPr sz="2000">
                      <a:latin typeface="+mn-lt"/>
                    </a:defRPr>
                  </a:lvl9pPr>
                </a:lstStyle>
                <a:p>
                  <a:pPr>
                    <a:spcBef>
                      <a:spcPct val="0"/>
                    </a:spcBef>
                    <a:spcAft>
                      <a:spcPct val="0"/>
                    </a:spcAft>
                    <a:defRPr/>
                  </a:pPr>
                  <a:r>
                    <a:rPr lang="en-US" altLang="zh-CN" sz="2400" kern="0" dirty="0">
                      <a:solidFill>
                        <a:srgbClr val="005A9E"/>
                      </a:solidFill>
                      <a:latin typeface="+mn-lt"/>
                      <a:ea typeface="+mn-ea"/>
                      <a:cs typeface="+mn-ea"/>
                      <a:sym typeface="+mn-lt"/>
                    </a:rPr>
                    <a:t>CONTENTS</a:t>
                  </a:r>
                  <a:endParaRPr lang="zh-CN" altLang="en-US" sz="2400" kern="0" dirty="0">
                    <a:solidFill>
                      <a:srgbClr val="005A9E"/>
                    </a:solidFill>
                    <a:latin typeface="+mn-lt"/>
                    <a:ea typeface="+mn-ea"/>
                    <a:cs typeface="+mn-ea"/>
                    <a:sym typeface="+mn-lt"/>
                  </a:endParaRPr>
                </a:p>
              </p:txBody>
            </p:sp>
          </p:grpSp>
        </p:grpSp>
        <p:grpSp>
          <p:nvGrpSpPr>
            <p:cNvPr id="97" name="组合 96">
              <a:extLst>
                <a:ext uri="{FF2B5EF4-FFF2-40B4-BE49-F238E27FC236}">
                  <a16:creationId xmlns:a16="http://schemas.microsoft.com/office/drawing/2014/main" id="{93742885-BDF5-4CCD-BA0E-4F1FAB8F8816}"/>
                </a:ext>
              </a:extLst>
            </p:cNvPr>
            <p:cNvGrpSpPr/>
            <p:nvPr/>
          </p:nvGrpSpPr>
          <p:grpSpPr>
            <a:xfrm>
              <a:off x="4757605" y="1002963"/>
              <a:ext cx="6196787" cy="4864025"/>
              <a:chOff x="4744905" y="830660"/>
              <a:chExt cx="6196787" cy="4864025"/>
            </a:xfrm>
          </p:grpSpPr>
          <p:grpSp>
            <p:nvGrpSpPr>
              <p:cNvPr id="72" name="组合 71">
                <a:extLst>
                  <a:ext uri="{FF2B5EF4-FFF2-40B4-BE49-F238E27FC236}">
                    <a16:creationId xmlns:a16="http://schemas.microsoft.com/office/drawing/2014/main" id="{0545636A-0DD9-4C81-8370-B52DA278EED8}"/>
                  </a:ext>
                </a:extLst>
              </p:cNvPr>
              <p:cNvGrpSpPr/>
              <p:nvPr/>
            </p:nvGrpSpPr>
            <p:grpSpPr>
              <a:xfrm>
                <a:off x="4744905" y="830660"/>
                <a:ext cx="6196787" cy="1230736"/>
                <a:chOff x="4744905" y="830660"/>
                <a:chExt cx="6196787" cy="1230736"/>
              </a:xfrm>
            </p:grpSpPr>
            <p:sp>
              <p:nvSpPr>
                <p:cNvPr id="34" name="六边形 33">
                  <a:extLst>
                    <a:ext uri="{FF2B5EF4-FFF2-40B4-BE49-F238E27FC236}">
                      <a16:creationId xmlns:a16="http://schemas.microsoft.com/office/drawing/2014/main" id="{BD668A44-F409-4313-9540-092222F6F1C0}"/>
                    </a:ext>
                  </a:extLst>
                </p:cNvPr>
                <p:cNvSpPr/>
                <p:nvPr/>
              </p:nvSpPr>
              <p:spPr>
                <a:xfrm>
                  <a:off x="4744905" y="920669"/>
                  <a:ext cx="6196787" cy="1093356"/>
                </a:xfrm>
                <a:prstGeom prst="hexagon">
                  <a:avLst/>
                </a:prstGeom>
                <a:gradFill flip="none" rotWithShape="1">
                  <a:gsLst>
                    <a:gs pos="0">
                      <a:schemeClr val="bg1">
                        <a:lumMod val="85000"/>
                        <a:lumOff val="15000"/>
                      </a:schemeClr>
                    </a:gs>
                    <a:gs pos="100000">
                      <a:schemeClr val="bg1">
                        <a:lumMod val="85000"/>
                      </a:schemeClr>
                    </a:gs>
                  </a:gsLst>
                  <a:lin ang="13500000" scaled="1"/>
                </a:gradFill>
                <a:ln>
                  <a:gradFill>
                    <a:gsLst>
                      <a:gs pos="0">
                        <a:schemeClr val="bg1">
                          <a:lumMod val="71000"/>
                          <a:lumOff val="29000"/>
                        </a:schemeClr>
                      </a:gs>
                      <a:gs pos="100000">
                        <a:schemeClr val="bg1">
                          <a:lumMod val="85000"/>
                        </a:schemeClr>
                      </a:gs>
                    </a:gsLst>
                    <a:lin ang="5400000" scaled="0"/>
                  </a:gradFill>
                </a:ln>
                <a:effectLst>
                  <a:outerShdw blurRad="482600" dist="241300" dir="2700000" algn="tl"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cs typeface="+mn-ea"/>
                    <a:sym typeface="+mn-lt"/>
                  </a:endParaRPr>
                </a:p>
              </p:txBody>
            </p:sp>
            <p:sp>
              <p:nvSpPr>
                <p:cNvPr id="35" name="六边形 34">
                  <a:extLst>
                    <a:ext uri="{FF2B5EF4-FFF2-40B4-BE49-F238E27FC236}">
                      <a16:creationId xmlns:a16="http://schemas.microsoft.com/office/drawing/2014/main" id="{813A4C9D-DD54-46C0-85B9-A4086CAF1A1F}"/>
                    </a:ext>
                  </a:extLst>
                </p:cNvPr>
                <p:cNvSpPr/>
                <p:nvPr/>
              </p:nvSpPr>
              <p:spPr>
                <a:xfrm>
                  <a:off x="5698511" y="1027435"/>
                  <a:ext cx="5027157" cy="879822"/>
                </a:xfrm>
                <a:prstGeom prst="hexagon">
                  <a:avLst/>
                </a:prstGeom>
                <a:solidFill>
                  <a:schemeClr val="bg1">
                    <a:lumMod val="65000"/>
                  </a:schemeClr>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cs typeface="+mn-ea"/>
                    <a:sym typeface="+mn-lt"/>
                  </a:endParaRPr>
                </a:p>
              </p:txBody>
            </p:sp>
            <p:sp>
              <p:nvSpPr>
                <p:cNvPr id="42" name="Rectangle 7">
                  <a:extLst>
                    <a:ext uri="{FF2B5EF4-FFF2-40B4-BE49-F238E27FC236}">
                      <a16:creationId xmlns:a16="http://schemas.microsoft.com/office/drawing/2014/main" id="{EDB56445-16DE-44DB-93C1-F18EF8A1F248}"/>
                    </a:ext>
                  </a:extLst>
                </p:cNvPr>
                <p:cNvSpPr>
                  <a:spLocks noChangeArrowheads="1"/>
                </p:cNvSpPr>
                <p:nvPr/>
              </p:nvSpPr>
              <p:spPr bwMode="auto">
                <a:xfrm>
                  <a:off x="7300735" y="1124944"/>
                  <a:ext cx="2355297" cy="684803"/>
                </a:xfrm>
                <a:prstGeom prst="rect">
                  <a:avLst/>
                </a:prstGeom>
                <a:noFill/>
                <a:ln w="9525">
                  <a:noFill/>
                  <a:miter lim="800000"/>
                </a:ln>
              </p:spPr>
              <p:txBody>
                <a:bodyPr wrap="square" lIns="68580" tIns="34290" rIns="68580" bIns="34290">
                  <a:spAutoFit/>
                </a:bodyPr>
                <a:lstStyle/>
                <a:p>
                  <a:pPr algn="ctr" defTabSz="913924">
                    <a:spcBef>
                      <a:spcPct val="0"/>
                    </a:spcBef>
                    <a:spcAft>
                      <a:spcPct val="0"/>
                    </a:spcAft>
                    <a:defRPr/>
                  </a:pPr>
                  <a:r>
                    <a:rPr lang="zh-CN" altLang="en-US" sz="4000" b="1" kern="0" dirty="0">
                      <a:solidFill>
                        <a:schemeClr val="bg1"/>
                      </a:solidFill>
                      <a:cs typeface="+mn-ea"/>
                      <a:sym typeface="+mn-lt"/>
                    </a:rPr>
                    <a:t>研究背景</a:t>
                  </a:r>
                </a:p>
              </p:txBody>
            </p:sp>
            <p:grpSp>
              <p:nvGrpSpPr>
                <p:cNvPr id="50" name="组合 49">
                  <a:extLst>
                    <a:ext uri="{FF2B5EF4-FFF2-40B4-BE49-F238E27FC236}">
                      <a16:creationId xmlns:a16="http://schemas.microsoft.com/office/drawing/2014/main" id="{5DC3A425-4468-412E-9C36-19ABA54EAE0C}"/>
                    </a:ext>
                  </a:extLst>
                </p:cNvPr>
                <p:cNvGrpSpPr/>
                <p:nvPr/>
              </p:nvGrpSpPr>
              <p:grpSpPr>
                <a:xfrm rot="16200000">
                  <a:off x="5083144" y="751709"/>
                  <a:ext cx="1230736" cy="1388637"/>
                  <a:chOff x="8439634" y="3544648"/>
                  <a:chExt cx="1611146" cy="1817848"/>
                </a:xfrm>
              </p:grpSpPr>
              <p:sp>
                <p:nvSpPr>
                  <p:cNvPr id="51" name="Freeform 5">
                    <a:extLst>
                      <a:ext uri="{FF2B5EF4-FFF2-40B4-BE49-F238E27FC236}">
                        <a16:creationId xmlns:a16="http://schemas.microsoft.com/office/drawing/2014/main" id="{A22C0080-0A24-42D6-84E8-A23C6AAA3565}"/>
                      </a:ext>
                    </a:extLst>
                  </p:cNvPr>
                  <p:cNvSpPr/>
                  <p:nvPr/>
                </p:nvSpPr>
                <p:spPr bwMode="auto">
                  <a:xfrm rot="5400000">
                    <a:off x="8336283" y="3647999"/>
                    <a:ext cx="1817848" cy="161114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lumMod val="97000"/>
                        </a:schemeClr>
                      </a:gs>
                      <a:gs pos="100000">
                        <a:schemeClr val="bg1">
                          <a:lumMod val="85000"/>
                        </a:schemeClr>
                      </a:gs>
                    </a:gsLst>
                    <a:lin ang="2700000" scaled="1"/>
                  </a:gradFill>
                  <a:ln w="19050">
                    <a:gradFill flip="none" rotWithShape="1">
                      <a:gsLst>
                        <a:gs pos="100000">
                          <a:schemeClr val="bg1">
                            <a:lumMod val="75000"/>
                          </a:schemeClr>
                        </a:gs>
                        <a:gs pos="0">
                          <a:schemeClr val="bg1"/>
                        </a:gs>
                      </a:gsLst>
                      <a:lin ang="2700000" scaled="1"/>
                    </a:gradFill>
                  </a:ln>
                  <a:effectLst>
                    <a:outerShdw blurRad="127000" dist="50800" dir="2700000" algn="tl" rotWithShape="0">
                      <a:prstClr val="black">
                        <a:alpha val="40000"/>
                      </a:prstClr>
                    </a:outerShdw>
                  </a:effectLst>
                </p:spPr>
                <p:txBody>
                  <a:bodyPr vert="horz" wrap="square" lIns="91440" tIns="45720" rIns="91440" bIns="45720" numCol="1" anchor="t" anchorCtr="0" compatLnSpc="1"/>
                  <a:lstStyle/>
                  <a:p>
                    <a:endParaRPr lang="zh-CN" altLang="en-US">
                      <a:solidFill>
                        <a:prstClr val="black"/>
                      </a:solidFill>
                      <a:cs typeface="+mn-ea"/>
                      <a:sym typeface="+mn-lt"/>
                    </a:endParaRPr>
                  </a:p>
                </p:txBody>
              </p:sp>
              <p:sp>
                <p:nvSpPr>
                  <p:cNvPr id="52" name="Freeform 5">
                    <a:extLst>
                      <a:ext uri="{FF2B5EF4-FFF2-40B4-BE49-F238E27FC236}">
                        <a16:creationId xmlns:a16="http://schemas.microsoft.com/office/drawing/2014/main" id="{0564B208-7B36-4822-AE37-92427A2E6F1F}"/>
                      </a:ext>
                    </a:extLst>
                  </p:cNvPr>
                  <p:cNvSpPr/>
                  <p:nvPr/>
                </p:nvSpPr>
                <p:spPr bwMode="auto">
                  <a:xfrm rot="5400000">
                    <a:off x="8582835" y="3866516"/>
                    <a:ext cx="1324744" cy="1174112"/>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solidFill>
                    <a:srgbClr val="005A9E"/>
                  </a:solidFill>
                  <a:ln w="15875">
                    <a:gradFill flip="none" rotWithShape="1">
                      <a:gsLst>
                        <a:gs pos="0">
                          <a:schemeClr val="bg1">
                            <a:lumMod val="65000"/>
                          </a:schemeClr>
                        </a:gs>
                        <a:gs pos="100000">
                          <a:schemeClr val="bg1"/>
                        </a:gs>
                      </a:gsLst>
                      <a:lin ang="2700000" scaled="1"/>
                    </a:gradFill>
                  </a:ln>
                  <a:effectLst>
                    <a:innerShdw blurRad="50800" dist="25400" dir="13500000">
                      <a:prstClr val="black">
                        <a:alpha val="50000"/>
                      </a:prstClr>
                    </a:innerShdw>
                  </a:effectLst>
                </p:spPr>
                <p:txBody>
                  <a:bodyPr vert="horz" wrap="square" lIns="91440" tIns="45720" rIns="91440" bIns="45720" numCol="1" anchor="t" anchorCtr="0" compatLnSpc="1"/>
                  <a:lstStyle/>
                  <a:p>
                    <a:endParaRPr lang="zh-CN" altLang="en-US">
                      <a:solidFill>
                        <a:prstClr val="black"/>
                      </a:solidFill>
                      <a:cs typeface="+mn-ea"/>
                      <a:sym typeface="+mn-lt"/>
                    </a:endParaRPr>
                  </a:p>
                </p:txBody>
              </p:sp>
            </p:grpSp>
            <p:sp>
              <p:nvSpPr>
                <p:cNvPr id="53" name="Rectangle 7">
                  <a:extLst>
                    <a:ext uri="{FF2B5EF4-FFF2-40B4-BE49-F238E27FC236}">
                      <a16:creationId xmlns:a16="http://schemas.microsoft.com/office/drawing/2014/main" id="{1ED63015-E480-4209-8C3D-18AD3CE73F41}"/>
                    </a:ext>
                  </a:extLst>
                </p:cNvPr>
                <p:cNvSpPr>
                  <a:spLocks noChangeArrowheads="1"/>
                </p:cNvSpPr>
                <p:nvPr/>
              </p:nvSpPr>
              <p:spPr bwMode="auto">
                <a:xfrm>
                  <a:off x="5515448" y="1163315"/>
                  <a:ext cx="366126" cy="561692"/>
                </a:xfrm>
                <a:prstGeom prst="rect">
                  <a:avLst/>
                </a:prstGeom>
                <a:noFill/>
                <a:ln w="9525">
                  <a:noFill/>
                  <a:miter lim="800000"/>
                </a:ln>
              </p:spPr>
              <p:txBody>
                <a:bodyPr wrap="none" lIns="68580" tIns="34290" rIns="68580" bIns="34290">
                  <a:spAutoFit/>
                </a:bodyPr>
                <a:lstStyle/>
                <a:p>
                  <a:pPr algn="ctr"/>
                  <a:r>
                    <a:rPr lang="en-US" altLang="zh-CN" sz="3200" b="1" dirty="0">
                      <a:solidFill>
                        <a:schemeClr val="bg1"/>
                      </a:solidFill>
                      <a:cs typeface="+mn-ea"/>
                      <a:sym typeface="+mn-lt"/>
                    </a:rPr>
                    <a:t>1</a:t>
                  </a:r>
                  <a:endParaRPr lang="zh-CN" altLang="en-US" sz="3200" b="1" dirty="0">
                    <a:solidFill>
                      <a:schemeClr val="bg1"/>
                    </a:solidFill>
                    <a:cs typeface="+mn-ea"/>
                    <a:sym typeface="+mn-lt"/>
                  </a:endParaRPr>
                </a:p>
              </p:txBody>
            </p:sp>
          </p:grpSp>
          <p:grpSp>
            <p:nvGrpSpPr>
              <p:cNvPr id="73" name="组合 72">
                <a:extLst>
                  <a:ext uri="{FF2B5EF4-FFF2-40B4-BE49-F238E27FC236}">
                    <a16:creationId xmlns:a16="http://schemas.microsoft.com/office/drawing/2014/main" id="{24E85D97-37AD-40D6-9DE3-1E8B871AB166}"/>
                  </a:ext>
                </a:extLst>
              </p:cNvPr>
              <p:cNvGrpSpPr/>
              <p:nvPr/>
            </p:nvGrpSpPr>
            <p:grpSpPr>
              <a:xfrm>
                <a:off x="4744905" y="2692309"/>
                <a:ext cx="6196787" cy="1230736"/>
                <a:chOff x="4744905" y="830660"/>
                <a:chExt cx="6196787" cy="1230736"/>
              </a:xfrm>
            </p:grpSpPr>
            <p:sp>
              <p:nvSpPr>
                <p:cNvPr id="74" name="六边形 73">
                  <a:extLst>
                    <a:ext uri="{FF2B5EF4-FFF2-40B4-BE49-F238E27FC236}">
                      <a16:creationId xmlns:a16="http://schemas.microsoft.com/office/drawing/2014/main" id="{9EA77412-5B20-4896-8E4B-1AB356150EAA}"/>
                    </a:ext>
                  </a:extLst>
                </p:cNvPr>
                <p:cNvSpPr/>
                <p:nvPr/>
              </p:nvSpPr>
              <p:spPr>
                <a:xfrm>
                  <a:off x="4744905" y="920669"/>
                  <a:ext cx="6196787" cy="1093356"/>
                </a:xfrm>
                <a:prstGeom prst="hexagon">
                  <a:avLst/>
                </a:prstGeom>
                <a:gradFill flip="none" rotWithShape="1">
                  <a:gsLst>
                    <a:gs pos="0">
                      <a:schemeClr val="bg1">
                        <a:lumMod val="85000"/>
                        <a:lumOff val="15000"/>
                      </a:schemeClr>
                    </a:gs>
                    <a:gs pos="100000">
                      <a:schemeClr val="bg1">
                        <a:lumMod val="85000"/>
                      </a:schemeClr>
                    </a:gs>
                  </a:gsLst>
                  <a:lin ang="13500000" scaled="1"/>
                </a:gradFill>
                <a:ln>
                  <a:gradFill>
                    <a:gsLst>
                      <a:gs pos="0">
                        <a:schemeClr val="bg1">
                          <a:lumMod val="71000"/>
                          <a:lumOff val="29000"/>
                        </a:schemeClr>
                      </a:gs>
                      <a:gs pos="100000">
                        <a:schemeClr val="bg1">
                          <a:lumMod val="85000"/>
                        </a:schemeClr>
                      </a:gs>
                    </a:gsLst>
                    <a:lin ang="5400000" scaled="0"/>
                  </a:gradFill>
                </a:ln>
                <a:effectLst>
                  <a:outerShdw blurRad="482600" dist="241300" dir="2700000" algn="tl"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cs typeface="+mn-ea"/>
                    <a:sym typeface="+mn-lt"/>
                  </a:endParaRPr>
                </a:p>
              </p:txBody>
            </p:sp>
            <p:sp>
              <p:nvSpPr>
                <p:cNvPr id="75" name="六边形 74">
                  <a:extLst>
                    <a:ext uri="{FF2B5EF4-FFF2-40B4-BE49-F238E27FC236}">
                      <a16:creationId xmlns:a16="http://schemas.microsoft.com/office/drawing/2014/main" id="{C094C229-C74F-42F6-9ADC-D4BD674DC9F2}"/>
                    </a:ext>
                  </a:extLst>
                </p:cNvPr>
                <p:cNvSpPr/>
                <p:nvPr/>
              </p:nvSpPr>
              <p:spPr>
                <a:xfrm>
                  <a:off x="5698511" y="1027435"/>
                  <a:ext cx="5027157" cy="879822"/>
                </a:xfrm>
                <a:prstGeom prst="hexagon">
                  <a:avLst/>
                </a:prstGeom>
                <a:solidFill>
                  <a:schemeClr val="bg1">
                    <a:lumMod val="65000"/>
                  </a:schemeClr>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cs typeface="+mn-ea"/>
                    <a:sym typeface="+mn-lt"/>
                  </a:endParaRPr>
                </a:p>
              </p:txBody>
            </p:sp>
            <p:sp>
              <p:nvSpPr>
                <p:cNvPr id="76" name="Rectangle 7">
                  <a:extLst>
                    <a:ext uri="{FF2B5EF4-FFF2-40B4-BE49-F238E27FC236}">
                      <a16:creationId xmlns:a16="http://schemas.microsoft.com/office/drawing/2014/main" id="{E98C3BA8-38B4-401C-B15F-6A5C9340E17A}"/>
                    </a:ext>
                  </a:extLst>
                </p:cNvPr>
                <p:cNvSpPr>
                  <a:spLocks noChangeArrowheads="1"/>
                </p:cNvSpPr>
                <p:nvPr/>
              </p:nvSpPr>
              <p:spPr bwMode="auto">
                <a:xfrm>
                  <a:off x="7300735" y="1124944"/>
                  <a:ext cx="2355297" cy="684803"/>
                </a:xfrm>
                <a:prstGeom prst="rect">
                  <a:avLst/>
                </a:prstGeom>
                <a:noFill/>
                <a:ln w="9525">
                  <a:noFill/>
                  <a:miter lim="800000"/>
                </a:ln>
              </p:spPr>
              <p:txBody>
                <a:bodyPr wrap="square" lIns="68580" tIns="34290" rIns="68580" bIns="34290">
                  <a:spAutoFit/>
                </a:bodyPr>
                <a:lstStyle/>
                <a:p>
                  <a:pPr algn="ctr" defTabSz="913924">
                    <a:spcBef>
                      <a:spcPct val="0"/>
                    </a:spcBef>
                    <a:spcAft>
                      <a:spcPct val="0"/>
                    </a:spcAft>
                    <a:defRPr/>
                  </a:pPr>
                  <a:r>
                    <a:rPr lang="zh-CN" altLang="en-US" sz="4000" b="1" kern="0" dirty="0">
                      <a:solidFill>
                        <a:schemeClr val="bg1"/>
                      </a:solidFill>
                      <a:cs typeface="+mn-ea"/>
                      <a:sym typeface="+mn-lt"/>
                    </a:rPr>
                    <a:t>研究工作</a:t>
                  </a:r>
                </a:p>
              </p:txBody>
            </p:sp>
            <p:grpSp>
              <p:nvGrpSpPr>
                <p:cNvPr id="77" name="组合 76">
                  <a:extLst>
                    <a:ext uri="{FF2B5EF4-FFF2-40B4-BE49-F238E27FC236}">
                      <a16:creationId xmlns:a16="http://schemas.microsoft.com/office/drawing/2014/main" id="{E076F3BC-9CCE-41CC-B199-509F8B78664C}"/>
                    </a:ext>
                  </a:extLst>
                </p:cNvPr>
                <p:cNvGrpSpPr/>
                <p:nvPr/>
              </p:nvGrpSpPr>
              <p:grpSpPr>
                <a:xfrm rot="16200000">
                  <a:off x="5083144" y="751709"/>
                  <a:ext cx="1230736" cy="1388637"/>
                  <a:chOff x="8439634" y="3544648"/>
                  <a:chExt cx="1611146" cy="1817848"/>
                </a:xfrm>
              </p:grpSpPr>
              <p:sp>
                <p:nvSpPr>
                  <p:cNvPr id="79" name="Freeform 5">
                    <a:extLst>
                      <a:ext uri="{FF2B5EF4-FFF2-40B4-BE49-F238E27FC236}">
                        <a16:creationId xmlns:a16="http://schemas.microsoft.com/office/drawing/2014/main" id="{D05DD93B-74E7-4E1E-A2C2-D503F8700DC7}"/>
                      </a:ext>
                    </a:extLst>
                  </p:cNvPr>
                  <p:cNvSpPr/>
                  <p:nvPr/>
                </p:nvSpPr>
                <p:spPr bwMode="auto">
                  <a:xfrm rot="5400000">
                    <a:off x="8336283" y="3647999"/>
                    <a:ext cx="1817848" cy="161114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lumMod val="97000"/>
                        </a:schemeClr>
                      </a:gs>
                      <a:gs pos="100000">
                        <a:schemeClr val="bg1">
                          <a:lumMod val="85000"/>
                        </a:schemeClr>
                      </a:gs>
                    </a:gsLst>
                    <a:lin ang="2700000" scaled="1"/>
                  </a:gradFill>
                  <a:ln w="19050">
                    <a:gradFill flip="none" rotWithShape="1">
                      <a:gsLst>
                        <a:gs pos="100000">
                          <a:schemeClr val="bg1">
                            <a:lumMod val="75000"/>
                          </a:schemeClr>
                        </a:gs>
                        <a:gs pos="0">
                          <a:schemeClr val="bg1"/>
                        </a:gs>
                      </a:gsLst>
                      <a:lin ang="2700000" scaled="1"/>
                    </a:gradFill>
                  </a:ln>
                  <a:effectLst>
                    <a:outerShdw blurRad="127000" dist="50800" dir="2700000" algn="tl" rotWithShape="0">
                      <a:prstClr val="black">
                        <a:alpha val="40000"/>
                      </a:prstClr>
                    </a:outerShdw>
                  </a:effectLst>
                </p:spPr>
                <p:txBody>
                  <a:bodyPr vert="horz" wrap="square" lIns="91440" tIns="45720" rIns="91440" bIns="45720" numCol="1" anchor="t" anchorCtr="0" compatLnSpc="1"/>
                  <a:lstStyle/>
                  <a:p>
                    <a:endParaRPr lang="zh-CN" altLang="en-US">
                      <a:solidFill>
                        <a:prstClr val="black"/>
                      </a:solidFill>
                      <a:cs typeface="+mn-ea"/>
                      <a:sym typeface="+mn-lt"/>
                    </a:endParaRPr>
                  </a:p>
                </p:txBody>
              </p:sp>
              <p:sp>
                <p:nvSpPr>
                  <p:cNvPr id="80" name="Freeform 5">
                    <a:extLst>
                      <a:ext uri="{FF2B5EF4-FFF2-40B4-BE49-F238E27FC236}">
                        <a16:creationId xmlns:a16="http://schemas.microsoft.com/office/drawing/2014/main" id="{8266735E-43E4-4C86-B228-359037A8B6BE}"/>
                      </a:ext>
                    </a:extLst>
                  </p:cNvPr>
                  <p:cNvSpPr/>
                  <p:nvPr/>
                </p:nvSpPr>
                <p:spPr bwMode="auto">
                  <a:xfrm rot="5400000">
                    <a:off x="8582835" y="3866516"/>
                    <a:ext cx="1324744" cy="1174112"/>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solidFill>
                    <a:srgbClr val="005A9E"/>
                  </a:solidFill>
                  <a:ln w="15875">
                    <a:gradFill flip="none" rotWithShape="1">
                      <a:gsLst>
                        <a:gs pos="0">
                          <a:schemeClr val="bg1">
                            <a:lumMod val="65000"/>
                          </a:schemeClr>
                        </a:gs>
                        <a:gs pos="100000">
                          <a:schemeClr val="bg1"/>
                        </a:gs>
                      </a:gsLst>
                      <a:lin ang="2700000" scaled="1"/>
                    </a:gradFill>
                  </a:ln>
                  <a:effectLst>
                    <a:innerShdw blurRad="50800" dist="25400" dir="13500000">
                      <a:prstClr val="black">
                        <a:alpha val="50000"/>
                      </a:prstClr>
                    </a:innerShdw>
                  </a:effectLst>
                </p:spPr>
                <p:txBody>
                  <a:bodyPr vert="horz" wrap="square" lIns="91440" tIns="45720" rIns="91440" bIns="45720" numCol="1" anchor="t" anchorCtr="0" compatLnSpc="1"/>
                  <a:lstStyle/>
                  <a:p>
                    <a:endParaRPr lang="zh-CN" altLang="en-US">
                      <a:solidFill>
                        <a:prstClr val="black"/>
                      </a:solidFill>
                      <a:cs typeface="+mn-ea"/>
                      <a:sym typeface="+mn-lt"/>
                    </a:endParaRPr>
                  </a:p>
                </p:txBody>
              </p:sp>
            </p:grpSp>
            <p:sp>
              <p:nvSpPr>
                <p:cNvPr id="78" name="Rectangle 7">
                  <a:extLst>
                    <a:ext uri="{FF2B5EF4-FFF2-40B4-BE49-F238E27FC236}">
                      <a16:creationId xmlns:a16="http://schemas.microsoft.com/office/drawing/2014/main" id="{49745196-3320-4CB1-B9EB-4551558DE395}"/>
                    </a:ext>
                  </a:extLst>
                </p:cNvPr>
                <p:cNvSpPr>
                  <a:spLocks noChangeArrowheads="1"/>
                </p:cNvSpPr>
                <p:nvPr/>
              </p:nvSpPr>
              <p:spPr bwMode="auto">
                <a:xfrm>
                  <a:off x="5515448" y="1163315"/>
                  <a:ext cx="366126" cy="561692"/>
                </a:xfrm>
                <a:prstGeom prst="rect">
                  <a:avLst/>
                </a:prstGeom>
                <a:noFill/>
                <a:ln w="9525">
                  <a:noFill/>
                  <a:miter lim="800000"/>
                </a:ln>
              </p:spPr>
              <p:txBody>
                <a:bodyPr wrap="none" lIns="68580" tIns="34290" rIns="68580" bIns="34290">
                  <a:spAutoFit/>
                </a:bodyPr>
                <a:lstStyle/>
                <a:p>
                  <a:pPr algn="ctr"/>
                  <a:r>
                    <a:rPr lang="en-US" altLang="zh-CN" sz="3200" b="1" dirty="0">
                      <a:solidFill>
                        <a:schemeClr val="bg1"/>
                      </a:solidFill>
                      <a:cs typeface="+mn-ea"/>
                      <a:sym typeface="+mn-lt"/>
                    </a:rPr>
                    <a:t>2</a:t>
                  </a:r>
                  <a:endParaRPr lang="zh-CN" altLang="en-US" sz="3200" b="1" dirty="0">
                    <a:solidFill>
                      <a:schemeClr val="bg1"/>
                    </a:solidFill>
                    <a:cs typeface="+mn-ea"/>
                    <a:sym typeface="+mn-lt"/>
                  </a:endParaRPr>
                </a:p>
              </p:txBody>
            </p:sp>
          </p:grpSp>
          <p:grpSp>
            <p:nvGrpSpPr>
              <p:cNvPr id="89" name="组合 88">
                <a:extLst>
                  <a:ext uri="{FF2B5EF4-FFF2-40B4-BE49-F238E27FC236}">
                    <a16:creationId xmlns:a16="http://schemas.microsoft.com/office/drawing/2014/main" id="{1BD63E3B-8C43-4E19-A077-9BD76A8194E1}"/>
                  </a:ext>
                </a:extLst>
              </p:cNvPr>
              <p:cNvGrpSpPr/>
              <p:nvPr/>
            </p:nvGrpSpPr>
            <p:grpSpPr>
              <a:xfrm>
                <a:off x="4744905" y="4463949"/>
                <a:ext cx="6196787" cy="1230736"/>
                <a:chOff x="4744905" y="830660"/>
                <a:chExt cx="6196787" cy="1230736"/>
              </a:xfrm>
            </p:grpSpPr>
            <p:sp>
              <p:nvSpPr>
                <p:cNvPr id="90" name="六边形 89">
                  <a:extLst>
                    <a:ext uri="{FF2B5EF4-FFF2-40B4-BE49-F238E27FC236}">
                      <a16:creationId xmlns:a16="http://schemas.microsoft.com/office/drawing/2014/main" id="{D3AEE7B1-A92D-48FF-B1A0-B9E78411E0DB}"/>
                    </a:ext>
                  </a:extLst>
                </p:cNvPr>
                <p:cNvSpPr/>
                <p:nvPr/>
              </p:nvSpPr>
              <p:spPr>
                <a:xfrm>
                  <a:off x="4744905" y="920669"/>
                  <a:ext cx="6196787" cy="1093356"/>
                </a:xfrm>
                <a:prstGeom prst="hexagon">
                  <a:avLst/>
                </a:prstGeom>
                <a:gradFill flip="none" rotWithShape="1">
                  <a:gsLst>
                    <a:gs pos="0">
                      <a:schemeClr val="bg1">
                        <a:lumMod val="85000"/>
                        <a:lumOff val="15000"/>
                      </a:schemeClr>
                    </a:gs>
                    <a:gs pos="100000">
                      <a:schemeClr val="bg1">
                        <a:lumMod val="85000"/>
                      </a:schemeClr>
                    </a:gs>
                  </a:gsLst>
                  <a:lin ang="13500000" scaled="1"/>
                </a:gradFill>
                <a:ln>
                  <a:gradFill>
                    <a:gsLst>
                      <a:gs pos="0">
                        <a:schemeClr val="bg1">
                          <a:lumMod val="71000"/>
                          <a:lumOff val="29000"/>
                        </a:schemeClr>
                      </a:gs>
                      <a:gs pos="100000">
                        <a:schemeClr val="bg1">
                          <a:lumMod val="85000"/>
                        </a:schemeClr>
                      </a:gs>
                    </a:gsLst>
                    <a:lin ang="5400000" scaled="0"/>
                  </a:gradFill>
                </a:ln>
                <a:effectLst>
                  <a:outerShdw blurRad="482600" dist="241300" dir="2700000" algn="tl"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cs typeface="+mn-ea"/>
                    <a:sym typeface="+mn-lt"/>
                  </a:endParaRPr>
                </a:p>
              </p:txBody>
            </p:sp>
            <p:sp>
              <p:nvSpPr>
                <p:cNvPr id="91" name="六边形 90">
                  <a:extLst>
                    <a:ext uri="{FF2B5EF4-FFF2-40B4-BE49-F238E27FC236}">
                      <a16:creationId xmlns:a16="http://schemas.microsoft.com/office/drawing/2014/main" id="{CF18EECD-F763-4ADB-ADB1-DD239FDAF25B}"/>
                    </a:ext>
                  </a:extLst>
                </p:cNvPr>
                <p:cNvSpPr/>
                <p:nvPr/>
              </p:nvSpPr>
              <p:spPr>
                <a:xfrm>
                  <a:off x="5698511" y="1027435"/>
                  <a:ext cx="5027157" cy="879822"/>
                </a:xfrm>
                <a:prstGeom prst="hexagon">
                  <a:avLst/>
                </a:prstGeom>
                <a:solidFill>
                  <a:schemeClr val="bg1">
                    <a:lumMod val="65000"/>
                  </a:schemeClr>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cs typeface="+mn-ea"/>
                    <a:sym typeface="+mn-lt"/>
                  </a:endParaRPr>
                </a:p>
              </p:txBody>
            </p:sp>
            <p:sp>
              <p:nvSpPr>
                <p:cNvPr id="92" name="Rectangle 7">
                  <a:extLst>
                    <a:ext uri="{FF2B5EF4-FFF2-40B4-BE49-F238E27FC236}">
                      <a16:creationId xmlns:a16="http://schemas.microsoft.com/office/drawing/2014/main" id="{7B15CBAD-2614-4F38-8C31-F2F47276E6D8}"/>
                    </a:ext>
                  </a:extLst>
                </p:cNvPr>
                <p:cNvSpPr>
                  <a:spLocks noChangeArrowheads="1"/>
                </p:cNvSpPr>
                <p:nvPr/>
              </p:nvSpPr>
              <p:spPr bwMode="auto">
                <a:xfrm>
                  <a:off x="7099771" y="1101759"/>
                  <a:ext cx="2757224" cy="684803"/>
                </a:xfrm>
                <a:prstGeom prst="rect">
                  <a:avLst/>
                </a:prstGeom>
                <a:noFill/>
                <a:ln w="9525">
                  <a:noFill/>
                  <a:miter lim="800000"/>
                </a:ln>
              </p:spPr>
              <p:txBody>
                <a:bodyPr wrap="square" lIns="68580" tIns="34290" rIns="68580" bIns="34290">
                  <a:spAutoFit/>
                </a:bodyPr>
                <a:lstStyle/>
                <a:p>
                  <a:pPr algn="ctr" defTabSz="913924">
                    <a:spcBef>
                      <a:spcPct val="0"/>
                    </a:spcBef>
                    <a:spcAft>
                      <a:spcPct val="0"/>
                    </a:spcAft>
                    <a:defRPr/>
                  </a:pPr>
                  <a:r>
                    <a:rPr lang="zh-CN" altLang="en-US" sz="4000" b="1" kern="0" dirty="0">
                      <a:solidFill>
                        <a:schemeClr val="bg1"/>
                      </a:solidFill>
                      <a:cs typeface="+mn-ea"/>
                      <a:sym typeface="+mn-lt"/>
                    </a:rPr>
                    <a:t>总结与讨论</a:t>
                  </a:r>
                </a:p>
              </p:txBody>
            </p:sp>
            <p:grpSp>
              <p:nvGrpSpPr>
                <p:cNvPr id="93" name="组合 92">
                  <a:extLst>
                    <a:ext uri="{FF2B5EF4-FFF2-40B4-BE49-F238E27FC236}">
                      <a16:creationId xmlns:a16="http://schemas.microsoft.com/office/drawing/2014/main" id="{5849857E-59B6-4F47-AC27-061AD4688CCE}"/>
                    </a:ext>
                  </a:extLst>
                </p:cNvPr>
                <p:cNvGrpSpPr/>
                <p:nvPr/>
              </p:nvGrpSpPr>
              <p:grpSpPr>
                <a:xfrm rot="16200000">
                  <a:off x="5083144" y="751709"/>
                  <a:ext cx="1230736" cy="1388637"/>
                  <a:chOff x="8439634" y="3544648"/>
                  <a:chExt cx="1611146" cy="1817848"/>
                </a:xfrm>
              </p:grpSpPr>
              <p:sp>
                <p:nvSpPr>
                  <p:cNvPr id="95" name="Freeform 5">
                    <a:extLst>
                      <a:ext uri="{FF2B5EF4-FFF2-40B4-BE49-F238E27FC236}">
                        <a16:creationId xmlns:a16="http://schemas.microsoft.com/office/drawing/2014/main" id="{679E0DDD-5F0E-442D-B21A-D3E4B0C7AB3A}"/>
                      </a:ext>
                    </a:extLst>
                  </p:cNvPr>
                  <p:cNvSpPr/>
                  <p:nvPr/>
                </p:nvSpPr>
                <p:spPr bwMode="auto">
                  <a:xfrm rot="5400000">
                    <a:off x="8336283" y="3647999"/>
                    <a:ext cx="1817848" cy="161114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lumMod val="97000"/>
                        </a:schemeClr>
                      </a:gs>
                      <a:gs pos="100000">
                        <a:schemeClr val="bg1">
                          <a:lumMod val="85000"/>
                        </a:schemeClr>
                      </a:gs>
                    </a:gsLst>
                    <a:lin ang="2700000" scaled="1"/>
                  </a:gradFill>
                  <a:ln w="19050">
                    <a:gradFill flip="none" rotWithShape="1">
                      <a:gsLst>
                        <a:gs pos="100000">
                          <a:schemeClr val="bg1">
                            <a:lumMod val="75000"/>
                          </a:schemeClr>
                        </a:gs>
                        <a:gs pos="0">
                          <a:schemeClr val="bg1"/>
                        </a:gs>
                      </a:gsLst>
                      <a:lin ang="2700000" scaled="1"/>
                    </a:gradFill>
                  </a:ln>
                  <a:effectLst>
                    <a:outerShdw blurRad="127000" dist="50800" dir="2700000" algn="tl" rotWithShape="0">
                      <a:prstClr val="black">
                        <a:alpha val="40000"/>
                      </a:prstClr>
                    </a:outerShdw>
                  </a:effectLst>
                </p:spPr>
                <p:txBody>
                  <a:bodyPr vert="horz" wrap="square" lIns="91440" tIns="45720" rIns="91440" bIns="45720" numCol="1" anchor="t" anchorCtr="0" compatLnSpc="1"/>
                  <a:lstStyle/>
                  <a:p>
                    <a:endParaRPr lang="zh-CN" altLang="en-US">
                      <a:solidFill>
                        <a:prstClr val="black"/>
                      </a:solidFill>
                      <a:cs typeface="+mn-ea"/>
                      <a:sym typeface="+mn-lt"/>
                    </a:endParaRPr>
                  </a:p>
                </p:txBody>
              </p:sp>
              <p:sp>
                <p:nvSpPr>
                  <p:cNvPr id="96" name="Freeform 5">
                    <a:extLst>
                      <a:ext uri="{FF2B5EF4-FFF2-40B4-BE49-F238E27FC236}">
                        <a16:creationId xmlns:a16="http://schemas.microsoft.com/office/drawing/2014/main" id="{75E3892D-2FC7-4C96-97EB-2C0345FFCC2C}"/>
                      </a:ext>
                    </a:extLst>
                  </p:cNvPr>
                  <p:cNvSpPr/>
                  <p:nvPr/>
                </p:nvSpPr>
                <p:spPr bwMode="auto">
                  <a:xfrm rot="5400000">
                    <a:off x="8582835" y="3866516"/>
                    <a:ext cx="1324744" cy="1174112"/>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solidFill>
                    <a:srgbClr val="005A9E"/>
                  </a:solidFill>
                  <a:ln w="15875">
                    <a:gradFill flip="none" rotWithShape="1">
                      <a:gsLst>
                        <a:gs pos="0">
                          <a:schemeClr val="bg1">
                            <a:lumMod val="65000"/>
                          </a:schemeClr>
                        </a:gs>
                        <a:gs pos="100000">
                          <a:schemeClr val="bg1"/>
                        </a:gs>
                      </a:gsLst>
                      <a:lin ang="2700000" scaled="1"/>
                    </a:gradFill>
                  </a:ln>
                  <a:effectLst>
                    <a:innerShdw blurRad="50800" dist="25400" dir="13500000">
                      <a:prstClr val="black">
                        <a:alpha val="50000"/>
                      </a:prstClr>
                    </a:innerShdw>
                  </a:effectLst>
                </p:spPr>
                <p:txBody>
                  <a:bodyPr vert="horz" wrap="square" lIns="91440" tIns="45720" rIns="91440" bIns="45720" numCol="1" anchor="t" anchorCtr="0" compatLnSpc="1"/>
                  <a:lstStyle/>
                  <a:p>
                    <a:endParaRPr lang="zh-CN" altLang="en-US">
                      <a:solidFill>
                        <a:prstClr val="black"/>
                      </a:solidFill>
                      <a:cs typeface="+mn-ea"/>
                      <a:sym typeface="+mn-lt"/>
                    </a:endParaRPr>
                  </a:p>
                </p:txBody>
              </p:sp>
            </p:grpSp>
            <p:sp>
              <p:nvSpPr>
                <p:cNvPr id="94" name="Rectangle 7">
                  <a:extLst>
                    <a:ext uri="{FF2B5EF4-FFF2-40B4-BE49-F238E27FC236}">
                      <a16:creationId xmlns:a16="http://schemas.microsoft.com/office/drawing/2014/main" id="{2FE9780B-1610-4DC7-AF2B-E513D0E129B5}"/>
                    </a:ext>
                  </a:extLst>
                </p:cNvPr>
                <p:cNvSpPr>
                  <a:spLocks noChangeArrowheads="1"/>
                </p:cNvSpPr>
                <p:nvPr/>
              </p:nvSpPr>
              <p:spPr bwMode="auto">
                <a:xfrm>
                  <a:off x="5515448" y="1163315"/>
                  <a:ext cx="366126" cy="561692"/>
                </a:xfrm>
                <a:prstGeom prst="rect">
                  <a:avLst/>
                </a:prstGeom>
                <a:noFill/>
                <a:ln w="9525">
                  <a:noFill/>
                  <a:miter lim="800000"/>
                </a:ln>
              </p:spPr>
              <p:txBody>
                <a:bodyPr wrap="none" lIns="68580" tIns="34290" rIns="68580" bIns="34290">
                  <a:spAutoFit/>
                </a:bodyPr>
                <a:lstStyle/>
                <a:p>
                  <a:pPr algn="ctr"/>
                  <a:r>
                    <a:rPr lang="en-US" altLang="zh-CN" sz="3200" b="1" dirty="0">
                      <a:solidFill>
                        <a:schemeClr val="bg1"/>
                      </a:solidFill>
                      <a:cs typeface="+mn-ea"/>
                      <a:sym typeface="+mn-lt"/>
                    </a:rPr>
                    <a:t>3</a:t>
                  </a:r>
                  <a:endParaRPr lang="zh-CN" altLang="en-US" sz="3200" b="1" dirty="0">
                    <a:solidFill>
                      <a:schemeClr val="bg1"/>
                    </a:solidFill>
                    <a:cs typeface="+mn-ea"/>
                    <a:sym typeface="+mn-lt"/>
                  </a:endParaRPr>
                </a:p>
              </p:txBody>
            </p:sp>
          </p:grpSp>
        </p:grpSp>
      </p:grpSp>
      <p:pic>
        <p:nvPicPr>
          <p:cNvPr id="98" name="Picture 1">
            <a:extLst>
              <a:ext uri="{FF2B5EF4-FFF2-40B4-BE49-F238E27FC236}">
                <a16:creationId xmlns:a16="http://schemas.microsoft.com/office/drawing/2014/main" id="{31DD2046-1068-4398-A987-4482241F980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0" b="100000" l="0" r="100000">
                        <a14:foregroundMark x1="41479" y1="14191" x2="30547" y2="18812"/>
                        <a14:foregroundMark x1="27010" y1="22112" x2="27010" y2="22112"/>
                        <a14:foregroundMark x1="26688" y1="22772" x2="17042" y2="33003"/>
                        <a14:foregroundMark x1="18006" y1="32013" x2="14469" y2="44224"/>
                        <a14:foregroundMark x1="13826" y1="44884" x2="14469" y2="57426"/>
                        <a14:foregroundMark x1="14148" y1="56766" x2="20579" y2="71287"/>
                        <a14:foregroundMark x1="20257" y1="71287" x2="32476" y2="81188"/>
                        <a14:foregroundMark x1="32476" y1="81188" x2="49839" y2="85479"/>
                        <a14:foregroundMark x1="49839" y1="85149" x2="59486" y2="83498"/>
                        <a14:foregroundMark x1="60129" y1="83168" x2="71383" y2="78218"/>
                        <a14:foregroundMark x1="72026" y1="78218" x2="79743" y2="69967"/>
                        <a14:foregroundMark x1="80064" y1="69307" x2="85209" y2="57426"/>
                        <a14:foregroundMark x1="85209" y1="56436" x2="85209" y2="41584"/>
                        <a14:foregroundMark x1="85209" y1="41584" x2="80064" y2="31023"/>
                        <a14:foregroundMark x1="80064" y1="31023" x2="69775" y2="19142"/>
                        <a14:foregroundMark x1="69775" y1="19142" x2="58199" y2="15182"/>
                        <a14:foregroundMark x1="57235" y1="15182" x2="40193" y2="14521"/>
                        <a14:foregroundMark x1="36334" y1="16502" x2="17042" y2="65017"/>
                        <a14:foregroundMark x1="26367" y1="40924" x2="81672" y2="36304"/>
                        <a14:foregroundMark x1="63344" y1="17492" x2="26367" y2="40594"/>
                        <a14:foregroundMark x1="26045" y1="75908" x2="81350" y2="36634"/>
                        <a14:foregroundMark x1="53698" y1="84158" x2="53698" y2="56766"/>
                        <a14:foregroundMark x1="27653" y1="40924" x2="53698" y2="57096"/>
                        <a14:foregroundMark x1="65595" y1="81188" x2="82958" y2="36304"/>
                        <a14:backgroundMark x1="7717" y1="9901" x2="7717" y2="9901"/>
                        <a14:backgroundMark x1="3537" y1="93729" x2="3537" y2="93729"/>
                        <a14:backgroundMark x1="90997" y1="92409" x2="90997" y2="92409"/>
                      </a14:backgroundRemoval>
                    </a14:imgEffect>
                    <a14:imgEffect>
                      <a14:saturation sat="200000"/>
                    </a14:imgEffect>
                  </a14:imgLayer>
                </a14:imgProps>
              </a:ext>
            </a:extLst>
          </a:blip>
          <a:stretch>
            <a:fillRect/>
          </a:stretch>
        </p:blipFill>
        <p:spPr>
          <a:xfrm>
            <a:off x="10194664" y="99594"/>
            <a:ext cx="737561" cy="720000"/>
          </a:xfrm>
          <a:prstGeom prst="rect">
            <a:avLst/>
          </a:prstGeom>
        </p:spPr>
      </p:pic>
      <p:pic>
        <p:nvPicPr>
          <p:cNvPr id="100" name="图片 99">
            <a:extLst>
              <a:ext uri="{FF2B5EF4-FFF2-40B4-BE49-F238E27FC236}">
                <a16:creationId xmlns:a16="http://schemas.microsoft.com/office/drawing/2014/main" id="{E2831028-2B70-468B-93F5-9C1F663661E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043601" y="99594"/>
            <a:ext cx="1045981" cy="720000"/>
          </a:xfrm>
          <a:prstGeom prst="ellipse">
            <a:avLst/>
          </a:prstGeom>
        </p:spPr>
      </p:pic>
    </p:spTree>
    <p:extLst>
      <p:ext uri="{BB962C8B-B14F-4D97-AF65-F5344CB8AC3E}">
        <p14:creationId xmlns:p14="http://schemas.microsoft.com/office/powerpoint/2010/main" val="3109945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圆角矩形 4">
            <a:extLst>
              <a:ext uri="{FF2B5EF4-FFF2-40B4-BE49-F238E27FC236}">
                <a16:creationId xmlns:a16="http://schemas.microsoft.com/office/drawing/2014/main" id="{5EFB4C62-2E02-46BE-8524-88D677A01195}"/>
              </a:ext>
            </a:extLst>
          </p:cNvPr>
          <p:cNvSpPr/>
          <p:nvPr/>
        </p:nvSpPr>
        <p:spPr>
          <a:xfrm>
            <a:off x="767997" y="217163"/>
            <a:ext cx="176565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 name="矩形 3">
            <a:extLst>
              <a:ext uri="{FF2B5EF4-FFF2-40B4-BE49-F238E27FC236}">
                <a16:creationId xmlns:a16="http://schemas.microsoft.com/office/drawing/2014/main" id="{A57699FB-2248-48D3-830F-F24485882592}"/>
              </a:ext>
            </a:extLst>
          </p:cNvPr>
          <p:cNvSpPr/>
          <p:nvPr/>
        </p:nvSpPr>
        <p:spPr>
          <a:xfrm>
            <a:off x="939822" y="245490"/>
            <a:ext cx="1415772" cy="461665"/>
          </a:xfrm>
          <a:prstGeom prst="rect">
            <a:avLst/>
          </a:prstGeom>
        </p:spPr>
        <p:txBody>
          <a:bodyPr wrap="none">
            <a:spAutoFit/>
          </a:bodyPr>
          <a:lstStyle/>
          <a:p>
            <a:pPr algn="ctr" defTabSz="913924">
              <a:spcBef>
                <a:spcPct val="0"/>
              </a:spcBef>
              <a:spcAft>
                <a:spcPct val="0"/>
              </a:spcAft>
              <a:defRPr/>
            </a:pPr>
            <a:r>
              <a:rPr lang="zh-CN" altLang="en-US" sz="2400" b="1" kern="0" dirty="0">
                <a:solidFill>
                  <a:srgbClr val="005A9E"/>
                </a:solidFill>
                <a:cs typeface="+mn-ea"/>
                <a:sym typeface="+mn-lt"/>
              </a:rPr>
              <a:t>研究背景</a:t>
            </a:r>
          </a:p>
        </p:txBody>
      </p: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9" name="灯片编号占位符 8">
            <a:extLst>
              <a:ext uri="{FF2B5EF4-FFF2-40B4-BE49-F238E27FC236}">
                <a16:creationId xmlns:a16="http://schemas.microsoft.com/office/drawing/2014/main" id="{19E444E9-70CB-46AE-BC90-D6FA74802373}"/>
              </a:ext>
            </a:extLst>
          </p:cNvPr>
          <p:cNvSpPr>
            <a:spLocks noGrp="1"/>
          </p:cNvSpPr>
          <p:nvPr>
            <p:ph type="sldNum" sz="quarter" idx="12"/>
          </p:nvPr>
        </p:nvSpPr>
        <p:spPr/>
        <p:txBody>
          <a:bodyPr/>
          <a:lstStyle/>
          <a:p>
            <a:fld id="{D973B45E-4D97-4DCC-B807-2D858E378165}" type="slidenum">
              <a:rPr lang="zh-CN" altLang="en-US" smtClean="0"/>
              <a:t>3</a:t>
            </a:fld>
            <a:endParaRPr lang="zh-CN" altLang="en-US"/>
          </a:p>
        </p:txBody>
      </p:sp>
      <p:grpSp>
        <p:nvGrpSpPr>
          <p:cNvPr id="13" name="组合 12">
            <a:extLst>
              <a:ext uri="{FF2B5EF4-FFF2-40B4-BE49-F238E27FC236}">
                <a16:creationId xmlns:a16="http://schemas.microsoft.com/office/drawing/2014/main" id="{4FF1162A-BACC-4F7E-88D3-3C96FC93E9F5}"/>
              </a:ext>
            </a:extLst>
          </p:cNvPr>
          <p:cNvGrpSpPr/>
          <p:nvPr/>
        </p:nvGrpSpPr>
        <p:grpSpPr>
          <a:xfrm>
            <a:off x="1188210" y="1040403"/>
            <a:ext cx="10242241" cy="4320000"/>
            <a:chOff x="1652781" y="1269000"/>
            <a:chExt cx="10242241" cy="4320000"/>
          </a:xfrm>
        </p:grpSpPr>
        <p:grpSp>
          <p:nvGrpSpPr>
            <p:cNvPr id="11" name="组合 10">
              <a:extLst>
                <a:ext uri="{FF2B5EF4-FFF2-40B4-BE49-F238E27FC236}">
                  <a16:creationId xmlns:a16="http://schemas.microsoft.com/office/drawing/2014/main" id="{B56640A9-EE04-4607-9879-DF52F3ABD2B5}"/>
                </a:ext>
              </a:extLst>
            </p:cNvPr>
            <p:cNvGrpSpPr/>
            <p:nvPr/>
          </p:nvGrpSpPr>
          <p:grpSpPr>
            <a:xfrm>
              <a:off x="1652781" y="1389945"/>
              <a:ext cx="3729592" cy="3917476"/>
              <a:chOff x="1652781" y="1389945"/>
              <a:chExt cx="3729592" cy="3917476"/>
            </a:xfrm>
          </p:grpSpPr>
          <p:sp>
            <p:nvSpPr>
              <p:cNvPr id="26" name="文本框 25">
                <a:extLst>
                  <a:ext uri="{FF2B5EF4-FFF2-40B4-BE49-F238E27FC236}">
                    <a16:creationId xmlns:a16="http://schemas.microsoft.com/office/drawing/2014/main" id="{1741BD01-8DCE-4E32-A2A8-4A71F37D68AE}"/>
                  </a:ext>
                </a:extLst>
              </p:cNvPr>
              <p:cNvSpPr txBox="1"/>
              <p:nvPr/>
            </p:nvSpPr>
            <p:spPr>
              <a:xfrm>
                <a:off x="3642041" y="4999644"/>
                <a:ext cx="1619046" cy="307777"/>
              </a:xfrm>
              <a:prstGeom prst="rect">
                <a:avLst/>
              </a:prstGeom>
              <a:noFill/>
            </p:spPr>
            <p:txBody>
              <a:bodyPr wrap="square">
                <a:spAutoFit/>
              </a:bodyPr>
              <a:lstStyle/>
              <a:p>
                <a:r>
                  <a:rPr lang="en-US" altLang="zh-CN" sz="1400" b="0" i="0" dirty="0">
                    <a:solidFill>
                      <a:srgbClr val="333333"/>
                    </a:solidFill>
                    <a:effectLst/>
                    <a:latin typeface="Times New Roman" panose="02020603050405020304" pitchFamily="18" charset="0"/>
                    <a:cs typeface="Times New Roman" panose="02020603050405020304" pitchFamily="18" charset="0"/>
                  </a:rPr>
                  <a:t>Steele Hill / NASA</a:t>
                </a:r>
                <a:endParaRPr lang="zh-CN" altLang="en-US" sz="1400" dirty="0"/>
              </a:p>
            </p:txBody>
          </p:sp>
          <p:pic>
            <p:nvPicPr>
              <p:cNvPr id="22" name="图片 21">
                <a:extLst>
                  <a:ext uri="{FF2B5EF4-FFF2-40B4-BE49-F238E27FC236}">
                    <a16:creationId xmlns:a16="http://schemas.microsoft.com/office/drawing/2014/main" id="{9B729C26-A578-4B7F-ADA0-89C78DF764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2781" y="1389945"/>
                <a:ext cx="3609699" cy="3609699"/>
              </a:xfrm>
              <a:prstGeom prst="rect">
                <a:avLst/>
              </a:prstGeom>
            </p:spPr>
          </p:pic>
          <p:sp>
            <p:nvSpPr>
              <p:cNvPr id="10" name="椭圆 9">
                <a:extLst>
                  <a:ext uri="{FF2B5EF4-FFF2-40B4-BE49-F238E27FC236}">
                    <a16:creationId xmlns:a16="http://schemas.microsoft.com/office/drawing/2014/main" id="{8A5D9B5F-137F-4B81-8C49-30F091E449BA}"/>
                  </a:ext>
                </a:extLst>
              </p:cNvPr>
              <p:cNvSpPr/>
              <p:nvPr/>
            </p:nvSpPr>
            <p:spPr>
              <a:xfrm>
                <a:off x="4575550" y="4259239"/>
                <a:ext cx="806823" cy="307776"/>
              </a:xfrm>
              <a:prstGeom prst="ellipse">
                <a:avLst/>
              </a:prstGeom>
              <a:ln w="25400">
                <a:solidFill>
                  <a:srgbClr val="00B0F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dirty="0"/>
              </a:p>
            </p:txBody>
          </p:sp>
        </p:grpSp>
        <p:grpSp>
          <p:nvGrpSpPr>
            <p:cNvPr id="12" name="组合 11">
              <a:extLst>
                <a:ext uri="{FF2B5EF4-FFF2-40B4-BE49-F238E27FC236}">
                  <a16:creationId xmlns:a16="http://schemas.microsoft.com/office/drawing/2014/main" id="{0A9BBE45-42B1-4E24-98AA-91B9C4695B3D}"/>
                </a:ext>
              </a:extLst>
            </p:cNvPr>
            <p:cNvGrpSpPr/>
            <p:nvPr/>
          </p:nvGrpSpPr>
          <p:grpSpPr>
            <a:xfrm>
              <a:off x="5574938" y="1269000"/>
              <a:ext cx="6320084" cy="4320000"/>
              <a:chOff x="5574938" y="1269000"/>
              <a:chExt cx="6320084" cy="4320000"/>
            </a:xfrm>
          </p:grpSpPr>
          <p:pic>
            <p:nvPicPr>
              <p:cNvPr id="25" name="图片 24">
                <a:extLst>
                  <a:ext uri="{FF2B5EF4-FFF2-40B4-BE49-F238E27FC236}">
                    <a16:creationId xmlns:a16="http://schemas.microsoft.com/office/drawing/2014/main" id="{67D4154A-8319-4A3C-8C4D-7843C9021A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4938" y="1269000"/>
                <a:ext cx="6030324" cy="4320000"/>
              </a:xfrm>
              <a:prstGeom prst="rect">
                <a:avLst/>
              </a:prstGeom>
            </p:spPr>
          </p:pic>
          <p:sp>
            <p:nvSpPr>
              <p:cNvPr id="20" name="椭圆 19">
                <a:extLst>
                  <a:ext uri="{FF2B5EF4-FFF2-40B4-BE49-F238E27FC236}">
                    <a16:creationId xmlns:a16="http://schemas.microsoft.com/office/drawing/2014/main" id="{4B7AF688-A8A5-4754-A7CC-7F91C8607BCB}"/>
                  </a:ext>
                </a:extLst>
              </p:cNvPr>
              <p:cNvSpPr/>
              <p:nvPr/>
            </p:nvSpPr>
            <p:spPr>
              <a:xfrm>
                <a:off x="9620055" y="2641847"/>
                <a:ext cx="930089" cy="312164"/>
              </a:xfrm>
              <a:prstGeom prst="ellipse">
                <a:avLst/>
              </a:prstGeom>
              <a:ln w="25400">
                <a:solidFill>
                  <a:srgbClr val="00B0F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dirty="0"/>
              </a:p>
            </p:txBody>
          </p:sp>
          <p:sp>
            <p:nvSpPr>
              <p:cNvPr id="27" name="文本框 26">
                <a:extLst>
                  <a:ext uri="{FF2B5EF4-FFF2-40B4-BE49-F238E27FC236}">
                    <a16:creationId xmlns:a16="http://schemas.microsoft.com/office/drawing/2014/main" id="{4D58689B-CDDB-4BF4-98F9-8DA0749CD7D4}"/>
                  </a:ext>
                </a:extLst>
              </p:cNvPr>
              <p:cNvSpPr txBox="1"/>
              <p:nvPr/>
            </p:nvSpPr>
            <p:spPr>
              <a:xfrm>
                <a:off x="10872672" y="4999643"/>
                <a:ext cx="1022350" cy="307777"/>
              </a:xfrm>
              <a:prstGeom prst="rect">
                <a:avLst/>
              </a:prstGeom>
              <a:noFill/>
            </p:spPr>
            <p:txBody>
              <a:bodyPr wrap="square">
                <a:spAutoFit/>
              </a:bodyPr>
              <a:lstStyle/>
              <a:p>
                <a:r>
                  <a:rPr lang="en-US" altLang="zh-CN" sz="1400" b="0" i="0" dirty="0">
                    <a:solidFill>
                      <a:srgbClr val="333333"/>
                    </a:solidFill>
                    <a:effectLst/>
                    <a:latin typeface="Times New Roman" panose="02020603050405020304" pitchFamily="18" charset="0"/>
                    <a:cs typeface="Times New Roman" panose="02020603050405020304" pitchFamily="18" charset="0"/>
                  </a:rPr>
                  <a:t>Priest 2020</a:t>
                </a:r>
                <a:endParaRPr lang="zh-CN" altLang="en-US" sz="1400" dirty="0"/>
              </a:p>
            </p:txBody>
          </p:sp>
        </p:grpSp>
      </p:grpSp>
      <p:sp>
        <p:nvSpPr>
          <p:cNvPr id="21" name="文本框 20">
            <a:extLst>
              <a:ext uri="{FF2B5EF4-FFF2-40B4-BE49-F238E27FC236}">
                <a16:creationId xmlns:a16="http://schemas.microsoft.com/office/drawing/2014/main" id="{B9D4BE33-15DD-4654-83C7-ACFD700CC276}"/>
              </a:ext>
            </a:extLst>
          </p:cNvPr>
          <p:cNvSpPr txBox="1"/>
          <p:nvPr/>
        </p:nvSpPr>
        <p:spPr>
          <a:xfrm>
            <a:off x="1102984" y="5290310"/>
            <a:ext cx="3778328" cy="142276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rPr>
              <a:t>日冕是太阳大气的最外层</a:t>
            </a:r>
            <a:endPar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endParaRPr>
          </a:p>
          <a:p>
            <a:pPr marL="285750" indent="-285750">
              <a:lnSpc>
                <a:spcPct val="150000"/>
              </a:lnSpc>
              <a:buFont typeface="Arial" panose="020B0604020202020204" pitchFamily="34" charset="0"/>
              <a:buChar char="•"/>
            </a:pP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rPr>
              <a:t>太阳活动的主要场所</a:t>
            </a:r>
            <a:endPar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endParaRPr>
          </a:p>
          <a:p>
            <a:pPr marL="285750" indent="-285750">
              <a:lnSpc>
                <a:spcPct val="150000"/>
              </a:lnSpc>
              <a:buFont typeface="Arial" panose="020B0604020202020204" pitchFamily="34" charset="0"/>
              <a:buChar char="•"/>
            </a:pP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rPr>
              <a:t>完全电离的稀薄等离子体构成</a:t>
            </a:r>
            <a:endPar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endParaRPr>
          </a:p>
        </p:txBody>
      </p:sp>
      <p:sp>
        <p:nvSpPr>
          <p:cNvPr id="23" name="文本框 22">
            <a:extLst>
              <a:ext uri="{FF2B5EF4-FFF2-40B4-BE49-F238E27FC236}">
                <a16:creationId xmlns:a16="http://schemas.microsoft.com/office/drawing/2014/main" id="{66B5162A-9C2B-4AB2-885F-1D1F0C687CFF}"/>
              </a:ext>
            </a:extLst>
          </p:cNvPr>
          <p:cNvSpPr txBox="1"/>
          <p:nvPr/>
        </p:nvSpPr>
        <p:spPr>
          <a:xfrm>
            <a:off x="7119422" y="5521142"/>
            <a:ext cx="2012213" cy="96109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rPr>
              <a:t>温度较高 </a:t>
            </a:r>
            <a:endPar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endParaRPr>
          </a:p>
          <a:p>
            <a:pPr marL="285750" indent="-285750">
              <a:lnSpc>
                <a:spcPct val="150000"/>
              </a:lnSpc>
              <a:buFont typeface="Arial" panose="020B0604020202020204" pitchFamily="34" charset="0"/>
              <a:buChar char="•"/>
            </a:pP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rPr>
              <a:t>密度较低</a:t>
            </a:r>
            <a:endPar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endParaRPr>
          </a:p>
        </p:txBody>
      </p:sp>
    </p:spTree>
    <p:extLst>
      <p:ext uri="{BB962C8B-B14F-4D97-AF65-F5344CB8AC3E}">
        <p14:creationId xmlns:p14="http://schemas.microsoft.com/office/powerpoint/2010/main" val="2713921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圆角矩形 4">
            <a:extLst>
              <a:ext uri="{FF2B5EF4-FFF2-40B4-BE49-F238E27FC236}">
                <a16:creationId xmlns:a16="http://schemas.microsoft.com/office/drawing/2014/main" id="{5EFB4C62-2E02-46BE-8524-88D677A01195}"/>
              </a:ext>
            </a:extLst>
          </p:cNvPr>
          <p:cNvSpPr/>
          <p:nvPr/>
        </p:nvSpPr>
        <p:spPr>
          <a:xfrm>
            <a:off x="767997" y="217163"/>
            <a:ext cx="176565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 name="矩形 3">
            <a:extLst>
              <a:ext uri="{FF2B5EF4-FFF2-40B4-BE49-F238E27FC236}">
                <a16:creationId xmlns:a16="http://schemas.microsoft.com/office/drawing/2014/main" id="{A57699FB-2248-48D3-830F-F24485882592}"/>
              </a:ext>
            </a:extLst>
          </p:cNvPr>
          <p:cNvSpPr/>
          <p:nvPr/>
        </p:nvSpPr>
        <p:spPr>
          <a:xfrm>
            <a:off x="939822" y="245490"/>
            <a:ext cx="1415772" cy="461665"/>
          </a:xfrm>
          <a:prstGeom prst="rect">
            <a:avLst/>
          </a:prstGeom>
        </p:spPr>
        <p:txBody>
          <a:bodyPr wrap="none">
            <a:spAutoFit/>
          </a:bodyPr>
          <a:lstStyle/>
          <a:p>
            <a:pPr algn="ctr" defTabSz="913924">
              <a:spcBef>
                <a:spcPct val="0"/>
              </a:spcBef>
              <a:spcAft>
                <a:spcPct val="0"/>
              </a:spcAft>
              <a:defRPr/>
            </a:pPr>
            <a:r>
              <a:rPr lang="zh-CN" altLang="en-US" sz="2400" b="1" kern="0" dirty="0">
                <a:solidFill>
                  <a:srgbClr val="005A9E"/>
                </a:solidFill>
                <a:cs typeface="+mn-ea"/>
                <a:sym typeface="+mn-lt"/>
              </a:rPr>
              <a:t>研究背景</a:t>
            </a:r>
          </a:p>
        </p:txBody>
      </p: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grpSp>
        <p:nvGrpSpPr>
          <p:cNvPr id="8" name="组合 7">
            <a:extLst>
              <a:ext uri="{FF2B5EF4-FFF2-40B4-BE49-F238E27FC236}">
                <a16:creationId xmlns:a16="http://schemas.microsoft.com/office/drawing/2014/main" id="{64EF7147-7BE9-4302-B126-B2B9B65C8266}"/>
              </a:ext>
            </a:extLst>
          </p:cNvPr>
          <p:cNvGrpSpPr/>
          <p:nvPr/>
        </p:nvGrpSpPr>
        <p:grpSpPr>
          <a:xfrm>
            <a:off x="6430963" y="1017199"/>
            <a:ext cx="5702423" cy="2644847"/>
            <a:chOff x="6502402" y="1178566"/>
            <a:chExt cx="5702423" cy="2644847"/>
          </a:xfrm>
        </p:grpSpPr>
        <p:grpSp>
          <p:nvGrpSpPr>
            <p:cNvPr id="24" name="组合 23">
              <a:extLst>
                <a:ext uri="{FF2B5EF4-FFF2-40B4-BE49-F238E27FC236}">
                  <a16:creationId xmlns:a16="http://schemas.microsoft.com/office/drawing/2014/main" id="{1CAC6EC5-9E3C-4810-B512-92C30ABDB25F}"/>
                </a:ext>
              </a:extLst>
            </p:cNvPr>
            <p:cNvGrpSpPr/>
            <p:nvPr/>
          </p:nvGrpSpPr>
          <p:grpSpPr>
            <a:xfrm>
              <a:off x="6502402" y="1178566"/>
              <a:ext cx="4140000" cy="2644847"/>
              <a:chOff x="6502402" y="1178566"/>
              <a:chExt cx="4140000" cy="2644847"/>
            </a:xfrm>
          </p:grpSpPr>
          <p:pic>
            <p:nvPicPr>
              <p:cNvPr id="15" name="图片 14">
                <a:extLst>
                  <a:ext uri="{FF2B5EF4-FFF2-40B4-BE49-F238E27FC236}">
                    <a16:creationId xmlns:a16="http://schemas.microsoft.com/office/drawing/2014/main" id="{BAD3F0AE-BCB1-47A7-9AFF-45507A2AFA41}"/>
                  </a:ext>
                </a:extLst>
              </p:cNvPr>
              <p:cNvPicPr>
                <a:picLocks noChangeAspect="1"/>
              </p:cNvPicPr>
              <p:nvPr/>
            </p:nvPicPr>
            <p:blipFill rotWithShape="1">
              <a:blip r:embed="rId3">
                <a:extLst>
                  <a:ext uri="{28A0092B-C50C-407E-A947-70E740481C1C}">
                    <a14:useLocalDpi xmlns:a14="http://schemas.microsoft.com/office/drawing/2010/main" val="0"/>
                  </a:ext>
                </a:extLst>
              </a:blip>
              <a:srcRect l="4942" t="9720" r="2394" b="14976"/>
              <a:stretch/>
            </p:blipFill>
            <p:spPr>
              <a:xfrm>
                <a:off x="6502402" y="1178566"/>
                <a:ext cx="4140000" cy="2644847"/>
              </a:xfrm>
              <a:prstGeom prst="rect">
                <a:avLst/>
              </a:prstGeom>
            </p:spPr>
          </p:pic>
          <p:sp>
            <p:nvSpPr>
              <p:cNvPr id="13" name="文本框 12">
                <a:extLst>
                  <a:ext uri="{FF2B5EF4-FFF2-40B4-BE49-F238E27FC236}">
                    <a16:creationId xmlns:a16="http://schemas.microsoft.com/office/drawing/2014/main" id="{B464CF8E-0274-4513-B05B-A960AB348D8E}"/>
                  </a:ext>
                </a:extLst>
              </p:cNvPr>
              <p:cNvSpPr txBox="1"/>
              <p:nvPr/>
            </p:nvSpPr>
            <p:spPr>
              <a:xfrm>
                <a:off x="6509176" y="1179840"/>
                <a:ext cx="2726584" cy="400110"/>
              </a:xfrm>
              <a:prstGeom prst="rect">
                <a:avLst/>
              </a:prstGeom>
              <a:noFill/>
            </p:spPr>
            <p:txBody>
              <a:bodyPr wrap="square" rtlCol="0">
                <a:spAutoFit/>
              </a:bodyPr>
              <a:lstStyle/>
              <a:p>
                <a:pPr algn="ctr"/>
                <a:r>
                  <a:rPr lang="en-US" altLang="zh-CN" sz="2000" dirty="0">
                    <a:solidFill>
                      <a:schemeClr val="bg1"/>
                    </a:solidFill>
                    <a:latin typeface="Times New Roman" panose="02020603050405020304" pitchFamily="18" charset="0"/>
                    <a:ea typeface="Microsoft YaHei" panose="020B0503020204020204" pitchFamily="34" charset="-122"/>
                    <a:cs typeface="Times New Roman" panose="02020603050405020304" pitchFamily="18" charset="0"/>
                  </a:rPr>
                  <a:t>2019</a:t>
                </a:r>
                <a:r>
                  <a:rPr lang="zh-CN" altLang="en-US" sz="2000" dirty="0">
                    <a:solidFill>
                      <a:schemeClr val="bg1"/>
                    </a:solidFill>
                    <a:latin typeface="Times New Roman" panose="02020603050405020304" pitchFamily="18" charset="0"/>
                    <a:ea typeface="Microsoft YaHei" panose="020B0503020204020204" pitchFamily="34" charset="-122"/>
                    <a:cs typeface="Times New Roman" panose="02020603050405020304" pitchFamily="18" charset="0"/>
                  </a:rPr>
                  <a:t>日全食（极小年）</a:t>
                </a:r>
              </a:p>
            </p:txBody>
          </p:sp>
        </p:grpSp>
        <p:sp>
          <p:nvSpPr>
            <p:cNvPr id="29" name="文本框 28">
              <a:extLst>
                <a:ext uri="{FF2B5EF4-FFF2-40B4-BE49-F238E27FC236}">
                  <a16:creationId xmlns:a16="http://schemas.microsoft.com/office/drawing/2014/main" id="{45B82B16-867C-4A60-9175-4F3169C6EEDE}"/>
                </a:ext>
              </a:extLst>
            </p:cNvPr>
            <p:cNvSpPr txBox="1"/>
            <p:nvPr/>
          </p:nvSpPr>
          <p:spPr>
            <a:xfrm>
              <a:off x="10642402" y="3515636"/>
              <a:ext cx="1562423" cy="307777"/>
            </a:xfrm>
            <a:prstGeom prst="rect">
              <a:avLst/>
            </a:prstGeom>
            <a:noFill/>
          </p:spPr>
          <p:txBody>
            <a:bodyPr wrap="square">
              <a:spAutoFit/>
            </a:bodyPr>
            <a:lstStyle/>
            <a:p>
              <a:r>
                <a:rPr lang="en-US" altLang="zh-CN" sz="1400" dirty="0">
                  <a:solidFill>
                    <a:srgbClr val="333333"/>
                  </a:solidFill>
                  <a:latin typeface="Times New Roman" panose="02020603050405020304" pitchFamily="18" charset="0"/>
                  <a:cs typeface="Times New Roman" panose="02020603050405020304" pitchFamily="18" charset="0"/>
                </a:rPr>
                <a:t>Druckmüller et al.</a:t>
              </a:r>
              <a:endParaRPr lang="zh-CN" altLang="en-US" sz="1400" dirty="0"/>
            </a:p>
          </p:txBody>
        </p:sp>
      </p:grpSp>
      <p:cxnSp>
        <p:nvCxnSpPr>
          <p:cNvPr id="30" name="Straight Arrow Connector 17">
            <a:extLst>
              <a:ext uri="{FF2B5EF4-FFF2-40B4-BE49-F238E27FC236}">
                <a16:creationId xmlns:a16="http://schemas.microsoft.com/office/drawing/2014/main" id="{9955A2A7-1B7B-4FB8-82B3-CE2589063417}"/>
              </a:ext>
            </a:extLst>
          </p:cNvPr>
          <p:cNvCxnSpPr>
            <a:cxnSpLocks/>
          </p:cNvCxnSpPr>
          <p:nvPr/>
        </p:nvCxnSpPr>
        <p:spPr>
          <a:xfrm flipH="1">
            <a:off x="9086851" y="2181013"/>
            <a:ext cx="384174" cy="127212"/>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18">
            <a:extLst>
              <a:ext uri="{FF2B5EF4-FFF2-40B4-BE49-F238E27FC236}">
                <a16:creationId xmlns:a16="http://schemas.microsoft.com/office/drawing/2014/main" id="{75ADCF0E-9611-4A32-AE12-7247B90F6A43}"/>
              </a:ext>
            </a:extLst>
          </p:cNvPr>
          <p:cNvSpPr txBox="1"/>
          <p:nvPr/>
        </p:nvSpPr>
        <p:spPr>
          <a:xfrm>
            <a:off x="9403292" y="1934080"/>
            <a:ext cx="858308" cy="400110"/>
          </a:xfrm>
          <a:prstGeom prst="rect">
            <a:avLst/>
          </a:prstGeom>
          <a:noFill/>
        </p:spPr>
        <p:txBody>
          <a:bodyPr wrap="square" rtlCol="0">
            <a:spAutoFit/>
          </a:bodyPr>
          <a:lstStyle/>
          <a:p>
            <a:pPr algn="ctr"/>
            <a:r>
              <a:rPr lang="zh-CN" altLang="en-US" sz="20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冕流</a:t>
            </a:r>
            <a:endParaRPr lang="en-US" sz="20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cxnSp>
        <p:nvCxnSpPr>
          <p:cNvPr id="32" name="Straight Arrow Connector 17">
            <a:extLst>
              <a:ext uri="{FF2B5EF4-FFF2-40B4-BE49-F238E27FC236}">
                <a16:creationId xmlns:a16="http://schemas.microsoft.com/office/drawing/2014/main" id="{9796F316-EAD4-4836-ACAA-6B42A878D53F}"/>
              </a:ext>
            </a:extLst>
          </p:cNvPr>
          <p:cNvCxnSpPr>
            <a:cxnSpLocks/>
          </p:cNvCxnSpPr>
          <p:nvPr/>
        </p:nvCxnSpPr>
        <p:spPr>
          <a:xfrm flipV="1">
            <a:off x="8000713" y="3154422"/>
            <a:ext cx="333375" cy="184664"/>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18">
            <a:extLst>
              <a:ext uri="{FF2B5EF4-FFF2-40B4-BE49-F238E27FC236}">
                <a16:creationId xmlns:a16="http://schemas.microsoft.com/office/drawing/2014/main" id="{5A3767E5-BD0B-4678-81FC-E89DEF43B0B5}"/>
              </a:ext>
            </a:extLst>
          </p:cNvPr>
          <p:cNvSpPr txBox="1"/>
          <p:nvPr/>
        </p:nvSpPr>
        <p:spPr>
          <a:xfrm>
            <a:off x="7172960" y="3166374"/>
            <a:ext cx="827753" cy="400110"/>
          </a:xfrm>
          <a:prstGeom prst="rect">
            <a:avLst/>
          </a:prstGeom>
          <a:noFill/>
        </p:spPr>
        <p:txBody>
          <a:bodyPr wrap="square" rtlCol="0">
            <a:spAutoFit/>
          </a:bodyPr>
          <a:lstStyle/>
          <a:p>
            <a:pPr algn="ctr"/>
            <a:r>
              <a:rPr lang="zh-CN" altLang="en-US" sz="20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冕羽</a:t>
            </a:r>
            <a:endParaRPr lang="en-US" sz="20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sp>
        <p:nvSpPr>
          <p:cNvPr id="10" name="灯片编号占位符 9">
            <a:extLst>
              <a:ext uri="{FF2B5EF4-FFF2-40B4-BE49-F238E27FC236}">
                <a16:creationId xmlns:a16="http://schemas.microsoft.com/office/drawing/2014/main" id="{016DE617-FFBE-4303-9E27-B781D4570A41}"/>
              </a:ext>
            </a:extLst>
          </p:cNvPr>
          <p:cNvSpPr>
            <a:spLocks noGrp="1"/>
          </p:cNvSpPr>
          <p:nvPr>
            <p:ph type="sldNum" sz="quarter" idx="12"/>
          </p:nvPr>
        </p:nvSpPr>
        <p:spPr/>
        <p:txBody>
          <a:bodyPr/>
          <a:lstStyle/>
          <a:p>
            <a:fld id="{D973B45E-4D97-4DCC-B807-2D858E378165}" type="slidenum">
              <a:rPr lang="zh-CN" altLang="en-US" smtClean="0"/>
              <a:t>4</a:t>
            </a:fld>
            <a:endParaRPr lang="zh-CN" altLang="en-US"/>
          </a:p>
        </p:txBody>
      </p:sp>
      <p:grpSp>
        <p:nvGrpSpPr>
          <p:cNvPr id="11" name="组合 10">
            <a:extLst>
              <a:ext uri="{FF2B5EF4-FFF2-40B4-BE49-F238E27FC236}">
                <a16:creationId xmlns:a16="http://schemas.microsoft.com/office/drawing/2014/main" id="{9F104C20-4711-4D28-A3A1-A21923EE30AC}"/>
              </a:ext>
            </a:extLst>
          </p:cNvPr>
          <p:cNvGrpSpPr/>
          <p:nvPr/>
        </p:nvGrpSpPr>
        <p:grpSpPr>
          <a:xfrm>
            <a:off x="362031" y="3708419"/>
            <a:ext cx="5327568" cy="2976868"/>
            <a:chOff x="362031" y="3708419"/>
            <a:chExt cx="5327568" cy="2976868"/>
          </a:xfrm>
        </p:grpSpPr>
        <p:pic>
          <p:nvPicPr>
            <p:cNvPr id="23" name="图片 22">
              <a:extLst>
                <a:ext uri="{FF2B5EF4-FFF2-40B4-BE49-F238E27FC236}">
                  <a16:creationId xmlns:a16="http://schemas.microsoft.com/office/drawing/2014/main" id="{8FE6F0D6-9919-4FA0-A20E-ABE8FEE16763}"/>
                </a:ext>
              </a:extLst>
            </p:cNvPr>
            <p:cNvPicPr>
              <a:picLocks noChangeAspect="1"/>
            </p:cNvPicPr>
            <p:nvPr/>
          </p:nvPicPr>
          <p:blipFill rotWithShape="1">
            <a:blip r:embed="rId4">
              <a:extLst>
                <a:ext uri="{28A0092B-C50C-407E-A947-70E740481C1C}">
                  <a14:useLocalDpi xmlns:a14="http://schemas.microsoft.com/office/drawing/2010/main" val="0"/>
                </a:ext>
              </a:extLst>
            </a:blip>
            <a:srcRect l="2317" t="14352" r="12785" b="31945"/>
            <a:stretch/>
          </p:blipFill>
          <p:spPr>
            <a:xfrm>
              <a:off x="362031" y="3708419"/>
              <a:ext cx="5327568" cy="2976868"/>
            </a:xfrm>
            <a:prstGeom prst="rect">
              <a:avLst/>
            </a:prstGeom>
          </p:spPr>
        </p:pic>
        <p:cxnSp>
          <p:nvCxnSpPr>
            <p:cNvPr id="12" name="直接连接符 11">
              <a:extLst>
                <a:ext uri="{FF2B5EF4-FFF2-40B4-BE49-F238E27FC236}">
                  <a16:creationId xmlns:a16="http://schemas.microsoft.com/office/drawing/2014/main" id="{9685FDFC-1001-4E6B-904F-8AF05C254B75}"/>
                </a:ext>
              </a:extLst>
            </p:cNvPr>
            <p:cNvCxnSpPr/>
            <p:nvPr/>
          </p:nvCxnSpPr>
          <p:spPr>
            <a:xfrm>
              <a:off x="1423990" y="3970114"/>
              <a:ext cx="0" cy="2519598"/>
            </a:xfrm>
            <a:prstGeom prst="line">
              <a:avLst/>
            </a:prstGeom>
            <a:ln w="31750">
              <a:solidFill>
                <a:schemeClr val="accent2"/>
              </a:solidFill>
              <a:prstDash val="dash"/>
            </a:ln>
          </p:spPr>
          <p:style>
            <a:lnRef idx="1">
              <a:schemeClr val="accent1"/>
            </a:lnRef>
            <a:fillRef idx="0">
              <a:schemeClr val="accent1"/>
            </a:fillRef>
            <a:effectRef idx="0">
              <a:schemeClr val="accent1"/>
            </a:effectRef>
            <a:fontRef idx="minor">
              <a:schemeClr val="tx1"/>
            </a:fontRef>
          </p:style>
        </p:cxnSp>
        <p:cxnSp>
          <p:nvCxnSpPr>
            <p:cNvPr id="34" name="直接连接符 33">
              <a:extLst>
                <a:ext uri="{FF2B5EF4-FFF2-40B4-BE49-F238E27FC236}">
                  <a16:creationId xmlns:a16="http://schemas.microsoft.com/office/drawing/2014/main" id="{896A15E0-C914-4CE1-917E-DEC3C9A2F26B}"/>
                </a:ext>
              </a:extLst>
            </p:cNvPr>
            <p:cNvCxnSpPr/>
            <p:nvPr/>
          </p:nvCxnSpPr>
          <p:spPr>
            <a:xfrm>
              <a:off x="3539600" y="3970114"/>
              <a:ext cx="0" cy="2519598"/>
            </a:xfrm>
            <a:prstGeom prst="line">
              <a:avLst/>
            </a:prstGeom>
            <a:ln w="31750">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37" name="文本框 36">
              <a:extLst>
                <a:ext uri="{FF2B5EF4-FFF2-40B4-BE49-F238E27FC236}">
                  <a16:creationId xmlns:a16="http://schemas.microsoft.com/office/drawing/2014/main" id="{4BB45550-1EEA-4266-B0B1-3300397D5AF8}"/>
                </a:ext>
              </a:extLst>
            </p:cNvPr>
            <p:cNvSpPr txBox="1"/>
            <p:nvPr/>
          </p:nvSpPr>
          <p:spPr>
            <a:xfrm>
              <a:off x="1426005" y="3962611"/>
              <a:ext cx="1530958" cy="400110"/>
            </a:xfrm>
            <a:prstGeom prst="rect">
              <a:avLst/>
            </a:prstGeom>
            <a:noFill/>
          </p:spPr>
          <p:txBody>
            <a:bodyPr wrap="square" rtlCol="0">
              <a:spAutoFit/>
            </a:bodyPr>
            <a:lstStyle/>
            <a:p>
              <a:pPr algn="ctr"/>
              <a:r>
                <a:rPr lang="en-US" altLang="zh-CN" sz="2000" b="1"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2019 (</a:t>
              </a:r>
              <a:r>
                <a:rPr lang="zh-CN" altLang="en-US" sz="2000" b="1"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极小</a:t>
              </a:r>
              <a:r>
                <a:rPr lang="en-US" altLang="zh-CN" sz="2000" b="1"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a:t>
              </a:r>
              <a:endParaRPr lang="zh-CN" altLang="en-US" sz="2000" b="1"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endParaRPr>
            </a:p>
          </p:txBody>
        </p:sp>
        <p:sp>
          <p:nvSpPr>
            <p:cNvPr id="38" name="文本框 37">
              <a:extLst>
                <a:ext uri="{FF2B5EF4-FFF2-40B4-BE49-F238E27FC236}">
                  <a16:creationId xmlns:a16="http://schemas.microsoft.com/office/drawing/2014/main" id="{03516ADB-A55A-45E9-B677-98DC1D81F887}"/>
                </a:ext>
              </a:extLst>
            </p:cNvPr>
            <p:cNvSpPr txBox="1"/>
            <p:nvPr/>
          </p:nvSpPr>
          <p:spPr>
            <a:xfrm>
              <a:off x="3539600" y="3970114"/>
              <a:ext cx="1530957" cy="400110"/>
            </a:xfrm>
            <a:prstGeom prst="rect">
              <a:avLst/>
            </a:prstGeom>
            <a:noFill/>
          </p:spPr>
          <p:txBody>
            <a:bodyPr wrap="square" rtlCol="0">
              <a:spAutoFit/>
            </a:bodyPr>
            <a:lstStyle/>
            <a:p>
              <a:pPr algn="ctr"/>
              <a:r>
                <a:rPr lang="en-US" altLang="zh-CN" sz="2000" b="1"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2023 (</a:t>
              </a:r>
              <a:r>
                <a:rPr lang="zh-CN" altLang="en-US" sz="2000" b="1"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极大</a:t>
              </a:r>
              <a:r>
                <a:rPr lang="en-US" altLang="zh-CN" sz="2000" b="1"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a:t>
              </a:r>
              <a:endParaRPr lang="zh-CN" altLang="en-US" sz="2000" b="1"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endParaRPr>
            </a:p>
          </p:txBody>
        </p:sp>
      </p:grpSp>
      <p:sp>
        <p:nvSpPr>
          <p:cNvPr id="39" name="文本框 38">
            <a:extLst>
              <a:ext uri="{FF2B5EF4-FFF2-40B4-BE49-F238E27FC236}">
                <a16:creationId xmlns:a16="http://schemas.microsoft.com/office/drawing/2014/main" id="{BA15BB7F-AE31-4FF8-B8C0-AE88D552AD40}"/>
              </a:ext>
            </a:extLst>
          </p:cNvPr>
          <p:cNvSpPr txBox="1"/>
          <p:nvPr/>
        </p:nvSpPr>
        <p:spPr>
          <a:xfrm>
            <a:off x="660231" y="1012878"/>
            <a:ext cx="5100807" cy="1214692"/>
          </a:xfrm>
          <a:prstGeom prst="rect">
            <a:avLst/>
          </a:prstGeom>
          <a:noFill/>
        </p:spPr>
        <p:txBody>
          <a:bodyPr wrap="square" rtlCol="0">
            <a:spAutoFit/>
          </a:bodyPr>
          <a:lstStyle/>
          <a:p>
            <a:pPr>
              <a:lnSpc>
                <a:spcPct val="150000"/>
              </a:lnSpc>
            </a:pPr>
            <a:r>
              <a:rPr lang="zh-CN" altLang="en-US" sz="2000"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日冕结构</a:t>
            </a:r>
            <a:endParaRPr lang="en-US" altLang="zh-CN" sz="2000"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endParaRPr>
          </a:p>
          <a:p>
            <a:pPr marL="342900" indent="-342900">
              <a:lnSpc>
                <a:spcPct val="125000"/>
              </a:lnSpc>
              <a:buFont typeface="Arial" panose="020B0604020202020204" pitchFamily="34" charset="0"/>
              <a:buChar char="•"/>
            </a:pPr>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冕流 </a:t>
            </a:r>
            <a:r>
              <a:rPr lang="en-US" altLang="zh-CN" dirty="0">
                <a:latin typeface="Microsoft YaHei" panose="020B0503020204020204" pitchFamily="34" charset="-122"/>
                <a:ea typeface="Microsoft YaHei" panose="020B0503020204020204" pitchFamily="34" charset="-122"/>
                <a:cs typeface="Times New Roman" panose="02020603050405020304" pitchFamily="18" charset="0"/>
              </a:rPr>
              <a:t>— </a:t>
            </a:r>
            <a:r>
              <a:rPr lang="zh-CN" altLang="en-US" dirty="0">
                <a:latin typeface="Times New Roman" panose="02020603050405020304" pitchFamily="18" charset="0"/>
                <a:ea typeface="Microsoft YaHei" panose="020B0503020204020204" pitchFamily="34" charset="-122"/>
                <a:cs typeface="Times New Roman" panose="02020603050405020304" pitchFamily="18" charset="0"/>
              </a:rPr>
              <a:t>闭合</a:t>
            </a:r>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磁力线（慢速太阳风）</a:t>
            </a:r>
            <a:endParaRPr lang="en-US" altLang="zh-CN" dirty="0">
              <a:latin typeface="Times New Roman" panose="02020603050405020304" pitchFamily="18" charset="0"/>
              <a:ea typeface="Microsoft YaHei" panose="020B0503020204020204" pitchFamily="34" charset="-122"/>
              <a:cs typeface="Times New Roman" panose="02020603050405020304" pitchFamily="18" charset="0"/>
            </a:endParaRPr>
          </a:p>
          <a:p>
            <a:pPr marL="342900" indent="-342900">
              <a:lnSpc>
                <a:spcPct val="125000"/>
              </a:lnSpc>
              <a:buFont typeface="Arial" panose="020B0604020202020204" pitchFamily="34" charset="0"/>
              <a:buChar char="•"/>
            </a:pPr>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冕羽、冕洞 </a:t>
            </a:r>
            <a:r>
              <a:rPr lang="en-US" altLang="zh-CN" dirty="0">
                <a:latin typeface="Microsoft YaHei" panose="020B0503020204020204" pitchFamily="34" charset="-122"/>
                <a:ea typeface="Microsoft YaHei" panose="020B0503020204020204" pitchFamily="34" charset="-122"/>
                <a:cs typeface="Times New Roman" panose="02020603050405020304" pitchFamily="18" charset="0"/>
              </a:rPr>
              <a:t>— </a:t>
            </a:r>
            <a:r>
              <a:rPr lang="zh-CN" altLang="en-US" dirty="0">
                <a:latin typeface="Microsoft YaHei" panose="020B0503020204020204" pitchFamily="34" charset="-122"/>
                <a:ea typeface="Microsoft YaHei" panose="020B0503020204020204" pitchFamily="34" charset="-122"/>
                <a:cs typeface="Times New Roman" panose="02020603050405020304" pitchFamily="18" charset="0"/>
              </a:rPr>
              <a:t>开放磁力线（快速太阳风）</a:t>
            </a:r>
            <a:endParaRPr lang="en-US" altLang="zh-CN" dirty="0">
              <a:latin typeface="Times New Roman" panose="02020603050405020304" pitchFamily="18" charset="0"/>
              <a:ea typeface="Microsoft YaHei" panose="020B0503020204020204" pitchFamily="34" charset="-122"/>
              <a:cs typeface="Times New Roman" panose="02020603050405020304" pitchFamily="18" charset="0"/>
            </a:endParaRPr>
          </a:p>
        </p:txBody>
      </p:sp>
      <p:sp>
        <p:nvSpPr>
          <p:cNvPr id="41" name="文本框 40">
            <a:extLst>
              <a:ext uri="{FF2B5EF4-FFF2-40B4-BE49-F238E27FC236}">
                <a16:creationId xmlns:a16="http://schemas.microsoft.com/office/drawing/2014/main" id="{183AA38C-E7F3-4BDB-977C-0446C39D75D3}"/>
              </a:ext>
            </a:extLst>
          </p:cNvPr>
          <p:cNvSpPr txBox="1"/>
          <p:nvPr/>
        </p:nvSpPr>
        <p:spPr>
          <a:xfrm>
            <a:off x="660231" y="2314384"/>
            <a:ext cx="5100807" cy="1214050"/>
          </a:xfrm>
          <a:prstGeom prst="rect">
            <a:avLst/>
          </a:prstGeom>
          <a:noFill/>
        </p:spPr>
        <p:txBody>
          <a:bodyPr wrap="square" rtlCol="0">
            <a:spAutoFit/>
          </a:bodyPr>
          <a:lstStyle/>
          <a:p>
            <a:pPr>
              <a:lnSpc>
                <a:spcPct val="150000"/>
              </a:lnSpc>
            </a:pPr>
            <a:r>
              <a:rPr lang="zh-CN" altLang="en-US" sz="2000"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日冕形状</a:t>
            </a:r>
            <a:endParaRPr lang="en-US" altLang="zh-CN" sz="2000"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endParaRPr>
          </a:p>
          <a:p>
            <a:pPr marL="342900" indent="-342900">
              <a:lnSpc>
                <a:spcPct val="125000"/>
              </a:lnSpc>
              <a:buFont typeface="Arial" panose="020B0604020202020204" pitchFamily="34" charset="0"/>
              <a:buChar char="•"/>
            </a:pPr>
            <a:r>
              <a:rPr lang="zh-CN" altLang="en-US" dirty="0">
                <a:latin typeface="Times New Roman" panose="02020603050405020304" pitchFamily="18" charset="0"/>
                <a:ea typeface="Microsoft YaHei" panose="020B0503020204020204" pitchFamily="34" charset="-122"/>
                <a:cs typeface="Times New Roman" panose="02020603050405020304" pitchFamily="18" charset="0"/>
              </a:rPr>
              <a:t>极小年：日冕形状较扁</a:t>
            </a:r>
            <a:endParaRPr lang="en-US" altLang="zh-CN" dirty="0">
              <a:latin typeface="Times New Roman" panose="02020603050405020304" pitchFamily="18" charset="0"/>
              <a:ea typeface="Microsoft YaHei" panose="020B0503020204020204" pitchFamily="34" charset="-122"/>
              <a:cs typeface="Times New Roman" panose="02020603050405020304" pitchFamily="18" charset="0"/>
            </a:endParaRPr>
          </a:p>
          <a:p>
            <a:pPr marL="342900" indent="-342900">
              <a:lnSpc>
                <a:spcPct val="125000"/>
              </a:lnSpc>
              <a:buFont typeface="Arial" panose="020B0604020202020204" pitchFamily="34" charset="0"/>
              <a:buChar char="•"/>
            </a:pPr>
            <a:r>
              <a:rPr lang="zh-CN" altLang="en-US" dirty="0">
                <a:latin typeface="Times New Roman" panose="02020603050405020304" pitchFamily="18" charset="0"/>
                <a:ea typeface="Microsoft YaHei" panose="020B0503020204020204" pitchFamily="34" charset="-122"/>
                <a:cs typeface="Times New Roman" panose="02020603050405020304" pitchFamily="18" charset="0"/>
              </a:rPr>
              <a:t>极大年：日冕接近圆形</a:t>
            </a:r>
            <a:endParaRPr lang="en-US" altLang="zh-CN" dirty="0">
              <a:latin typeface="Times New Roman" panose="02020603050405020304" pitchFamily="18" charset="0"/>
              <a:ea typeface="Microsoft YaHei" panose="020B0503020204020204" pitchFamily="34" charset="-122"/>
              <a:cs typeface="Times New Roman" panose="02020603050405020304" pitchFamily="18" charset="0"/>
            </a:endParaRPr>
          </a:p>
        </p:txBody>
      </p:sp>
      <p:grpSp>
        <p:nvGrpSpPr>
          <p:cNvPr id="22" name="组合 21">
            <a:extLst>
              <a:ext uri="{FF2B5EF4-FFF2-40B4-BE49-F238E27FC236}">
                <a16:creationId xmlns:a16="http://schemas.microsoft.com/office/drawing/2014/main" id="{78A051C5-9974-4CDA-9027-D715ECE57751}"/>
              </a:ext>
            </a:extLst>
          </p:cNvPr>
          <p:cNvGrpSpPr/>
          <p:nvPr/>
        </p:nvGrpSpPr>
        <p:grpSpPr>
          <a:xfrm>
            <a:off x="6428817" y="3813294"/>
            <a:ext cx="5268730" cy="2880160"/>
            <a:chOff x="6428817" y="3970114"/>
            <a:chExt cx="5268730" cy="2880160"/>
          </a:xfrm>
        </p:grpSpPr>
        <p:pic>
          <p:nvPicPr>
            <p:cNvPr id="47" name="图片 46">
              <a:extLst>
                <a:ext uri="{FF2B5EF4-FFF2-40B4-BE49-F238E27FC236}">
                  <a16:creationId xmlns:a16="http://schemas.microsoft.com/office/drawing/2014/main" id="{91E2478D-2FCB-409D-8AC6-DE2395476818}"/>
                </a:ext>
              </a:extLst>
            </p:cNvPr>
            <p:cNvPicPr>
              <a:picLocks noChangeAspect="1"/>
            </p:cNvPicPr>
            <p:nvPr/>
          </p:nvPicPr>
          <p:blipFill rotWithShape="1">
            <a:blip r:embed="rId5">
              <a:extLst>
                <a:ext uri="{28A0092B-C50C-407E-A947-70E740481C1C}">
                  <a14:useLocalDpi xmlns:a14="http://schemas.microsoft.com/office/drawing/2010/main" val="0"/>
                </a:ext>
              </a:extLst>
            </a:blip>
            <a:srcRect l="8241" t="4468" r="1989" b="3767"/>
            <a:stretch/>
          </p:blipFill>
          <p:spPr>
            <a:xfrm>
              <a:off x="6428817" y="3970114"/>
              <a:ext cx="4140000" cy="2880160"/>
            </a:xfrm>
            <a:prstGeom prst="rect">
              <a:avLst/>
            </a:prstGeom>
          </p:spPr>
        </p:pic>
        <p:sp>
          <p:nvSpPr>
            <p:cNvPr id="17" name="文本框 16">
              <a:extLst>
                <a:ext uri="{FF2B5EF4-FFF2-40B4-BE49-F238E27FC236}">
                  <a16:creationId xmlns:a16="http://schemas.microsoft.com/office/drawing/2014/main" id="{A5924ACD-D6AE-4629-B553-5AD6CE65269D}"/>
                </a:ext>
              </a:extLst>
            </p:cNvPr>
            <p:cNvSpPr txBox="1"/>
            <p:nvPr/>
          </p:nvSpPr>
          <p:spPr>
            <a:xfrm>
              <a:off x="6437736" y="3976887"/>
              <a:ext cx="2649116" cy="400110"/>
            </a:xfrm>
            <a:prstGeom prst="rect">
              <a:avLst/>
            </a:prstGeom>
            <a:noFill/>
          </p:spPr>
          <p:txBody>
            <a:bodyPr wrap="square" rtlCol="0">
              <a:spAutoFit/>
            </a:bodyPr>
            <a:lstStyle/>
            <a:p>
              <a:pPr algn="ctr"/>
              <a:r>
                <a:rPr lang="en-US" altLang="zh-CN" sz="2000" dirty="0">
                  <a:solidFill>
                    <a:schemeClr val="bg1"/>
                  </a:solidFill>
                  <a:latin typeface="Times New Roman" panose="02020603050405020304" pitchFamily="18" charset="0"/>
                  <a:ea typeface="Microsoft YaHei" panose="020B0503020204020204" pitchFamily="34" charset="-122"/>
                  <a:cs typeface="Times New Roman" panose="02020603050405020304" pitchFamily="18" charset="0"/>
                </a:rPr>
                <a:t>2023</a:t>
              </a:r>
              <a:r>
                <a:rPr lang="zh-CN" altLang="en-US" sz="2000" dirty="0">
                  <a:solidFill>
                    <a:schemeClr val="bg1"/>
                  </a:solidFill>
                  <a:latin typeface="Times New Roman" panose="02020603050405020304" pitchFamily="18" charset="0"/>
                  <a:ea typeface="Microsoft YaHei" panose="020B0503020204020204" pitchFamily="34" charset="-122"/>
                  <a:cs typeface="Times New Roman" panose="02020603050405020304" pitchFamily="18" charset="0"/>
                </a:rPr>
                <a:t>日全食（极大年）</a:t>
              </a:r>
            </a:p>
          </p:txBody>
        </p:sp>
        <p:cxnSp>
          <p:nvCxnSpPr>
            <p:cNvPr id="36" name="Straight Arrow Connector 17">
              <a:extLst>
                <a:ext uri="{FF2B5EF4-FFF2-40B4-BE49-F238E27FC236}">
                  <a16:creationId xmlns:a16="http://schemas.microsoft.com/office/drawing/2014/main" id="{D49E3EE4-50B5-4BB4-B3BD-3AFF96FDC6C5}"/>
                </a:ext>
              </a:extLst>
            </p:cNvPr>
            <p:cNvCxnSpPr>
              <a:cxnSpLocks/>
            </p:cNvCxnSpPr>
            <p:nvPr/>
          </p:nvCxnSpPr>
          <p:spPr>
            <a:xfrm flipH="1" flipV="1">
              <a:off x="9164321" y="4935806"/>
              <a:ext cx="386079" cy="207926"/>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40" name="TextBox 18">
              <a:extLst>
                <a:ext uri="{FF2B5EF4-FFF2-40B4-BE49-F238E27FC236}">
                  <a16:creationId xmlns:a16="http://schemas.microsoft.com/office/drawing/2014/main" id="{1ED51469-D38C-4C14-8690-BEE56BC6F4BD}"/>
                </a:ext>
              </a:extLst>
            </p:cNvPr>
            <p:cNvSpPr txBox="1"/>
            <p:nvPr/>
          </p:nvSpPr>
          <p:spPr>
            <a:xfrm>
              <a:off x="9473158" y="4972036"/>
              <a:ext cx="856175" cy="400110"/>
            </a:xfrm>
            <a:prstGeom prst="rect">
              <a:avLst/>
            </a:prstGeom>
            <a:noFill/>
          </p:spPr>
          <p:txBody>
            <a:bodyPr wrap="square" rtlCol="0">
              <a:spAutoFit/>
            </a:bodyPr>
            <a:lstStyle/>
            <a:p>
              <a:pPr algn="ctr"/>
              <a:r>
                <a:rPr lang="zh-CN" altLang="en-US" sz="20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冕流</a:t>
              </a:r>
              <a:endParaRPr lang="en-US" sz="20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sp>
          <p:nvSpPr>
            <p:cNvPr id="48" name="文本框 47">
              <a:extLst>
                <a:ext uri="{FF2B5EF4-FFF2-40B4-BE49-F238E27FC236}">
                  <a16:creationId xmlns:a16="http://schemas.microsoft.com/office/drawing/2014/main" id="{1C90922D-D134-42A9-B106-9D600D696267}"/>
                </a:ext>
              </a:extLst>
            </p:cNvPr>
            <p:cNvSpPr txBox="1"/>
            <p:nvPr/>
          </p:nvSpPr>
          <p:spPr>
            <a:xfrm>
              <a:off x="10568817" y="6542497"/>
              <a:ext cx="1128730" cy="307777"/>
            </a:xfrm>
            <a:prstGeom prst="rect">
              <a:avLst/>
            </a:prstGeom>
            <a:noFill/>
          </p:spPr>
          <p:txBody>
            <a:bodyPr wrap="square">
              <a:spAutoFit/>
            </a:bodyPr>
            <a:lstStyle/>
            <a:p>
              <a:r>
                <a:rPr lang="en-US" altLang="zh-CN" sz="1400" dirty="0">
                  <a:solidFill>
                    <a:srgbClr val="333333"/>
                  </a:solidFill>
                  <a:latin typeface="Times New Roman" panose="02020603050405020304" pitchFamily="18" charset="0"/>
                  <a:cs typeface="Times New Roman" panose="02020603050405020304" pitchFamily="18" charset="0"/>
                </a:rPr>
                <a:t>Štarha et al.</a:t>
              </a:r>
              <a:endParaRPr lang="zh-CN" altLang="en-US" sz="1400" dirty="0"/>
            </a:p>
          </p:txBody>
        </p:sp>
      </p:grpSp>
      <p:sp>
        <p:nvSpPr>
          <p:cNvPr id="27" name="文本框 26">
            <a:extLst>
              <a:ext uri="{FF2B5EF4-FFF2-40B4-BE49-F238E27FC236}">
                <a16:creationId xmlns:a16="http://schemas.microsoft.com/office/drawing/2014/main" id="{4FEF960F-3F39-4E57-84C3-C2D220738BF2}"/>
              </a:ext>
            </a:extLst>
          </p:cNvPr>
          <p:cNvSpPr txBox="1"/>
          <p:nvPr/>
        </p:nvSpPr>
        <p:spPr>
          <a:xfrm>
            <a:off x="5376297" y="6550223"/>
            <a:ext cx="719703" cy="307777"/>
          </a:xfrm>
          <a:prstGeom prst="rect">
            <a:avLst/>
          </a:prstGeom>
          <a:noFill/>
        </p:spPr>
        <p:txBody>
          <a:bodyPr wrap="square">
            <a:spAutoFit/>
          </a:bodyPr>
          <a:lstStyle/>
          <a:p>
            <a:r>
              <a:rPr lang="en-US" altLang="zh-CN" sz="1400" b="0" i="0" dirty="0">
                <a:solidFill>
                  <a:srgbClr val="333333"/>
                </a:solidFill>
                <a:effectLst/>
                <a:latin typeface="Times New Roman" panose="02020603050405020304" pitchFamily="18" charset="0"/>
                <a:cs typeface="Times New Roman" panose="02020603050405020304" pitchFamily="18" charset="0"/>
              </a:rPr>
              <a:t>NOAA</a:t>
            </a:r>
            <a:endParaRPr lang="zh-CN" altLang="en-US" sz="1400" dirty="0"/>
          </a:p>
        </p:txBody>
      </p:sp>
    </p:spTree>
    <p:extLst>
      <p:ext uri="{BB962C8B-B14F-4D97-AF65-F5344CB8AC3E}">
        <p14:creationId xmlns:p14="http://schemas.microsoft.com/office/powerpoint/2010/main" val="4285185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圆角矩形 4">
            <a:extLst>
              <a:ext uri="{FF2B5EF4-FFF2-40B4-BE49-F238E27FC236}">
                <a16:creationId xmlns:a16="http://schemas.microsoft.com/office/drawing/2014/main" id="{5EFB4C62-2E02-46BE-8524-88D677A01195}"/>
              </a:ext>
            </a:extLst>
          </p:cNvPr>
          <p:cNvSpPr/>
          <p:nvPr/>
        </p:nvSpPr>
        <p:spPr>
          <a:xfrm>
            <a:off x="767997" y="217163"/>
            <a:ext cx="176565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 name="矩形 3">
            <a:extLst>
              <a:ext uri="{FF2B5EF4-FFF2-40B4-BE49-F238E27FC236}">
                <a16:creationId xmlns:a16="http://schemas.microsoft.com/office/drawing/2014/main" id="{A57699FB-2248-48D3-830F-F24485882592}"/>
              </a:ext>
            </a:extLst>
          </p:cNvPr>
          <p:cNvSpPr/>
          <p:nvPr/>
        </p:nvSpPr>
        <p:spPr>
          <a:xfrm>
            <a:off x="939822" y="245490"/>
            <a:ext cx="1415772" cy="461665"/>
          </a:xfrm>
          <a:prstGeom prst="rect">
            <a:avLst/>
          </a:prstGeom>
        </p:spPr>
        <p:txBody>
          <a:bodyPr wrap="none">
            <a:spAutoFit/>
          </a:bodyPr>
          <a:lstStyle/>
          <a:p>
            <a:pPr algn="ctr" defTabSz="913924">
              <a:spcBef>
                <a:spcPct val="0"/>
              </a:spcBef>
              <a:spcAft>
                <a:spcPct val="0"/>
              </a:spcAft>
              <a:defRPr/>
            </a:pPr>
            <a:r>
              <a:rPr lang="zh-CN" altLang="en-US" sz="2400" b="1" kern="0" dirty="0">
                <a:solidFill>
                  <a:srgbClr val="005A9E"/>
                </a:solidFill>
                <a:cs typeface="+mn-ea"/>
                <a:sym typeface="+mn-lt"/>
              </a:rPr>
              <a:t>研究背景</a:t>
            </a:r>
          </a:p>
        </p:txBody>
      </p: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0" name="灯片编号占位符 9">
            <a:extLst>
              <a:ext uri="{FF2B5EF4-FFF2-40B4-BE49-F238E27FC236}">
                <a16:creationId xmlns:a16="http://schemas.microsoft.com/office/drawing/2014/main" id="{86DFF554-52BA-4924-A3F3-6C13BC9DB9D3}"/>
              </a:ext>
            </a:extLst>
          </p:cNvPr>
          <p:cNvSpPr>
            <a:spLocks noGrp="1"/>
          </p:cNvSpPr>
          <p:nvPr>
            <p:ph type="sldNum" sz="quarter" idx="12"/>
          </p:nvPr>
        </p:nvSpPr>
        <p:spPr/>
        <p:txBody>
          <a:bodyPr/>
          <a:lstStyle/>
          <a:p>
            <a:fld id="{D973B45E-4D97-4DCC-B807-2D858E378165}" type="slidenum">
              <a:rPr lang="zh-CN" altLang="en-US" smtClean="0"/>
              <a:t>5</a:t>
            </a:fld>
            <a:endParaRPr lang="zh-CN" altLang="en-US"/>
          </a:p>
        </p:txBody>
      </p:sp>
      <p:grpSp>
        <p:nvGrpSpPr>
          <p:cNvPr id="46" name="组合 45">
            <a:extLst>
              <a:ext uri="{FF2B5EF4-FFF2-40B4-BE49-F238E27FC236}">
                <a16:creationId xmlns:a16="http://schemas.microsoft.com/office/drawing/2014/main" id="{DDD57321-8CD5-4D3C-B11B-769DDBB173FA}"/>
              </a:ext>
            </a:extLst>
          </p:cNvPr>
          <p:cNvGrpSpPr/>
          <p:nvPr/>
        </p:nvGrpSpPr>
        <p:grpSpPr>
          <a:xfrm>
            <a:off x="1811814" y="1007406"/>
            <a:ext cx="9020218" cy="5640087"/>
            <a:chOff x="2094305" y="1007406"/>
            <a:chExt cx="9020218" cy="5640087"/>
          </a:xfrm>
        </p:grpSpPr>
        <p:grpSp>
          <p:nvGrpSpPr>
            <p:cNvPr id="35" name="组合 34">
              <a:extLst>
                <a:ext uri="{FF2B5EF4-FFF2-40B4-BE49-F238E27FC236}">
                  <a16:creationId xmlns:a16="http://schemas.microsoft.com/office/drawing/2014/main" id="{8005026B-8EB3-48B8-8A97-BE15D31A32E8}"/>
                </a:ext>
              </a:extLst>
            </p:cNvPr>
            <p:cNvGrpSpPr/>
            <p:nvPr/>
          </p:nvGrpSpPr>
          <p:grpSpPr>
            <a:xfrm>
              <a:off x="5011239" y="3928556"/>
              <a:ext cx="2700000" cy="2718937"/>
              <a:chOff x="6253602" y="3845248"/>
              <a:chExt cx="2700000" cy="2718937"/>
            </a:xfrm>
          </p:grpSpPr>
          <p:pic>
            <p:nvPicPr>
              <p:cNvPr id="20" name="Picture 12">
                <a:extLst>
                  <a:ext uri="{FF2B5EF4-FFF2-40B4-BE49-F238E27FC236}">
                    <a16:creationId xmlns:a16="http://schemas.microsoft.com/office/drawing/2014/main" id="{37495D36-F14F-4FC5-88F2-973325A11708}"/>
                  </a:ext>
                </a:extLst>
              </p:cNvPr>
              <p:cNvPicPr>
                <a:picLocks noChangeAspect="1"/>
              </p:cNvPicPr>
              <p:nvPr/>
            </p:nvPicPr>
            <p:blipFill rotWithShape="1">
              <a:blip r:embed="rId3"/>
              <a:srcRect l="50716" r="1"/>
              <a:stretch/>
            </p:blipFill>
            <p:spPr>
              <a:xfrm>
                <a:off x="6253602" y="3845248"/>
                <a:ext cx="2700000" cy="2718937"/>
              </a:xfrm>
              <a:prstGeom prst="rect">
                <a:avLst/>
              </a:prstGeom>
            </p:spPr>
          </p:pic>
          <p:sp>
            <p:nvSpPr>
              <p:cNvPr id="21" name="TextBox 16">
                <a:extLst>
                  <a:ext uri="{FF2B5EF4-FFF2-40B4-BE49-F238E27FC236}">
                    <a16:creationId xmlns:a16="http://schemas.microsoft.com/office/drawing/2014/main" id="{7277420A-CF04-4A90-9B82-704498535A45}"/>
                  </a:ext>
                </a:extLst>
              </p:cNvPr>
              <p:cNvSpPr txBox="1"/>
              <p:nvPr/>
            </p:nvSpPr>
            <p:spPr>
              <a:xfrm>
                <a:off x="6254672" y="3845248"/>
                <a:ext cx="700479"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CME</a:t>
                </a:r>
              </a:p>
            </p:txBody>
          </p:sp>
          <p:cxnSp>
            <p:nvCxnSpPr>
              <p:cNvPr id="13" name="Straight Arrow Connector 13">
                <a:extLst>
                  <a:ext uri="{FF2B5EF4-FFF2-40B4-BE49-F238E27FC236}">
                    <a16:creationId xmlns:a16="http://schemas.microsoft.com/office/drawing/2014/main" id="{EB751280-2D44-494C-A48E-FD1D1C0DC3B6}"/>
                  </a:ext>
                </a:extLst>
              </p:cNvPr>
              <p:cNvCxnSpPr>
                <a:cxnSpLocks/>
                <a:stCxn id="14" idx="3"/>
              </p:cNvCxnSpPr>
              <p:nvPr/>
            </p:nvCxnSpPr>
            <p:spPr>
              <a:xfrm>
                <a:off x="7234738" y="4591371"/>
                <a:ext cx="258087" cy="459"/>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4">
                <a:extLst>
                  <a:ext uri="{FF2B5EF4-FFF2-40B4-BE49-F238E27FC236}">
                    <a16:creationId xmlns:a16="http://schemas.microsoft.com/office/drawing/2014/main" id="{77FD8C33-0930-4D90-B963-F456B4826AC9}"/>
                  </a:ext>
                </a:extLst>
              </p:cNvPr>
              <p:cNvSpPr txBox="1"/>
              <p:nvPr/>
            </p:nvSpPr>
            <p:spPr>
              <a:xfrm>
                <a:off x="6633366" y="4422094"/>
                <a:ext cx="601372" cy="338554"/>
              </a:xfrm>
              <a:prstGeom prst="rect">
                <a:avLst/>
              </a:prstGeom>
              <a:noFill/>
              <a:ln>
                <a:noFill/>
              </a:ln>
            </p:spPr>
            <p:txBody>
              <a:bodyPr wrap="square" rtlCol="0">
                <a:spAutoFit/>
              </a:bodyPr>
              <a:lstStyle/>
              <a:p>
                <a:pPr algn="ctr"/>
                <a:r>
                  <a:rPr lang="zh-CN" altLang="en-US" sz="16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亮核</a:t>
                </a:r>
                <a:endParaRPr lang="en-US" sz="16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cxnSp>
            <p:nvCxnSpPr>
              <p:cNvPr id="15" name="Straight Arrow Connector 15">
                <a:extLst>
                  <a:ext uri="{FF2B5EF4-FFF2-40B4-BE49-F238E27FC236}">
                    <a16:creationId xmlns:a16="http://schemas.microsoft.com/office/drawing/2014/main" id="{190BBFA0-77DA-40CE-9E94-4280B3620361}"/>
                  </a:ext>
                </a:extLst>
              </p:cNvPr>
              <p:cNvCxnSpPr>
                <a:cxnSpLocks/>
                <a:stCxn id="16" idx="1"/>
              </p:cNvCxnSpPr>
              <p:nvPr/>
            </p:nvCxnSpPr>
            <p:spPr>
              <a:xfrm flipH="1" flipV="1">
                <a:off x="7742048" y="4619389"/>
                <a:ext cx="223762" cy="176356"/>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6">
                <a:extLst>
                  <a:ext uri="{FF2B5EF4-FFF2-40B4-BE49-F238E27FC236}">
                    <a16:creationId xmlns:a16="http://schemas.microsoft.com/office/drawing/2014/main" id="{70E5A5E4-D960-4B3D-9C85-090821238D72}"/>
                  </a:ext>
                </a:extLst>
              </p:cNvPr>
              <p:cNvSpPr txBox="1"/>
              <p:nvPr/>
            </p:nvSpPr>
            <p:spPr>
              <a:xfrm>
                <a:off x="7965810" y="4626468"/>
                <a:ext cx="697971" cy="338554"/>
              </a:xfrm>
              <a:prstGeom prst="rect">
                <a:avLst/>
              </a:prstGeom>
              <a:noFill/>
            </p:spPr>
            <p:txBody>
              <a:bodyPr wrap="square" rtlCol="0">
                <a:spAutoFit/>
              </a:bodyPr>
              <a:lstStyle/>
              <a:p>
                <a:pPr algn="ctr"/>
                <a:r>
                  <a:rPr lang="zh-CN" altLang="en-US" sz="16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暗腔</a:t>
                </a:r>
                <a:endParaRPr lang="en-US" sz="16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cxnSp>
            <p:nvCxnSpPr>
              <p:cNvPr id="17" name="Straight Arrow Connector 17">
                <a:extLst>
                  <a:ext uri="{FF2B5EF4-FFF2-40B4-BE49-F238E27FC236}">
                    <a16:creationId xmlns:a16="http://schemas.microsoft.com/office/drawing/2014/main" id="{F424DFF2-0A60-4C8A-8573-C54923B4D9B9}"/>
                  </a:ext>
                </a:extLst>
              </p:cNvPr>
              <p:cNvCxnSpPr>
                <a:cxnSpLocks/>
              </p:cNvCxnSpPr>
              <p:nvPr/>
            </p:nvCxnSpPr>
            <p:spPr>
              <a:xfrm flipH="1">
                <a:off x="7707061" y="4187556"/>
                <a:ext cx="285342" cy="159236"/>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8">
                <a:extLst>
                  <a:ext uri="{FF2B5EF4-FFF2-40B4-BE49-F238E27FC236}">
                    <a16:creationId xmlns:a16="http://schemas.microsoft.com/office/drawing/2014/main" id="{B15C62D0-0412-458C-8BAD-D23CCCA7B00C}"/>
                  </a:ext>
                </a:extLst>
              </p:cNvPr>
              <p:cNvSpPr txBox="1"/>
              <p:nvPr/>
            </p:nvSpPr>
            <p:spPr>
              <a:xfrm>
                <a:off x="7992403" y="4014313"/>
                <a:ext cx="639385" cy="338554"/>
              </a:xfrm>
              <a:prstGeom prst="rect">
                <a:avLst/>
              </a:prstGeom>
              <a:noFill/>
            </p:spPr>
            <p:txBody>
              <a:bodyPr wrap="square" rtlCol="0">
                <a:spAutoFit/>
              </a:bodyPr>
              <a:lstStyle/>
              <a:p>
                <a:pPr algn="ctr"/>
                <a:r>
                  <a:rPr lang="zh-CN" altLang="en-US" sz="16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前沿</a:t>
                </a:r>
                <a:endParaRPr lang="en-US" sz="1600"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grpSp>
        <p:grpSp>
          <p:nvGrpSpPr>
            <p:cNvPr id="12" name="组合 11">
              <a:extLst>
                <a:ext uri="{FF2B5EF4-FFF2-40B4-BE49-F238E27FC236}">
                  <a16:creationId xmlns:a16="http://schemas.microsoft.com/office/drawing/2014/main" id="{B2ABC00E-B067-4204-A732-2C9CAFEE558F}"/>
                </a:ext>
              </a:extLst>
            </p:cNvPr>
            <p:cNvGrpSpPr/>
            <p:nvPr/>
          </p:nvGrpSpPr>
          <p:grpSpPr>
            <a:xfrm>
              <a:off x="2099344" y="4190650"/>
              <a:ext cx="2700000" cy="2194750"/>
              <a:chOff x="190625" y="4317851"/>
              <a:chExt cx="2700000" cy="2194750"/>
            </a:xfrm>
          </p:grpSpPr>
          <p:pic>
            <p:nvPicPr>
              <p:cNvPr id="26" name="图片 25">
                <a:extLst>
                  <a:ext uri="{FF2B5EF4-FFF2-40B4-BE49-F238E27FC236}">
                    <a16:creationId xmlns:a16="http://schemas.microsoft.com/office/drawing/2014/main" id="{37BE1DCA-7C57-4AD3-8638-A6519CC006E2}"/>
                  </a:ext>
                </a:extLst>
              </p:cNvPr>
              <p:cNvPicPr>
                <a:picLocks noChangeAspect="1"/>
              </p:cNvPicPr>
              <p:nvPr/>
            </p:nvPicPr>
            <p:blipFill rotWithShape="1">
              <a:blip r:embed="rId4">
                <a:extLst>
                  <a:ext uri="{28A0092B-C50C-407E-A947-70E740481C1C}">
                    <a14:useLocalDpi xmlns:a14="http://schemas.microsoft.com/office/drawing/2010/main" val="0"/>
                  </a:ext>
                </a:extLst>
              </a:blip>
              <a:srcRect l="6788" r="3513"/>
              <a:stretch/>
            </p:blipFill>
            <p:spPr>
              <a:xfrm>
                <a:off x="190625" y="4317851"/>
                <a:ext cx="2700000" cy="2194750"/>
              </a:xfrm>
              <a:prstGeom prst="rect">
                <a:avLst/>
              </a:prstGeom>
            </p:spPr>
          </p:pic>
          <p:sp>
            <p:nvSpPr>
              <p:cNvPr id="55" name="TextBox 16">
                <a:extLst>
                  <a:ext uri="{FF2B5EF4-FFF2-40B4-BE49-F238E27FC236}">
                    <a16:creationId xmlns:a16="http://schemas.microsoft.com/office/drawing/2014/main" id="{DF77474E-39F4-4EA2-A124-FAE9886A29B7}"/>
                  </a:ext>
                </a:extLst>
              </p:cNvPr>
              <p:cNvSpPr txBox="1"/>
              <p:nvPr/>
            </p:nvSpPr>
            <p:spPr>
              <a:xfrm>
                <a:off x="192219" y="4317851"/>
                <a:ext cx="1338605" cy="369332"/>
              </a:xfrm>
              <a:prstGeom prst="rect">
                <a:avLst/>
              </a:prstGeom>
              <a:noFill/>
            </p:spPr>
            <p:txBody>
              <a:bodyPr wrap="square" rtlCol="0">
                <a:spAutoFit/>
              </a:bodyPr>
              <a:lstStyle/>
              <a:p>
                <a:pPr algn="ctr"/>
                <a:r>
                  <a:rPr lang="zh-CN" alt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巴士底事件</a:t>
                </a:r>
                <a:endParaRPr 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grpSp>
        <p:grpSp>
          <p:nvGrpSpPr>
            <p:cNvPr id="33" name="组合 32">
              <a:extLst>
                <a:ext uri="{FF2B5EF4-FFF2-40B4-BE49-F238E27FC236}">
                  <a16:creationId xmlns:a16="http://schemas.microsoft.com/office/drawing/2014/main" id="{3A7A9EB5-F078-46DB-8B18-922225AE7AF8}"/>
                </a:ext>
              </a:extLst>
            </p:cNvPr>
            <p:cNvGrpSpPr/>
            <p:nvPr/>
          </p:nvGrpSpPr>
          <p:grpSpPr>
            <a:xfrm>
              <a:off x="2094305" y="1007406"/>
              <a:ext cx="2700000" cy="2700000"/>
              <a:chOff x="2094305" y="1007406"/>
              <a:chExt cx="2700000" cy="2700000"/>
            </a:xfrm>
          </p:grpSpPr>
          <p:grpSp>
            <p:nvGrpSpPr>
              <p:cNvPr id="8" name="组合 7">
                <a:extLst>
                  <a:ext uri="{FF2B5EF4-FFF2-40B4-BE49-F238E27FC236}">
                    <a16:creationId xmlns:a16="http://schemas.microsoft.com/office/drawing/2014/main" id="{96ECDC93-972D-4E68-BDBE-0EABA1CB8E77}"/>
                  </a:ext>
                </a:extLst>
              </p:cNvPr>
              <p:cNvGrpSpPr/>
              <p:nvPr/>
            </p:nvGrpSpPr>
            <p:grpSpPr>
              <a:xfrm>
                <a:off x="2094305" y="1007406"/>
                <a:ext cx="2700000" cy="2700000"/>
                <a:chOff x="185586" y="1134607"/>
                <a:chExt cx="2700000" cy="2700000"/>
              </a:xfrm>
            </p:grpSpPr>
            <p:pic>
              <p:nvPicPr>
                <p:cNvPr id="9" name="图片 8">
                  <a:extLst>
                    <a:ext uri="{FF2B5EF4-FFF2-40B4-BE49-F238E27FC236}">
                      <a16:creationId xmlns:a16="http://schemas.microsoft.com/office/drawing/2014/main" id="{3E7777AF-C192-42EF-9E49-B35A14DD1D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5586" y="1134607"/>
                  <a:ext cx="2700000" cy="2700000"/>
                </a:xfrm>
                <a:prstGeom prst="rect">
                  <a:avLst/>
                </a:prstGeom>
              </p:spPr>
            </p:pic>
            <p:sp>
              <p:nvSpPr>
                <p:cNvPr id="37" name="TextBox 16">
                  <a:extLst>
                    <a:ext uri="{FF2B5EF4-FFF2-40B4-BE49-F238E27FC236}">
                      <a16:creationId xmlns:a16="http://schemas.microsoft.com/office/drawing/2014/main" id="{2AF05AB3-6BDB-4636-871D-C266BC2413B0}"/>
                    </a:ext>
                  </a:extLst>
                </p:cNvPr>
                <p:cNvSpPr txBox="1"/>
                <p:nvPr/>
              </p:nvSpPr>
              <p:spPr>
                <a:xfrm>
                  <a:off x="185724" y="1138692"/>
                  <a:ext cx="700479" cy="369332"/>
                </a:xfrm>
                <a:prstGeom prst="rect">
                  <a:avLst/>
                </a:prstGeom>
                <a:noFill/>
              </p:spPr>
              <p:txBody>
                <a:bodyPr wrap="square" rtlCol="0">
                  <a:spAutoFit/>
                </a:bodyPr>
                <a:lstStyle/>
                <a:p>
                  <a:pPr algn="ctr"/>
                  <a:r>
                    <a:rPr lang="zh-CN" alt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冕环</a:t>
                  </a:r>
                  <a:endParaRPr 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grpSp>
          <p:sp>
            <p:nvSpPr>
              <p:cNvPr id="42" name="文本框 41">
                <a:extLst>
                  <a:ext uri="{FF2B5EF4-FFF2-40B4-BE49-F238E27FC236}">
                    <a16:creationId xmlns:a16="http://schemas.microsoft.com/office/drawing/2014/main" id="{191068E1-C649-4BDE-8741-1C37F1DB3E73}"/>
                  </a:ext>
                </a:extLst>
              </p:cNvPr>
              <p:cNvSpPr txBox="1"/>
              <p:nvPr/>
            </p:nvSpPr>
            <p:spPr>
              <a:xfrm>
                <a:off x="2099497" y="3396165"/>
                <a:ext cx="807345" cy="307777"/>
              </a:xfrm>
              <a:prstGeom prst="rect">
                <a:avLst/>
              </a:prstGeom>
              <a:noFill/>
            </p:spPr>
            <p:txBody>
              <a:bodyPr wrap="square">
                <a:spAutoFit/>
              </a:bodyPr>
              <a:lstStyle/>
              <a:p>
                <a:pPr algn="ctr"/>
                <a:r>
                  <a:rPr lang="en-US" altLang="zh-CN" sz="1400" dirty="0">
                    <a:solidFill>
                      <a:schemeClr val="bg1"/>
                    </a:solidFill>
                    <a:latin typeface="Times New Roman" panose="02020603050405020304" pitchFamily="18" charset="0"/>
                    <a:cs typeface="Times New Roman" panose="02020603050405020304" pitchFamily="18" charset="0"/>
                  </a:rPr>
                  <a:t>TRACE</a:t>
                </a:r>
                <a:endParaRPr lang="zh-CN" altLang="en-US" sz="1400" dirty="0">
                  <a:solidFill>
                    <a:schemeClr val="bg1"/>
                  </a:solidFill>
                </a:endParaRPr>
              </a:p>
            </p:txBody>
          </p:sp>
        </p:grpSp>
        <p:grpSp>
          <p:nvGrpSpPr>
            <p:cNvPr id="34" name="组合 33">
              <a:extLst>
                <a:ext uri="{FF2B5EF4-FFF2-40B4-BE49-F238E27FC236}">
                  <a16:creationId xmlns:a16="http://schemas.microsoft.com/office/drawing/2014/main" id="{F27DF623-A378-4596-AC33-3327D74AD8FD}"/>
                </a:ext>
              </a:extLst>
            </p:cNvPr>
            <p:cNvGrpSpPr/>
            <p:nvPr/>
          </p:nvGrpSpPr>
          <p:grpSpPr>
            <a:xfrm>
              <a:off x="5034099" y="1007406"/>
              <a:ext cx="2651686" cy="2705240"/>
              <a:chOff x="5034099" y="1007406"/>
              <a:chExt cx="2651686" cy="2705240"/>
            </a:xfrm>
          </p:grpSpPr>
          <p:grpSp>
            <p:nvGrpSpPr>
              <p:cNvPr id="11" name="组合 10">
                <a:extLst>
                  <a:ext uri="{FF2B5EF4-FFF2-40B4-BE49-F238E27FC236}">
                    <a16:creationId xmlns:a16="http://schemas.microsoft.com/office/drawing/2014/main" id="{6E5500A9-AC36-4F6F-93AA-B7836C18311F}"/>
                  </a:ext>
                </a:extLst>
              </p:cNvPr>
              <p:cNvGrpSpPr/>
              <p:nvPr/>
            </p:nvGrpSpPr>
            <p:grpSpPr>
              <a:xfrm>
                <a:off x="5035383" y="1007406"/>
                <a:ext cx="2650402" cy="2700000"/>
                <a:chOff x="3028678" y="1134607"/>
                <a:chExt cx="2650402" cy="2700000"/>
              </a:xfrm>
            </p:grpSpPr>
            <p:pic>
              <p:nvPicPr>
                <p:cNvPr id="29" name="图片 28">
                  <a:extLst>
                    <a:ext uri="{FF2B5EF4-FFF2-40B4-BE49-F238E27FC236}">
                      <a16:creationId xmlns:a16="http://schemas.microsoft.com/office/drawing/2014/main" id="{5522D33E-4D0D-48B8-A3E4-197EDD5118A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28678" y="1134607"/>
                  <a:ext cx="2650402" cy="2700000"/>
                </a:xfrm>
                <a:prstGeom prst="rect">
                  <a:avLst/>
                </a:prstGeom>
              </p:spPr>
            </p:pic>
            <p:sp>
              <p:nvSpPr>
                <p:cNvPr id="38" name="TextBox 16">
                  <a:extLst>
                    <a:ext uri="{FF2B5EF4-FFF2-40B4-BE49-F238E27FC236}">
                      <a16:creationId xmlns:a16="http://schemas.microsoft.com/office/drawing/2014/main" id="{5DCC21AD-6B8E-4ADF-B1AA-7F877FD3C3BB}"/>
                    </a:ext>
                  </a:extLst>
                </p:cNvPr>
                <p:cNvSpPr txBox="1"/>
                <p:nvPr/>
              </p:nvSpPr>
              <p:spPr>
                <a:xfrm>
                  <a:off x="3028678" y="1134607"/>
                  <a:ext cx="700479" cy="369332"/>
                </a:xfrm>
                <a:prstGeom prst="rect">
                  <a:avLst/>
                </a:prstGeom>
                <a:noFill/>
              </p:spPr>
              <p:txBody>
                <a:bodyPr wrap="square" rtlCol="0">
                  <a:spAutoFit/>
                </a:bodyPr>
                <a:lstStyle/>
                <a:p>
                  <a:pPr algn="ctr"/>
                  <a:r>
                    <a:rPr lang="zh-CN" alt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冕洞</a:t>
                  </a:r>
                  <a:endParaRPr 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grpSp>
          <p:sp>
            <p:nvSpPr>
              <p:cNvPr id="43" name="文本框 42">
                <a:extLst>
                  <a:ext uri="{FF2B5EF4-FFF2-40B4-BE49-F238E27FC236}">
                    <a16:creationId xmlns:a16="http://schemas.microsoft.com/office/drawing/2014/main" id="{475F16E5-C4F5-4B8A-8F64-3A2D23653853}"/>
                  </a:ext>
                </a:extLst>
              </p:cNvPr>
              <p:cNvSpPr txBox="1"/>
              <p:nvPr/>
            </p:nvSpPr>
            <p:spPr>
              <a:xfrm>
                <a:off x="5034099" y="3404869"/>
                <a:ext cx="1151263" cy="307777"/>
              </a:xfrm>
              <a:prstGeom prst="rect">
                <a:avLst/>
              </a:prstGeom>
              <a:noFill/>
            </p:spPr>
            <p:txBody>
              <a:bodyPr wrap="square">
                <a:spAutoFit/>
              </a:bodyPr>
              <a:lstStyle/>
              <a:p>
                <a:pPr algn="ctr"/>
                <a:r>
                  <a:rPr lang="en-US" altLang="zh-CN" sz="1400" dirty="0">
                    <a:solidFill>
                      <a:schemeClr val="bg1"/>
                    </a:solidFill>
                    <a:latin typeface="Times New Roman" panose="02020603050405020304" pitchFamily="18" charset="0"/>
                    <a:cs typeface="Times New Roman" panose="02020603050405020304" pitchFamily="18" charset="0"/>
                  </a:rPr>
                  <a:t>JHelioviewer</a:t>
                </a:r>
                <a:endParaRPr lang="zh-CN" altLang="en-US" sz="1400" dirty="0">
                  <a:solidFill>
                    <a:schemeClr val="bg1"/>
                  </a:solidFill>
                </a:endParaRPr>
              </a:p>
            </p:txBody>
          </p:sp>
        </p:grpSp>
        <p:sp>
          <p:nvSpPr>
            <p:cNvPr id="47" name="文本框 46">
              <a:extLst>
                <a:ext uri="{FF2B5EF4-FFF2-40B4-BE49-F238E27FC236}">
                  <a16:creationId xmlns:a16="http://schemas.microsoft.com/office/drawing/2014/main" id="{AAF6E474-7F77-4D8D-BFD3-9B33917F01F1}"/>
                </a:ext>
              </a:extLst>
            </p:cNvPr>
            <p:cNvSpPr txBox="1"/>
            <p:nvPr/>
          </p:nvSpPr>
          <p:spPr>
            <a:xfrm>
              <a:off x="2108672" y="6077458"/>
              <a:ext cx="778700" cy="307777"/>
            </a:xfrm>
            <a:prstGeom prst="rect">
              <a:avLst/>
            </a:prstGeom>
            <a:noFill/>
          </p:spPr>
          <p:txBody>
            <a:bodyPr wrap="square">
              <a:spAutoFit/>
            </a:bodyPr>
            <a:lstStyle/>
            <a:p>
              <a:pPr algn="ctr"/>
              <a:r>
                <a:rPr lang="en-US" altLang="zh-CN" sz="1400" dirty="0">
                  <a:solidFill>
                    <a:schemeClr val="bg1"/>
                  </a:solidFill>
                  <a:latin typeface="Times New Roman" panose="02020603050405020304" pitchFamily="18" charset="0"/>
                  <a:cs typeface="Times New Roman" panose="02020603050405020304" pitchFamily="18" charset="0"/>
                </a:rPr>
                <a:t>TRACE</a:t>
              </a:r>
              <a:endParaRPr lang="zh-CN" altLang="en-US" sz="1400" dirty="0">
                <a:solidFill>
                  <a:schemeClr val="bg1"/>
                </a:solidFill>
              </a:endParaRPr>
            </a:p>
          </p:txBody>
        </p:sp>
        <p:grpSp>
          <p:nvGrpSpPr>
            <p:cNvPr id="45" name="组合 44">
              <a:extLst>
                <a:ext uri="{FF2B5EF4-FFF2-40B4-BE49-F238E27FC236}">
                  <a16:creationId xmlns:a16="http://schemas.microsoft.com/office/drawing/2014/main" id="{15AD584F-337A-42EF-84B2-AA5358BEB209}"/>
                </a:ext>
              </a:extLst>
            </p:cNvPr>
            <p:cNvGrpSpPr/>
            <p:nvPr/>
          </p:nvGrpSpPr>
          <p:grpSpPr>
            <a:xfrm>
              <a:off x="7926863" y="1007406"/>
              <a:ext cx="2278916" cy="2703909"/>
              <a:chOff x="7926863" y="1007406"/>
              <a:chExt cx="2278916" cy="2703909"/>
            </a:xfrm>
          </p:grpSpPr>
          <p:grpSp>
            <p:nvGrpSpPr>
              <p:cNvPr id="22" name="组合 21">
                <a:extLst>
                  <a:ext uri="{FF2B5EF4-FFF2-40B4-BE49-F238E27FC236}">
                    <a16:creationId xmlns:a16="http://schemas.microsoft.com/office/drawing/2014/main" id="{ACB2B592-D0BD-4B28-9302-4AB953BA9246}"/>
                  </a:ext>
                </a:extLst>
              </p:cNvPr>
              <p:cNvGrpSpPr/>
              <p:nvPr/>
            </p:nvGrpSpPr>
            <p:grpSpPr>
              <a:xfrm>
                <a:off x="7926863" y="1007406"/>
                <a:ext cx="2278916" cy="2700000"/>
                <a:chOff x="7539047" y="1191759"/>
                <a:chExt cx="2278916" cy="2700000"/>
              </a:xfrm>
            </p:grpSpPr>
            <p:pic>
              <p:nvPicPr>
                <p:cNvPr id="36" name="Picture 4">
                  <a:extLst>
                    <a:ext uri="{FF2B5EF4-FFF2-40B4-BE49-F238E27FC236}">
                      <a16:creationId xmlns:a16="http://schemas.microsoft.com/office/drawing/2014/main" id="{11780FE5-3797-4206-99B4-8C623A6F161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494" t="1719" r="2275" b="1849"/>
                <a:stretch/>
              </p:blipFill>
              <p:spPr bwMode="auto">
                <a:xfrm>
                  <a:off x="7539047" y="1191759"/>
                  <a:ext cx="2278916" cy="2700000"/>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16">
                  <a:extLst>
                    <a:ext uri="{FF2B5EF4-FFF2-40B4-BE49-F238E27FC236}">
                      <a16:creationId xmlns:a16="http://schemas.microsoft.com/office/drawing/2014/main" id="{F7CA850D-7BB1-49F5-A481-A504F14B2B20}"/>
                    </a:ext>
                  </a:extLst>
                </p:cNvPr>
                <p:cNvSpPr txBox="1"/>
                <p:nvPr/>
              </p:nvSpPr>
              <p:spPr>
                <a:xfrm>
                  <a:off x="7539047" y="1191759"/>
                  <a:ext cx="936933" cy="369332"/>
                </a:xfrm>
                <a:prstGeom prst="rect">
                  <a:avLst/>
                </a:prstGeom>
                <a:noFill/>
              </p:spPr>
              <p:txBody>
                <a:bodyPr wrap="square" rtlCol="0">
                  <a:spAutoFit/>
                </a:bodyPr>
                <a:lstStyle/>
                <a:p>
                  <a:pPr algn="ctr"/>
                  <a:r>
                    <a:rPr lang="zh-CN" alt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电流片</a:t>
                  </a:r>
                  <a:endParaRPr 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grpSp>
          <p:sp>
            <p:nvSpPr>
              <p:cNvPr id="40" name="文本框 39">
                <a:extLst>
                  <a:ext uri="{FF2B5EF4-FFF2-40B4-BE49-F238E27FC236}">
                    <a16:creationId xmlns:a16="http://schemas.microsoft.com/office/drawing/2014/main" id="{6833E66F-8EC7-4F97-8A70-FB4131CDB80F}"/>
                  </a:ext>
                </a:extLst>
              </p:cNvPr>
              <p:cNvSpPr txBox="1"/>
              <p:nvPr/>
            </p:nvSpPr>
            <p:spPr>
              <a:xfrm>
                <a:off x="7932765" y="3403538"/>
                <a:ext cx="1328597" cy="307777"/>
              </a:xfrm>
              <a:prstGeom prst="rect">
                <a:avLst/>
              </a:prstGeom>
              <a:noFill/>
            </p:spPr>
            <p:txBody>
              <a:bodyPr wrap="square">
                <a:spAutoFit/>
              </a:bodyPr>
              <a:lstStyle/>
              <a:p>
                <a:pPr algn="ctr"/>
                <a:r>
                  <a:rPr lang="en-US" altLang="zh-CN" sz="1400" dirty="0">
                    <a:solidFill>
                      <a:schemeClr val="bg1"/>
                    </a:solidFill>
                    <a:latin typeface="Times New Roman" panose="02020603050405020304" pitchFamily="18" charset="0"/>
                    <a:cs typeface="Times New Roman" panose="02020603050405020304" pitchFamily="18" charset="0"/>
                  </a:rPr>
                  <a:t>Lin</a:t>
                </a:r>
                <a:r>
                  <a:rPr lang="en-US" altLang="zh-CN" sz="1400" b="0" i="0" dirty="0">
                    <a:solidFill>
                      <a:schemeClr val="bg1"/>
                    </a:solidFill>
                    <a:effectLst/>
                    <a:latin typeface="Times New Roman" panose="02020603050405020304" pitchFamily="18" charset="0"/>
                    <a:cs typeface="Times New Roman" panose="02020603050405020304" pitchFamily="18" charset="0"/>
                  </a:rPr>
                  <a:t> et al. 2005</a:t>
                </a:r>
                <a:endParaRPr lang="zh-CN" altLang="en-US" sz="1400" dirty="0">
                  <a:solidFill>
                    <a:schemeClr val="bg1"/>
                  </a:solidFill>
                </a:endParaRPr>
              </a:p>
            </p:txBody>
          </p:sp>
        </p:grpSp>
        <p:sp>
          <p:nvSpPr>
            <p:cNvPr id="44" name="文本框 43">
              <a:extLst>
                <a:ext uri="{FF2B5EF4-FFF2-40B4-BE49-F238E27FC236}">
                  <a16:creationId xmlns:a16="http://schemas.microsoft.com/office/drawing/2014/main" id="{858E55B3-DDE1-47DD-8432-D526F91D18FF}"/>
                </a:ext>
              </a:extLst>
            </p:cNvPr>
            <p:cNvSpPr txBox="1"/>
            <p:nvPr/>
          </p:nvSpPr>
          <p:spPr>
            <a:xfrm>
              <a:off x="5011239" y="6224953"/>
              <a:ext cx="700479" cy="307777"/>
            </a:xfrm>
            <a:prstGeom prst="rect">
              <a:avLst/>
            </a:prstGeom>
            <a:noFill/>
          </p:spPr>
          <p:txBody>
            <a:bodyPr wrap="square">
              <a:spAutoFit/>
            </a:bodyPr>
            <a:lstStyle/>
            <a:p>
              <a:pPr algn="ctr"/>
              <a:r>
                <a:rPr lang="en-US" altLang="zh-CN" sz="1400" dirty="0">
                  <a:solidFill>
                    <a:schemeClr val="bg1"/>
                  </a:solidFill>
                  <a:latin typeface="Times New Roman" panose="02020603050405020304" pitchFamily="18" charset="0"/>
                  <a:cs typeface="Times New Roman" panose="02020603050405020304" pitchFamily="18" charset="0"/>
                </a:rPr>
                <a:t>SOHO</a:t>
              </a:r>
              <a:endParaRPr lang="zh-CN" altLang="en-US" sz="1400" dirty="0">
                <a:solidFill>
                  <a:schemeClr val="bg1"/>
                </a:solidFill>
              </a:endParaRPr>
            </a:p>
          </p:txBody>
        </p:sp>
        <p:grpSp>
          <p:nvGrpSpPr>
            <p:cNvPr id="32" name="组合 31">
              <a:extLst>
                <a:ext uri="{FF2B5EF4-FFF2-40B4-BE49-F238E27FC236}">
                  <a16:creationId xmlns:a16="http://schemas.microsoft.com/office/drawing/2014/main" id="{9391FBB7-C436-49AA-842E-0CB355DB6890}"/>
                </a:ext>
              </a:extLst>
            </p:cNvPr>
            <p:cNvGrpSpPr/>
            <p:nvPr/>
          </p:nvGrpSpPr>
          <p:grpSpPr>
            <a:xfrm>
              <a:off x="7923134" y="3929493"/>
              <a:ext cx="3191389" cy="2718000"/>
              <a:chOff x="7923134" y="3929493"/>
              <a:chExt cx="3191389" cy="2718000"/>
            </a:xfrm>
          </p:grpSpPr>
          <p:pic>
            <p:nvPicPr>
              <p:cNvPr id="31" name="图片 30">
                <a:extLst>
                  <a:ext uri="{FF2B5EF4-FFF2-40B4-BE49-F238E27FC236}">
                    <a16:creationId xmlns:a16="http://schemas.microsoft.com/office/drawing/2014/main" id="{79005528-351C-490A-AA00-0716B61BA81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23134" y="3929493"/>
                <a:ext cx="3191389" cy="2718000"/>
              </a:xfrm>
              <a:prstGeom prst="rect">
                <a:avLst/>
              </a:prstGeom>
            </p:spPr>
          </p:pic>
          <p:sp>
            <p:nvSpPr>
              <p:cNvPr id="41" name="TextBox 16">
                <a:extLst>
                  <a:ext uri="{FF2B5EF4-FFF2-40B4-BE49-F238E27FC236}">
                    <a16:creationId xmlns:a16="http://schemas.microsoft.com/office/drawing/2014/main" id="{DA2FDDA1-30AF-415A-B201-819EF851596B}"/>
                  </a:ext>
                </a:extLst>
              </p:cNvPr>
              <p:cNvSpPr txBox="1"/>
              <p:nvPr/>
            </p:nvSpPr>
            <p:spPr>
              <a:xfrm>
                <a:off x="10351881" y="6275892"/>
                <a:ext cx="762642" cy="369332"/>
              </a:xfrm>
              <a:prstGeom prst="rect">
                <a:avLst/>
              </a:prstGeom>
              <a:noFill/>
            </p:spPr>
            <p:txBody>
              <a:bodyPr wrap="square" rtlCol="0">
                <a:spAutoFit/>
              </a:bodyPr>
              <a:lstStyle/>
              <a:p>
                <a:pPr algn="ctr"/>
                <a:r>
                  <a:rPr lang="zh-CN" alt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rPr>
                  <a:t>日珥</a:t>
                </a:r>
                <a:endParaRPr lang="en-US" dirty="0">
                  <a:solidFill>
                    <a:schemeClr val="bg1"/>
                  </a:solidFill>
                  <a:latin typeface="Microsoft YaHei" panose="020B0503020204020204" pitchFamily="34" charset="-122"/>
                  <a:ea typeface="Microsoft YaHei" panose="020B0503020204020204" pitchFamily="34" charset="-122"/>
                  <a:cs typeface="Times New Roman" panose="02020603050405020304" pitchFamily="18" charset="0"/>
                </a:endParaRPr>
              </a:p>
            </p:txBody>
          </p:sp>
        </p:grpSp>
      </p:grpSp>
    </p:spTree>
    <p:extLst>
      <p:ext uri="{BB962C8B-B14F-4D97-AF65-F5344CB8AC3E}">
        <p14:creationId xmlns:p14="http://schemas.microsoft.com/office/powerpoint/2010/main" val="1212058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0" name="灯片编号占位符 9">
            <a:extLst>
              <a:ext uri="{FF2B5EF4-FFF2-40B4-BE49-F238E27FC236}">
                <a16:creationId xmlns:a16="http://schemas.microsoft.com/office/drawing/2014/main" id="{86DFF554-52BA-4924-A3F3-6C13BC9DB9D3}"/>
              </a:ext>
            </a:extLst>
          </p:cNvPr>
          <p:cNvSpPr>
            <a:spLocks noGrp="1"/>
          </p:cNvSpPr>
          <p:nvPr>
            <p:ph type="sldNum" sz="quarter" idx="12"/>
          </p:nvPr>
        </p:nvSpPr>
        <p:spPr/>
        <p:txBody>
          <a:bodyPr/>
          <a:lstStyle/>
          <a:p>
            <a:fld id="{D973B45E-4D97-4DCC-B807-2D858E378165}" type="slidenum">
              <a:rPr lang="zh-CN" altLang="en-US" smtClean="0"/>
              <a:t>6</a:t>
            </a:fld>
            <a:endParaRPr lang="zh-CN" altLang="en-US"/>
          </a:p>
        </p:txBody>
      </p:sp>
      <p:sp>
        <p:nvSpPr>
          <p:cNvPr id="48" name="圆角矩形 4">
            <a:extLst>
              <a:ext uri="{FF2B5EF4-FFF2-40B4-BE49-F238E27FC236}">
                <a16:creationId xmlns:a16="http://schemas.microsoft.com/office/drawing/2014/main" id="{975E727D-DCA5-4867-9235-19F09409DA52}"/>
              </a:ext>
            </a:extLst>
          </p:cNvPr>
          <p:cNvSpPr/>
          <p:nvPr/>
        </p:nvSpPr>
        <p:spPr>
          <a:xfrm>
            <a:off x="767998" y="219544"/>
            <a:ext cx="3330927"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9" name="矩形 48">
            <a:extLst>
              <a:ext uri="{FF2B5EF4-FFF2-40B4-BE49-F238E27FC236}">
                <a16:creationId xmlns:a16="http://schemas.microsoft.com/office/drawing/2014/main" id="{B925AF39-A825-48C9-80A4-E5270BDBE5E8}"/>
              </a:ext>
            </a:extLst>
          </p:cNvPr>
          <p:cNvSpPr/>
          <p:nvPr/>
        </p:nvSpPr>
        <p:spPr>
          <a:xfrm>
            <a:off x="924152" y="245490"/>
            <a:ext cx="3018617" cy="461665"/>
          </a:xfrm>
          <a:prstGeom prst="rect">
            <a:avLst/>
          </a:prstGeom>
        </p:spPr>
        <p:txBody>
          <a:bodyPr wrap="square">
            <a:spAutoFit/>
          </a:bodyPr>
          <a:lstStyle/>
          <a:p>
            <a:pPr algn="ctr" defTabSz="913924">
              <a:spcBef>
                <a:spcPct val="0"/>
              </a:spcBef>
              <a:spcAft>
                <a:spcPct val="0"/>
              </a:spcAft>
              <a:defRPr/>
            </a:pPr>
            <a:r>
              <a:rPr lang="zh-CN" altLang="en-US" sz="2400" b="1" kern="0" dirty="0">
                <a:solidFill>
                  <a:srgbClr val="005A9E"/>
                </a:solidFill>
                <a:latin typeface="Times New Roman" panose="02020603050405020304" pitchFamily="18" charset="0"/>
                <a:cs typeface="Times New Roman" panose="02020603050405020304" pitchFamily="18" charset="0"/>
                <a:sym typeface="+mn-lt"/>
              </a:rPr>
              <a:t>“夸父一号”</a:t>
            </a:r>
            <a:r>
              <a:rPr lang="en-US" altLang="zh-CN" sz="2400" b="1" kern="0" dirty="0">
                <a:solidFill>
                  <a:srgbClr val="005A9E"/>
                </a:solidFill>
                <a:latin typeface="Times New Roman" panose="02020603050405020304" pitchFamily="18" charset="0"/>
                <a:cs typeface="Times New Roman" panose="02020603050405020304" pitchFamily="18" charset="0"/>
                <a:sym typeface="+mn-lt"/>
              </a:rPr>
              <a:t>LST</a:t>
            </a:r>
            <a:r>
              <a:rPr lang="zh-CN" altLang="en-US" sz="2400" b="1" kern="0" dirty="0">
                <a:solidFill>
                  <a:srgbClr val="005A9E"/>
                </a:solidFill>
                <a:latin typeface="Times New Roman" panose="02020603050405020304" pitchFamily="18" charset="0"/>
                <a:cs typeface="Times New Roman" panose="02020603050405020304" pitchFamily="18" charset="0"/>
                <a:sym typeface="+mn-lt"/>
              </a:rPr>
              <a:t>观测</a:t>
            </a:r>
          </a:p>
        </p:txBody>
      </p:sp>
      <p:pic>
        <p:nvPicPr>
          <p:cNvPr id="18" name="Picture 4" descr="20230211_X1.1_delay10_ok">
            <a:extLst>
              <a:ext uri="{FF2B5EF4-FFF2-40B4-BE49-F238E27FC236}">
                <a16:creationId xmlns:a16="http://schemas.microsoft.com/office/drawing/2014/main" id="{CD4A7453-F28A-4F68-8087-BA66C30B0434}"/>
              </a:ext>
            </a:extLst>
          </p:cNvPr>
          <p:cNvPicPr>
            <a:picLocks noChangeAspect="1"/>
          </p:cNvPicPr>
          <p:nvPr/>
        </p:nvPicPr>
        <p:blipFill>
          <a:blip r:embed="rId5"/>
          <a:stretch>
            <a:fillRect/>
          </a:stretch>
        </p:blipFill>
        <p:spPr>
          <a:xfrm>
            <a:off x="245035" y="1004297"/>
            <a:ext cx="2788385" cy="2788385"/>
          </a:xfrm>
          <a:prstGeom prst="rect">
            <a:avLst/>
          </a:prstGeom>
        </p:spPr>
      </p:pic>
      <p:pic>
        <p:nvPicPr>
          <p:cNvPr id="19" name="图片 18">
            <a:extLst>
              <a:ext uri="{FF2B5EF4-FFF2-40B4-BE49-F238E27FC236}">
                <a16:creationId xmlns:a16="http://schemas.microsoft.com/office/drawing/2014/main" id="{9F8117CC-3F59-4741-8A17-382D32BE256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07437" y="1004297"/>
            <a:ext cx="2805241" cy="2805241"/>
          </a:xfrm>
          <a:prstGeom prst="rect">
            <a:avLst/>
          </a:prstGeom>
        </p:spPr>
      </p:pic>
      <p:pic>
        <p:nvPicPr>
          <p:cNvPr id="20" name="sciwl_uv_sdi_0429.mp4">
            <a:hlinkClick r:id="" action="ppaction://media"/>
            <a:extLst>
              <a:ext uri="{FF2B5EF4-FFF2-40B4-BE49-F238E27FC236}">
                <a16:creationId xmlns:a16="http://schemas.microsoft.com/office/drawing/2014/main" id="{6687758E-320C-48B6-BC00-9870852F4EEA}"/>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30724" y="3841812"/>
            <a:ext cx="4841195" cy="2946387"/>
          </a:xfrm>
          <a:prstGeom prst="rect">
            <a:avLst/>
          </a:prstGeom>
        </p:spPr>
      </p:pic>
      <p:pic>
        <p:nvPicPr>
          <p:cNvPr id="21" name="图片 20">
            <a:extLst>
              <a:ext uri="{FF2B5EF4-FFF2-40B4-BE49-F238E27FC236}">
                <a16:creationId xmlns:a16="http://schemas.microsoft.com/office/drawing/2014/main" id="{4877DAB6-2661-43BF-A38E-A634F7CB5E69}"/>
              </a:ext>
            </a:extLst>
          </p:cNvPr>
          <p:cNvPicPr>
            <a:picLocks noChangeAspect="1"/>
          </p:cNvPicPr>
          <p:nvPr/>
        </p:nvPicPr>
        <p:blipFill>
          <a:blip r:embed="rId8"/>
          <a:stretch>
            <a:fillRect/>
          </a:stretch>
        </p:blipFill>
        <p:spPr>
          <a:xfrm>
            <a:off x="6249244" y="987441"/>
            <a:ext cx="2805241" cy="2805241"/>
          </a:xfrm>
          <a:prstGeom prst="rect">
            <a:avLst/>
          </a:prstGeom>
        </p:spPr>
      </p:pic>
      <p:pic>
        <p:nvPicPr>
          <p:cNvPr id="22" name="图片 21">
            <a:extLst>
              <a:ext uri="{FF2B5EF4-FFF2-40B4-BE49-F238E27FC236}">
                <a16:creationId xmlns:a16="http://schemas.microsoft.com/office/drawing/2014/main" id="{9342D5D8-391E-4EE5-BDB3-213F8149AD65}"/>
              </a:ext>
            </a:extLst>
          </p:cNvPr>
          <p:cNvPicPr>
            <a:picLocks noChangeAspect="1"/>
          </p:cNvPicPr>
          <p:nvPr/>
        </p:nvPicPr>
        <p:blipFill rotWithShape="1">
          <a:blip r:embed="rId9"/>
          <a:srcRect t="8433"/>
          <a:stretch/>
        </p:blipFill>
        <p:spPr>
          <a:xfrm>
            <a:off x="7003599" y="3866313"/>
            <a:ext cx="4385705" cy="2889612"/>
          </a:xfrm>
          <a:prstGeom prst="rect">
            <a:avLst/>
          </a:prstGeom>
          <a:noFill/>
          <a:ln>
            <a:noFill/>
          </a:ln>
        </p:spPr>
      </p:pic>
      <p:pic>
        <p:nvPicPr>
          <p:cNvPr id="23" name="图片 22">
            <a:extLst>
              <a:ext uri="{FF2B5EF4-FFF2-40B4-BE49-F238E27FC236}">
                <a16:creationId xmlns:a16="http://schemas.microsoft.com/office/drawing/2014/main" id="{A0CD3DE9-A89E-4CBF-A4F8-1B0BE98C5E1C}"/>
              </a:ext>
            </a:extLst>
          </p:cNvPr>
          <p:cNvPicPr>
            <a:picLocks noChangeAspect="1"/>
          </p:cNvPicPr>
          <p:nvPr/>
        </p:nvPicPr>
        <p:blipFill rotWithShape="1">
          <a:blip r:embed="rId10"/>
          <a:srcRect l="7834" t="3060" r="1355" b="6339"/>
          <a:stretch/>
        </p:blipFill>
        <p:spPr>
          <a:xfrm>
            <a:off x="9185694" y="963560"/>
            <a:ext cx="2845018" cy="2838431"/>
          </a:xfrm>
          <a:prstGeom prst="rect">
            <a:avLst/>
          </a:prstGeom>
        </p:spPr>
      </p:pic>
      <p:sp>
        <p:nvSpPr>
          <p:cNvPr id="24" name="文本框 23">
            <a:extLst>
              <a:ext uri="{FF2B5EF4-FFF2-40B4-BE49-F238E27FC236}">
                <a16:creationId xmlns:a16="http://schemas.microsoft.com/office/drawing/2014/main" id="{9468E400-BFE6-47A9-A4B4-D02359B8C0C0}"/>
              </a:ext>
            </a:extLst>
          </p:cNvPr>
          <p:cNvSpPr txBox="1"/>
          <p:nvPr/>
        </p:nvSpPr>
        <p:spPr>
          <a:xfrm>
            <a:off x="293765" y="1004297"/>
            <a:ext cx="1345462" cy="523220"/>
          </a:xfrm>
          <a:prstGeom prst="rect">
            <a:avLst/>
          </a:prstGeom>
          <a:noFill/>
        </p:spPr>
        <p:txBody>
          <a:bodyPr wrap="square" rtlCol="0">
            <a:spAutoFit/>
          </a:bodyPr>
          <a:lstStyle/>
          <a:p>
            <a:r>
              <a:rPr kumimoji="1" lang="en-US" altLang="zh-CN" sz="2800" b="1" dirty="0">
                <a:solidFill>
                  <a:schemeClr val="bg1"/>
                </a:solidFill>
                <a:latin typeface="Microsoft YaHei" panose="020B0503020204020204" pitchFamily="34" charset="-122"/>
                <a:ea typeface="Microsoft YaHei" panose="020B0503020204020204" pitchFamily="34" charset="-122"/>
              </a:rPr>
              <a:t>WST</a:t>
            </a:r>
            <a:endParaRPr kumimoji="1" lang="zh-CN" altLang="en-US" sz="2800" b="1" dirty="0">
              <a:solidFill>
                <a:schemeClr val="bg1"/>
              </a:solidFill>
              <a:latin typeface="Microsoft YaHei" panose="020B0503020204020204" pitchFamily="34" charset="-122"/>
              <a:ea typeface="Microsoft YaHei" panose="020B0503020204020204" pitchFamily="34" charset="-122"/>
            </a:endParaRPr>
          </a:p>
        </p:txBody>
      </p:sp>
      <p:sp>
        <p:nvSpPr>
          <p:cNvPr id="25" name="文本框 24">
            <a:extLst>
              <a:ext uri="{FF2B5EF4-FFF2-40B4-BE49-F238E27FC236}">
                <a16:creationId xmlns:a16="http://schemas.microsoft.com/office/drawing/2014/main" id="{212BD3EC-A1CF-40BA-BA58-6CADDF32FE8A}"/>
              </a:ext>
            </a:extLst>
          </p:cNvPr>
          <p:cNvSpPr txBox="1"/>
          <p:nvPr/>
        </p:nvSpPr>
        <p:spPr>
          <a:xfrm>
            <a:off x="3207661" y="963560"/>
            <a:ext cx="1345462" cy="523220"/>
          </a:xfrm>
          <a:prstGeom prst="rect">
            <a:avLst/>
          </a:prstGeom>
          <a:noFill/>
        </p:spPr>
        <p:txBody>
          <a:bodyPr wrap="square" rtlCol="0">
            <a:spAutoFit/>
          </a:bodyPr>
          <a:lstStyle/>
          <a:p>
            <a:r>
              <a:rPr kumimoji="1" lang="en-US" altLang="zh-CN" sz="2800" b="1" dirty="0">
                <a:solidFill>
                  <a:schemeClr val="bg1"/>
                </a:solidFill>
                <a:latin typeface="Microsoft YaHei" panose="020B0503020204020204" pitchFamily="34" charset="-122"/>
                <a:ea typeface="Microsoft YaHei" panose="020B0503020204020204" pitchFamily="34" charset="-122"/>
              </a:rPr>
              <a:t>SDI</a:t>
            </a:r>
            <a:endParaRPr kumimoji="1" lang="zh-CN" altLang="en-US" sz="2800" b="1" dirty="0">
              <a:solidFill>
                <a:schemeClr val="bg1"/>
              </a:solidFill>
              <a:latin typeface="Microsoft YaHei" panose="020B0503020204020204" pitchFamily="34" charset="-122"/>
              <a:ea typeface="Microsoft YaHei" panose="020B0503020204020204" pitchFamily="34" charset="-122"/>
            </a:endParaRPr>
          </a:p>
        </p:txBody>
      </p:sp>
      <p:sp>
        <p:nvSpPr>
          <p:cNvPr id="26" name="文本框 25">
            <a:extLst>
              <a:ext uri="{FF2B5EF4-FFF2-40B4-BE49-F238E27FC236}">
                <a16:creationId xmlns:a16="http://schemas.microsoft.com/office/drawing/2014/main" id="{3891FAA2-88E1-4CB0-98AB-25DE33288F74}"/>
              </a:ext>
            </a:extLst>
          </p:cNvPr>
          <p:cNvSpPr txBox="1"/>
          <p:nvPr/>
        </p:nvSpPr>
        <p:spPr>
          <a:xfrm>
            <a:off x="7754958" y="987441"/>
            <a:ext cx="1345462" cy="523220"/>
          </a:xfrm>
          <a:prstGeom prst="rect">
            <a:avLst/>
          </a:prstGeom>
          <a:noFill/>
        </p:spPr>
        <p:txBody>
          <a:bodyPr wrap="square" rtlCol="0">
            <a:spAutoFit/>
          </a:bodyPr>
          <a:lstStyle/>
          <a:p>
            <a:r>
              <a:rPr kumimoji="1" lang="en-US" altLang="zh-CN" sz="2800" b="1" dirty="0">
                <a:solidFill>
                  <a:schemeClr val="bg1"/>
                </a:solidFill>
                <a:latin typeface="Microsoft YaHei" panose="020B0503020204020204" pitchFamily="34" charset="-122"/>
                <a:ea typeface="Microsoft YaHei" panose="020B0503020204020204" pitchFamily="34" charset="-122"/>
              </a:rPr>
              <a:t>SCIWL</a:t>
            </a:r>
            <a:endParaRPr kumimoji="1" lang="zh-CN" altLang="en-US" sz="2800" b="1" dirty="0">
              <a:solidFill>
                <a:schemeClr val="bg1"/>
              </a:solidFill>
              <a:latin typeface="Microsoft YaHei" panose="020B0503020204020204" pitchFamily="34" charset="-122"/>
              <a:ea typeface="Microsoft YaHei" panose="020B0503020204020204" pitchFamily="34" charset="-122"/>
            </a:endParaRPr>
          </a:p>
        </p:txBody>
      </p:sp>
      <p:sp>
        <p:nvSpPr>
          <p:cNvPr id="27" name="文本框 26">
            <a:extLst>
              <a:ext uri="{FF2B5EF4-FFF2-40B4-BE49-F238E27FC236}">
                <a16:creationId xmlns:a16="http://schemas.microsoft.com/office/drawing/2014/main" id="{AAC53690-B9A5-4523-AD8B-9C607548D0F1}"/>
              </a:ext>
            </a:extLst>
          </p:cNvPr>
          <p:cNvSpPr txBox="1"/>
          <p:nvPr/>
        </p:nvSpPr>
        <p:spPr>
          <a:xfrm>
            <a:off x="10685250" y="963560"/>
            <a:ext cx="1345462" cy="523220"/>
          </a:xfrm>
          <a:prstGeom prst="rect">
            <a:avLst/>
          </a:prstGeom>
          <a:noFill/>
        </p:spPr>
        <p:txBody>
          <a:bodyPr wrap="square" rtlCol="0">
            <a:spAutoFit/>
          </a:bodyPr>
          <a:lstStyle/>
          <a:p>
            <a:r>
              <a:rPr kumimoji="1" lang="en-US" altLang="zh-CN" sz="2800" b="1" dirty="0">
                <a:solidFill>
                  <a:schemeClr val="bg1"/>
                </a:solidFill>
                <a:latin typeface="Microsoft YaHei" panose="020B0503020204020204" pitchFamily="34" charset="-122"/>
                <a:ea typeface="Microsoft YaHei" panose="020B0503020204020204" pitchFamily="34" charset="-122"/>
              </a:rPr>
              <a:t>SCIUV</a:t>
            </a:r>
            <a:endParaRPr kumimoji="1" lang="zh-CN" altLang="en-US" sz="2800" b="1" dirty="0">
              <a:solidFill>
                <a:schemeClr val="bg1"/>
              </a:solidFill>
              <a:latin typeface="Microsoft YaHei" panose="020B0503020204020204" pitchFamily="34" charset="-122"/>
              <a:ea typeface="Microsoft YaHei" panose="020B0503020204020204" pitchFamily="34" charset="-122"/>
            </a:endParaRPr>
          </a:p>
        </p:txBody>
      </p:sp>
      <p:sp>
        <p:nvSpPr>
          <p:cNvPr id="28" name="文本框 27">
            <a:extLst>
              <a:ext uri="{FF2B5EF4-FFF2-40B4-BE49-F238E27FC236}">
                <a16:creationId xmlns:a16="http://schemas.microsoft.com/office/drawing/2014/main" id="{A158E5D5-B2FC-4779-8821-BCD95379BFF0}"/>
              </a:ext>
            </a:extLst>
          </p:cNvPr>
          <p:cNvSpPr txBox="1"/>
          <p:nvPr/>
        </p:nvSpPr>
        <p:spPr>
          <a:xfrm>
            <a:off x="7095543" y="3831054"/>
            <a:ext cx="1345462" cy="461665"/>
          </a:xfrm>
          <a:prstGeom prst="rect">
            <a:avLst/>
          </a:prstGeom>
          <a:noFill/>
        </p:spPr>
        <p:txBody>
          <a:bodyPr wrap="square" rtlCol="0">
            <a:spAutoFit/>
          </a:bodyPr>
          <a:lstStyle/>
          <a:p>
            <a:r>
              <a:rPr kumimoji="1" lang="en-US" altLang="zh-CN" sz="2400" b="1" dirty="0">
                <a:solidFill>
                  <a:schemeClr val="bg1"/>
                </a:solidFill>
                <a:latin typeface="Microsoft YaHei" panose="020B0503020204020204" pitchFamily="34" charset="-122"/>
                <a:ea typeface="Microsoft YaHei" panose="020B0503020204020204" pitchFamily="34" charset="-122"/>
              </a:rPr>
              <a:t>SCIWL</a:t>
            </a:r>
            <a:endParaRPr kumimoji="1" lang="zh-CN" altLang="en-US" sz="2400" b="1" dirty="0">
              <a:solidFill>
                <a:schemeClr val="bg1"/>
              </a:solidFill>
              <a:latin typeface="Microsoft YaHei" panose="020B0503020204020204" pitchFamily="34" charset="-122"/>
              <a:ea typeface="Microsoft YaHei" panose="020B0503020204020204" pitchFamily="34" charset="-122"/>
            </a:endParaRPr>
          </a:p>
        </p:txBody>
      </p:sp>
      <p:sp>
        <p:nvSpPr>
          <p:cNvPr id="29" name="文本框 28">
            <a:extLst>
              <a:ext uri="{FF2B5EF4-FFF2-40B4-BE49-F238E27FC236}">
                <a16:creationId xmlns:a16="http://schemas.microsoft.com/office/drawing/2014/main" id="{144736F5-683B-433F-ACCC-A7A3106F8C24}"/>
              </a:ext>
            </a:extLst>
          </p:cNvPr>
          <p:cNvSpPr txBox="1"/>
          <p:nvPr/>
        </p:nvSpPr>
        <p:spPr>
          <a:xfrm>
            <a:off x="9100420" y="3841812"/>
            <a:ext cx="1345462" cy="461665"/>
          </a:xfrm>
          <a:prstGeom prst="rect">
            <a:avLst/>
          </a:prstGeom>
          <a:noFill/>
        </p:spPr>
        <p:txBody>
          <a:bodyPr wrap="square" rtlCol="0">
            <a:spAutoFit/>
          </a:bodyPr>
          <a:lstStyle/>
          <a:p>
            <a:r>
              <a:rPr kumimoji="1" lang="en-US" altLang="zh-CN" sz="2400" b="1" dirty="0">
                <a:solidFill>
                  <a:schemeClr val="bg1"/>
                </a:solidFill>
                <a:latin typeface="Microsoft YaHei" panose="020B0503020204020204" pitchFamily="34" charset="-122"/>
                <a:ea typeface="Microsoft YaHei" panose="020B0503020204020204" pitchFamily="34" charset="-122"/>
              </a:rPr>
              <a:t>SCIUV</a:t>
            </a:r>
            <a:endParaRPr kumimoji="1" lang="zh-CN" altLang="en-US" sz="2400" b="1" dirty="0">
              <a:solidFill>
                <a:schemeClr val="bg1"/>
              </a:solidFill>
              <a:latin typeface="Microsoft YaHei" panose="020B0503020204020204" pitchFamily="34" charset="-122"/>
              <a:ea typeface="Microsoft YaHei" panose="020B0503020204020204" pitchFamily="34" charset="-122"/>
            </a:endParaRPr>
          </a:p>
        </p:txBody>
      </p:sp>
      <p:sp>
        <p:nvSpPr>
          <p:cNvPr id="30" name="文本框 29">
            <a:extLst>
              <a:ext uri="{FF2B5EF4-FFF2-40B4-BE49-F238E27FC236}">
                <a16:creationId xmlns:a16="http://schemas.microsoft.com/office/drawing/2014/main" id="{BD40B50B-8441-4408-922D-A6FFA55EF60F}"/>
              </a:ext>
            </a:extLst>
          </p:cNvPr>
          <p:cNvSpPr txBox="1"/>
          <p:nvPr/>
        </p:nvSpPr>
        <p:spPr>
          <a:xfrm>
            <a:off x="2064347" y="3934145"/>
            <a:ext cx="1345462" cy="738664"/>
          </a:xfrm>
          <a:prstGeom prst="rect">
            <a:avLst/>
          </a:prstGeom>
          <a:noFill/>
        </p:spPr>
        <p:txBody>
          <a:bodyPr wrap="square" rtlCol="0">
            <a:spAutoFit/>
          </a:bodyPr>
          <a:lstStyle/>
          <a:p>
            <a:r>
              <a:rPr kumimoji="1" lang="en-US" altLang="zh-CN" sz="2400" b="1" dirty="0">
                <a:solidFill>
                  <a:schemeClr val="bg1"/>
                </a:solidFill>
                <a:latin typeface="Microsoft YaHei" panose="020B0503020204020204" pitchFamily="34" charset="-122"/>
                <a:ea typeface="Microsoft YaHei" panose="020B0503020204020204" pitchFamily="34" charset="-122"/>
              </a:rPr>
              <a:t>SCIWL</a:t>
            </a:r>
          </a:p>
          <a:p>
            <a:r>
              <a:rPr kumimoji="1" lang="en-US" altLang="zh-CN" sz="1600" b="1" dirty="0">
                <a:solidFill>
                  <a:schemeClr val="bg1"/>
                </a:solidFill>
                <a:latin typeface="Microsoft YaHei" panose="020B0503020204020204" pitchFamily="34" charset="-122"/>
                <a:ea typeface="Microsoft YaHei" panose="020B0503020204020204" pitchFamily="34" charset="-122"/>
              </a:rPr>
              <a:t>      </a:t>
            </a:r>
            <a:r>
              <a:rPr kumimoji="1" lang="en-US" altLang="zh-CN" b="1" dirty="0">
                <a:solidFill>
                  <a:schemeClr val="accent4"/>
                </a:solidFill>
                <a:latin typeface="Microsoft YaHei" panose="020B0503020204020204" pitchFamily="34" charset="-122"/>
                <a:ea typeface="Microsoft YaHei" panose="020B0503020204020204" pitchFamily="34" charset="-122"/>
              </a:rPr>
              <a:t>CME</a:t>
            </a:r>
            <a:endParaRPr kumimoji="1" lang="zh-CN" altLang="en-US" b="1" dirty="0">
              <a:solidFill>
                <a:schemeClr val="accent4"/>
              </a:solidFill>
              <a:latin typeface="Microsoft YaHei" panose="020B0503020204020204" pitchFamily="34" charset="-122"/>
              <a:ea typeface="Microsoft YaHei" panose="020B0503020204020204" pitchFamily="34" charset="-122"/>
            </a:endParaRPr>
          </a:p>
        </p:txBody>
      </p:sp>
      <p:sp>
        <p:nvSpPr>
          <p:cNvPr id="31" name="文本框 30">
            <a:extLst>
              <a:ext uri="{FF2B5EF4-FFF2-40B4-BE49-F238E27FC236}">
                <a16:creationId xmlns:a16="http://schemas.microsoft.com/office/drawing/2014/main" id="{FF35EBB2-7BC5-4B00-AE9A-048F895EF2A0}"/>
              </a:ext>
            </a:extLst>
          </p:cNvPr>
          <p:cNvSpPr txBox="1"/>
          <p:nvPr/>
        </p:nvSpPr>
        <p:spPr>
          <a:xfrm>
            <a:off x="3274436" y="3938776"/>
            <a:ext cx="2297483" cy="707886"/>
          </a:xfrm>
          <a:prstGeom prst="rect">
            <a:avLst/>
          </a:prstGeom>
          <a:noFill/>
        </p:spPr>
        <p:txBody>
          <a:bodyPr wrap="square" rtlCol="0">
            <a:spAutoFit/>
          </a:bodyPr>
          <a:lstStyle/>
          <a:p>
            <a:pPr algn="r"/>
            <a:r>
              <a:rPr kumimoji="1" lang="en-US" altLang="zh-CN" sz="2400" b="1" dirty="0">
                <a:solidFill>
                  <a:schemeClr val="bg1"/>
                </a:solidFill>
                <a:latin typeface="Microsoft YaHei" panose="020B0503020204020204" pitchFamily="34" charset="-122"/>
                <a:ea typeface="Microsoft YaHei" panose="020B0503020204020204" pitchFamily="34" charset="-122"/>
              </a:rPr>
              <a:t>SCIUV</a:t>
            </a:r>
          </a:p>
          <a:p>
            <a:pPr algn="r"/>
            <a:r>
              <a:rPr kumimoji="1" lang="zh-CN" altLang="en-US" sz="1600" b="1" dirty="0">
                <a:solidFill>
                  <a:schemeClr val="accent4"/>
                </a:solidFill>
                <a:latin typeface="Microsoft YaHei" panose="020B0503020204020204" pitchFamily="34" charset="-122"/>
                <a:ea typeface="Microsoft YaHei" panose="020B0503020204020204" pitchFamily="34" charset="-122"/>
              </a:rPr>
              <a:t>日珥</a:t>
            </a:r>
          </a:p>
        </p:txBody>
      </p:sp>
      <p:sp>
        <p:nvSpPr>
          <p:cNvPr id="32" name="文本框 31">
            <a:extLst>
              <a:ext uri="{FF2B5EF4-FFF2-40B4-BE49-F238E27FC236}">
                <a16:creationId xmlns:a16="http://schemas.microsoft.com/office/drawing/2014/main" id="{AEF34224-1073-4F08-B2C8-FC82E88F4968}"/>
              </a:ext>
            </a:extLst>
          </p:cNvPr>
          <p:cNvSpPr txBox="1"/>
          <p:nvPr/>
        </p:nvSpPr>
        <p:spPr>
          <a:xfrm>
            <a:off x="355550" y="3490785"/>
            <a:ext cx="2739655" cy="369332"/>
          </a:xfrm>
          <a:prstGeom prst="rect">
            <a:avLst/>
          </a:prstGeom>
          <a:noFill/>
        </p:spPr>
        <p:txBody>
          <a:bodyPr wrap="square" rtlCol="0">
            <a:spAutoFit/>
          </a:bodyPr>
          <a:lstStyle/>
          <a:p>
            <a:r>
              <a:rPr kumimoji="1" lang="en-US" altLang="zh-CN" b="1" dirty="0">
                <a:solidFill>
                  <a:schemeClr val="bg1"/>
                </a:solidFill>
                <a:latin typeface="Microsoft YaHei" panose="020B0503020204020204" pitchFamily="34" charset="-122"/>
                <a:ea typeface="Microsoft YaHei" panose="020B0503020204020204" pitchFamily="34" charset="-122"/>
              </a:rPr>
              <a:t>H</a:t>
            </a:r>
            <a:r>
              <a:rPr kumimoji="1" lang="zh-CN" altLang="en-US" b="1" dirty="0">
                <a:solidFill>
                  <a:schemeClr val="bg1"/>
                </a:solidFill>
                <a:latin typeface="Microsoft YaHei" panose="020B0503020204020204" pitchFamily="34" charset="-122"/>
                <a:ea typeface="Microsoft YaHei" panose="020B0503020204020204" pitchFamily="34" charset="-122"/>
              </a:rPr>
              <a:t> </a:t>
            </a:r>
            <a:r>
              <a:rPr kumimoji="1" lang="en-US" altLang="zh-CN" b="1" dirty="0">
                <a:solidFill>
                  <a:schemeClr val="bg1"/>
                </a:solidFill>
                <a:latin typeface="Microsoft YaHei" panose="020B0503020204020204" pitchFamily="34" charset="-122"/>
                <a:ea typeface="Microsoft YaHei" panose="020B0503020204020204" pitchFamily="34" charset="-122"/>
              </a:rPr>
              <a:t>Balmer Continuum</a:t>
            </a:r>
            <a:r>
              <a:rPr kumimoji="1" lang="zh-CN" altLang="en-US" dirty="0">
                <a:solidFill>
                  <a:schemeClr val="bg1"/>
                </a:solidFill>
              </a:rPr>
              <a:t> </a:t>
            </a:r>
          </a:p>
        </p:txBody>
      </p:sp>
    </p:spTree>
    <p:extLst>
      <p:ext uri="{BB962C8B-B14F-4D97-AF65-F5344CB8AC3E}">
        <p14:creationId xmlns:p14="http://schemas.microsoft.com/office/powerpoint/2010/main" val="3912931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534"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0"/>
                                        </p:tgtEl>
                                      </p:cBhvr>
                                    </p:cmd>
                                  </p:childTnLst>
                                </p:cTn>
                              </p:par>
                            </p:childTnLst>
                          </p:cTn>
                        </p:par>
                      </p:childTnLst>
                    </p:cTn>
                  </p:par>
                </p:childTnLst>
              </p:cTn>
              <p:nextCondLst>
                <p:cond evt="onClick" delay="0">
                  <p:tgtEl>
                    <p:spTgt spid="20"/>
                  </p:tgtEl>
                </p:cond>
              </p:nextCondLst>
            </p:seq>
            <p:video>
              <p:cMediaNode vol="80000">
                <p:cTn id="12" repeatCount="indefinite" fill="hold" display="0">
                  <p:stCondLst>
                    <p:cond delay="indefinite"/>
                  </p:stCondLst>
                </p:cTn>
                <p:tgtEl>
                  <p:spTgt spid="20"/>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0" name="灯片编号占位符 9">
            <a:extLst>
              <a:ext uri="{FF2B5EF4-FFF2-40B4-BE49-F238E27FC236}">
                <a16:creationId xmlns:a16="http://schemas.microsoft.com/office/drawing/2014/main" id="{86DFF554-52BA-4924-A3F3-6C13BC9DB9D3}"/>
              </a:ext>
            </a:extLst>
          </p:cNvPr>
          <p:cNvSpPr>
            <a:spLocks noGrp="1"/>
          </p:cNvSpPr>
          <p:nvPr>
            <p:ph type="sldNum" sz="quarter" idx="12"/>
          </p:nvPr>
        </p:nvSpPr>
        <p:spPr/>
        <p:txBody>
          <a:bodyPr/>
          <a:lstStyle/>
          <a:p>
            <a:fld id="{D973B45E-4D97-4DCC-B807-2D858E378165}" type="slidenum">
              <a:rPr lang="zh-CN" altLang="en-US" smtClean="0"/>
              <a:t>7</a:t>
            </a:fld>
            <a:endParaRPr lang="zh-CN" altLang="en-US"/>
          </a:p>
        </p:txBody>
      </p:sp>
      <p:pic>
        <p:nvPicPr>
          <p:cNvPr id="44" name="图片 43">
            <a:extLst>
              <a:ext uri="{FF2B5EF4-FFF2-40B4-BE49-F238E27FC236}">
                <a16:creationId xmlns:a16="http://schemas.microsoft.com/office/drawing/2014/main" id="{7CC199DE-88E1-4F37-A266-4A2DB3384F0C}"/>
              </a:ext>
            </a:extLst>
          </p:cNvPr>
          <p:cNvPicPr>
            <a:picLocks noChangeAspect="1"/>
          </p:cNvPicPr>
          <p:nvPr/>
        </p:nvPicPr>
        <p:blipFill>
          <a:blip r:embed="rId3"/>
          <a:srcRect l="16013" t="16392" r="16328" b="16409"/>
          <a:stretch/>
        </p:blipFill>
        <p:spPr>
          <a:xfrm>
            <a:off x="406403" y="1146740"/>
            <a:ext cx="4986528" cy="4952585"/>
          </a:xfrm>
          <a:prstGeom prst="rect">
            <a:avLst/>
          </a:prstGeom>
        </p:spPr>
      </p:pic>
      <p:pic>
        <p:nvPicPr>
          <p:cNvPr id="45" name="图片 44">
            <a:extLst>
              <a:ext uri="{FF2B5EF4-FFF2-40B4-BE49-F238E27FC236}">
                <a16:creationId xmlns:a16="http://schemas.microsoft.com/office/drawing/2014/main" id="{FF007154-FB4C-441A-9B2C-AC25A99B83DB}"/>
              </a:ext>
            </a:extLst>
          </p:cNvPr>
          <p:cNvPicPr>
            <a:picLocks noChangeAspect="1"/>
          </p:cNvPicPr>
          <p:nvPr/>
        </p:nvPicPr>
        <p:blipFill>
          <a:blip r:embed="rId4"/>
          <a:stretch>
            <a:fillRect/>
          </a:stretch>
        </p:blipFill>
        <p:spPr>
          <a:xfrm>
            <a:off x="484188" y="1187456"/>
            <a:ext cx="2421317" cy="1839017"/>
          </a:xfrm>
          <a:prstGeom prst="rect">
            <a:avLst/>
          </a:prstGeom>
          <a:ln>
            <a:solidFill>
              <a:schemeClr val="bg1"/>
            </a:solidFill>
          </a:ln>
        </p:spPr>
      </p:pic>
      <p:pic>
        <p:nvPicPr>
          <p:cNvPr id="46" name="图片 45">
            <a:extLst>
              <a:ext uri="{FF2B5EF4-FFF2-40B4-BE49-F238E27FC236}">
                <a16:creationId xmlns:a16="http://schemas.microsoft.com/office/drawing/2014/main" id="{BDBF7314-4846-4827-B49A-07177BD3EEEE}"/>
              </a:ext>
            </a:extLst>
          </p:cNvPr>
          <p:cNvPicPr>
            <a:picLocks noChangeAspect="1"/>
          </p:cNvPicPr>
          <p:nvPr/>
        </p:nvPicPr>
        <p:blipFill>
          <a:blip r:embed="rId5"/>
          <a:stretch>
            <a:fillRect/>
          </a:stretch>
        </p:blipFill>
        <p:spPr>
          <a:xfrm>
            <a:off x="2950922" y="1187456"/>
            <a:ext cx="2377383" cy="1839017"/>
          </a:xfrm>
          <a:prstGeom prst="rect">
            <a:avLst/>
          </a:prstGeom>
          <a:ln>
            <a:solidFill>
              <a:schemeClr val="bg1"/>
            </a:solidFill>
          </a:ln>
        </p:spPr>
      </p:pic>
      <p:sp>
        <p:nvSpPr>
          <p:cNvPr id="47" name="文本框 46">
            <a:extLst>
              <a:ext uri="{FF2B5EF4-FFF2-40B4-BE49-F238E27FC236}">
                <a16:creationId xmlns:a16="http://schemas.microsoft.com/office/drawing/2014/main" id="{775E1F33-E5C6-4B8E-A310-97DEB4D8EF04}"/>
              </a:ext>
            </a:extLst>
          </p:cNvPr>
          <p:cNvSpPr txBox="1"/>
          <p:nvPr/>
        </p:nvSpPr>
        <p:spPr>
          <a:xfrm>
            <a:off x="482645" y="1163884"/>
            <a:ext cx="1877352" cy="461665"/>
          </a:xfrm>
          <a:prstGeom prst="rect">
            <a:avLst/>
          </a:prstGeom>
          <a:noFill/>
        </p:spPr>
        <p:txBody>
          <a:bodyPr wrap="square" rtlCol="0">
            <a:spAutoFit/>
          </a:bodyPr>
          <a:lstStyle/>
          <a:p>
            <a:r>
              <a:rPr kumimoji="1" lang="en-US" altLang="zh-CN" sz="2400" b="1" dirty="0">
                <a:solidFill>
                  <a:schemeClr val="bg1"/>
                </a:solidFill>
                <a:latin typeface="Microsoft YaHei" panose="020B0503020204020204" pitchFamily="34" charset="-122"/>
                <a:ea typeface="Microsoft YaHei" panose="020B0503020204020204" pitchFamily="34" charset="-122"/>
              </a:rPr>
              <a:t>AIA</a:t>
            </a:r>
            <a:endParaRPr kumimoji="1" lang="zh-CN" altLang="en-US" sz="2400" b="1" dirty="0">
              <a:solidFill>
                <a:schemeClr val="bg1"/>
              </a:solidFill>
              <a:latin typeface="Microsoft YaHei" panose="020B0503020204020204" pitchFamily="34" charset="-122"/>
              <a:ea typeface="Microsoft YaHei" panose="020B0503020204020204" pitchFamily="34" charset="-122"/>
            </a:endParaRPr>
          </a:p>
        </p:txBody>
      </p:sp>
      <p:sp>
        <p:nvSpPr>
          <p:cNvPr id="50" name="文本框 49">
            <a:extLst>
              <a:ext uri="{FF2B5EF4-FFF2-40B4-BE49-F238E27FC236}">
                <a16:creationId xmlns:a16="http://schemas.microsoft.com/office/drawing/2014/main" id="{2F803DE3-B612-49BD-AF47-475FA59BC408}"/>
              </a:ext>
            </a:extLst>
          </p:cNvPr>
          <p:cNvSpPr txBox="1"/>
          <p:nvPr/>
        </p:nvSpPr>
        <p:spPr>
          <a:xfrm>
            <a:off x="2959596" y="1184840"/>
            <a:ext cx="1877352" cy="461665"/>
          </a:xfrm>
          <a:prstGeom prst="rect">
            <a:avLst/>
          </a:prstGeom>
          <a:noFill/>
        </p:spPr>
        <p:txBody>
          <a:bodyPr wrap="square" rtlCol="0">
            <a:spAutoFit/>
          </a:bodyPr>
          <a:lstStyle/>
          <a:p>
            <a:r>
              <a:rPr kumimoji="1" lang="en-US" altLang="zh-CN" sz="2400" b="1" dirty="0">
                <a:solidFill>
                  <a:schemeClr val="bg1"/>
                </a:solidFill>
                <a:latin typeface="Microsoft YaHei" panose="020B0503020204020204" pitchFamily="34" charset="-122"/>
                <a:ea typeface="Microsoft YaHei" panose="020B0503020204020204" pitchFamily="34" charset="-122"/>
              </a:rPr>
              <a:t>SDI</a:t>
            </a:r>
            <a:endParaRPr kumimoji="1" lang="zh-CN" altLang="en-US" sz="2400" b="1" dirty="0">
              <a:solidFill>
                <a:schemeClr val="bg1"/>
              </a:solidFill>
              <a:latin typeface="Microsoft YaHei" panose="020B0503020204020204" pitchFamily="34" charset="-122"/>
              <a:ea typeface="Microsoft YaHei" panose="020B0503020204020204" pitchFamily="34" charset="-122"/>
            </a:endParaRPr>
          </a:p>
        </p:txBody>
      </p:sp>
      <p:grpSp>
        <p:nvGrpSpPr>
          <p:cNvPr id="51" name="组合 50">
            <a:extLst>
              <a:ext uri="{FF2B5EF4-FFF2-40B4-BE49-F238E27FC236}">
                <a16:creationId xmlns:a16="http://schemas.microsoft.com/office/drawing/2014/main" id="{7421EF23-E804-4C3D-816A-ED80CBD94B7F}"/>
              </a:ext>
            </a:extLst>
          </p:cNvPr>
          <p:cNvGrpSpPr/>
          <p:nvPr/>
        </p:nvGrpSpPr>
        <p:grpSpPr>
          <a:xfrm>
            <a:off x="6180126" y="1125783"/>
            <a:ext cx="4952585" cy="4973542"/>
            <a:chOff x="6180126" y="1125783"/>
            <a:chExt cx="4952585" cy="4973542"/>
          </a:xfrm>
        </p:grpSpPr>
        <p:pic>
          <p:nvPicPr>
            <p:cNvPr id="52" name="图片 51">
              <a:extLst>
                <a:ext uri="{FF2B5EF4-FFF2-40B4-BE49-F238E27FC236}">
                  <a16:creationId xmlns:a16="http://schemas.microsoft.com/office/drawing/2014/main" id="{CCB2BE89-6625-4D75-946C-75500BFE3BEC}"/>
                </a:ext>
              </a:extLst>
            </p:cNvPr>
            <p:cNvPicPr>
              <a:picLocks noChangeAspect="1"/>
            </p:cNvPicPr>
            <p:nvPr/>
          </p:nvPicPr>
          <p:blipFill>
            <a:blip r:embed="rId6"/>
            <a:stretch>
              <a:fillRect/>
            </a:stretch>
          </p:blipFill>
          <p:spPr>
            <a:xfrm>
              <a:off x="6180126" y="1146740"/>
              <a:ext cx="4952585" cy="4952585"/>
            </a:xfrm>
            <a:prstGeom prst="rect">
              <a:avLst/>
            </a:prstGeom>
          </p:spPr>
        </p:pic>
        <p:sp>
          <p:nvSpPr>
            <p:cNvPr id="53" name="文本框 52">
              <a:extLst>
                <a:ext uri="{FF2B5EF4-FFF2-40B4-BE49-F238E27FC236}">
                  <a16:creationId xmlns:a16="http://schemas.microsoft.com/office/drawing/2014/main" id="{A001CCD2-B5A7-4E5A-AC81-72E0FEBFE6BF}"/>
                </a:ext>
              </a:extLst>
            </p:cNvPr>
            <p:cNvSpPr txBox="1"/>
            <p:nvPr/>
          </p:nvSpPr>
          <p:spPr>
            <a:xfrm>
              <a:off x="6180126" y="1125783"/>
              <a:ext cx="1877352" cy="461665"/>
            </a:xfrm>
            <a:prstGeom prst="rect">
              <a:avLst/>
            </a:prstGeom>
            <a:noFill/>
          </p:spPr>
          <p:txBody>
            <a:bodyPr wrap="square" rtlCol="0">
              <a:spAutoFit/>
            </a:bodyPr>
            <a:lstStyle/>
            <a:p>
              <a:r>
                <a:rPr kumimoji="1" lang="en-US" altLang="zh-CN" sz="2400" b="1" dirty="0">
                  <a:solidFill>
                    <a:schemeClr val="bg1"/>
                  </a:solidFill>
                  <a:latin typeface="Microsoft YaHei" panose="020B0503020204020204" pitchFamily="34" charset="-122"/>
                  <a:ea typeface="Microsoft YaHei" panose="020B0503020204020204" pitchFamily="34" charset="-122"/>
                </a:rPr>
                <a:t>WST</a:t>
              </a:r>
              <a:endParaRPr kumimoji="1" lang="zh-CN" altLang="en-US" sz="2400" b="1" dirty="0">
                <a:solidFill>
                  <a:schemeClr val="bg1"/>
                </a:solidFill>
                <a:latin typeface="Microsoft YaHei" panose="020B0503020204020204" pitchFamily="34" charset="-122"/>
                <a:ea typeface="Microsoft YaHei" panose="020B0503020204020204" pitchFamily="34" charset="-122"/>
              </a:endParaRPr>
            </a:p>
          </p:txBody>
        </p:sp>
      </p:grpSp>
      <p:grpSp>
        <p:nvGrpSpPr>
          <p:cNvPr id="54" name="组合 53">
            <a:extLst>
              <a:ext uri="{FF2B5EF4-FFF2-40B4-BE49-F238E27FC236}">
                <a16:creationId xmlns:a16="http://schemas.microsoft.com/office/drawing/2014/main" id="{ECB49996-5EC5-46E6-81A3-4D60A7D7476E}"/>
              </a:ext>
            </a:extLst>
          </p:cNvPr>
          <p:cNvGrpSpPr/>
          <p:nvPr/>
        </p:nvGrpSpPr>
        <p:grpSpPr>
          <a:xfrm>
            <a:off x="3837311" y="3041605"/>
            <a:ext cx="7295399" cy="3612147"/>
            <a:chOff x="3837311" y="3041605"/>
            <a:chExt cx="7295399" cy="3612147"/>
          </a:xfrm>
        </p:grpSpPr>
        <p:pic>
          <p:nvPicPr>
            <p:cNvPr id="55" name="图片 54">
              <a:extLst>
                <a:ext uri="{FF2B5EF4-FFF2-40B4-BE49-F238E27FC236}">
                  <a16:creationId xmlns:a16="http://schemas.microsoft.com/office/drawing/2014/main" id="{A50B2B92-936D-43F1-A934-CE669EED2B80}"/>
                </a:ext>
              </a:extLst>
            </p:cNvPr>
            <p:cNvPicPr>
              <a:picLocks noChangeAspect="1"/>
            </p:cNvPicPr>
            <p:nvPr/>
          </p:nvPicPr>
          <p:blipFill>
            <a:blip r:embed="rId7"/>
            <a:stretch>
              <a:fillRect/>
            </a:stretch>
          </p:blipFill>
          <p:spPr>
            <a:xfrm>
              <a:off x="3837311" y="3041605"/>
              <a:ext cx="7295399" cy="3612147"/>
            </a:xfrm>
            <a:prstGeom prst="rect">
              <a:avLst/>
            </a:prstGeom>
          </p:spPr>
        </p:pic>
        <p:sp>
          <p:nvSpPr>
            <p:cNvPr id="56" name="文本框 55">
              <a:extLst>
                <a:ext uri="{FF2B5EF4-FFF2-40B4-BE49-F238E27FC236}">
                  <a16:creationId xmlns:a16="http://schemas.microsoft.com/office/drawing/2014/main" id="{D9B6E1E6-5051-4B39-AFE1-EF1FD5499ACA}"/>
                </a:ext>
              </a:extLst>
            </p:cNvPr>
            <p:cNvSpPr txBox="1"/>
            <p:nvPr/>
          </p:nvSpPr>
          <p:spPr>
            <a:xfrm>
              <a:off x="8081315" y="3280717"/>
              <a:ext cx="1173891" cy="461665"/>
            </a:xfrm>
            <a:prstGeom prst="rect">
              <a:avLst/>
            </a:prstGeom>
            <a:noFill/>
          </p:spPr>
          <p:txBody>
            <a:bodyPr wrap="square" rtlCol="0">
              <a:spAutoFit/>
            </a:bodyPr>
            <a:lstStyle/>
            <a:p>
              <a:r>
                <a:rPr kumimoji="1" lang="en-US" altLang="zh-CN" sz="2400" b="1" dirty="0">
                  <a:solidFill>
                    <a:schemeClr val="bg1"/>
                  </a:solidFill>
                  <a:latin typeface="Microsoft YaHei" panose="020B0503020204020204" pitchFamily="34" charset="-122"/>
                  <a:ea typeface="Microsoft YaHei" panose="020B0503020204020204" pitchFamily="34" charset="-122"/>
                </a:rPr>
                <a:t>SCIWL</a:t>
              </a:r>
              <a:endParaRPr kumimoji="1" lang="zh-CN" altLang="en-US" sz="2400" b="1" dirty="0">
                <a:solidFill>
                  <a:schemeClr val="bg1"/>
                </a:solidFill>
                <a:latin typeface="Microsoft YaHei" panose="020B0503020204020204" pitchFamily="34" charset="-122"/>
                <a:ea typeface="Microsoft YaHei" panose="020B0503020204020204" pitchFamily="34" charset="-122"/>
              </a:endParaRPr>
            </a:p>
          </p:txBody>
        </p:sp>
      </p:grpSp>
      <p:sp>
        <p:nvSpPr>
          <p:cNvPr id="57" name="圆角矩形 4">
            <a:extLst>
              <a:ext uri="{FF2B5EF4-FFF2-40B4-BE49-F238E27FC236}">
                <a16:creationId xmlns:a16="http://schemas.microsoft.com/office/drawing/2014/main" id="{14AC991C-E2EA-4383-AE15-7562C0689A86}"/>
              </a:ext>
            </a:extLst>
          </p:cNvPr>
          <p:cNvSpPr/>
          <p:nvPr/>
        </p:nvSpPr>
        <p:spPr>
          <a:xfrm>
            <a:off x="767997" y="219544"/>
            <a:ext cx="3069314"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58" name="矩形 57">
            <a:extLst>
              <a:ext uri="{FF2B5EF4-FFF2-40B4-BE49-F238E27FC236}">
                <a16:creationId xmlns:a16="http://schemas.microsoft.com/office/drawing/2014/main" id="{CB1716DD-C8FD-43C1-909B-F5ED1B830B74}"/>
              </a:ext>
            </a:extLst>
          </p:cNvPr>
          <p:cNvSpPr/>
          <p:nvPr/>
        </p:nvSpPr>
        <p:spPr>
          <a:xfrm>
            <a:off x="914487" y="250500"/>
            <a:ext cx="2775967" cy="461665"/>
          </a:xfrm>
          <a:prstGeom prst="rect">
            <a:avLst/>
          </a:prstGeom>
        </p:spPr>
        <p:txBody>
          <a:bodyPr wrap="square">
            <a:spAutoFit/>
          </a:bodyPr>
          <a:lstStyle/>
          <a:p>
            <a:pPr algn="ctr" defTabSz="913924">
              <a:spcBef>
                <a:spcPct val="0"/>
              </a:spcBef>
              <a:spcAft>
                <a:spcPct val="0"/>
              </a:spcAft>
              <a:defRPr/>
            </a:pPr>
            <a:r>
              <a:rPr lang="en-US" altLang="zh-CN" sz="2400" b="1" kern="0" dirty="0">
                <a:solidFill>
                  <a:srgbClr val="005A9E"/>
                </a:solidFill>
                <a:latin typeface="Times New Roman" panose="02020603050405020304" pitchFamily="18" charset="0"/>
                <a:cs typeface="Times New Roman" panose="02020603050405020304" pitchFamily="18" charset="0"/>
                <a:sym typeface="+mn-lt"/>
              </a:rPr>
              <a:t>X9.0</a:t>
            </a:r>
            <a:r>
              <a:rPr lang="zh-CN" altLang="en-US" sz="2400" b="1" kern="0" dirty="0">
                <a:solidFill>
                  <a:srgbClr val="005A9E"/>
                </a:solidFill>
                <a:latin typeface="Times New Roman" panose="02020603050405020304" pitchFamily="18" charset="0"/>
                <a:cs typeface="Times New Roman" panose="02020603050405020304" pitchFamily="18" charset="0"/>
                <a:sym typeface="+mn-lt"/>
              </a:rPr>
              <a:t>级耀斑和</a:t>
            </a:r>
            <a:r>
              <a:rPr lang="en-US" altLang="zh-CN" sz="2400" b="1" kern="0" dirty="0">
                <a:solidFill>
                  <a:srgbClr val="005A9E"/>
                </a:solidFill>
                <a:latin typeface="Times New Roman" panose="02020603050405020304" pitchFamily="18" charset="0"/>
                <a:cs typeface="Times New Roman" panose="02020603050405020304" pitchFamily="18" charset="0"/>
                <a:sym typeface="+mn-lt"/>
              </a:rPr>
              <a:t>CME</a:t>
            </a:r>
            <a:endParaRPr lang="zh-CN" altLang="en-US" sz="2400" b="1" kern="0" dirty="0">
              <a:solidFill>
                <a:srgbClr val="005A9E"/>
              </a:solidFill>
              <a:latin typeface="Times New Roman" panose="02020603050405020304" pitchFamily="18" charset="0"/>
              <a:cs typeface="Times New Roman" panose="02020603050405020304" pitchFamily="18" charset="0"/>
              <a:sym typeface="+mn-lt"/>
            </a:endParaRPr>
          </a:p>
        </p:txBody>
      </p:sp>
    </p:spTree>
    <p:extLst>
      <p:ext uri="{BB962C8B-B14F-4D97-AF65-F5344CB8AC3E}">
        <p14:creationId xmlns:p14="http://schemas.microsoft.com/office/powerpoint/2010/main" val="2109367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additive="base">
                                        <p:cTn id="7" dur="500" fill="hold"/>
                                        <p:tgtEl>
                                          <p:spTgt spid="54"/>
                                        </p:tgtEl>
                                        <p:attrNameLst>
                                          <p:attrName>ppt_x</p:attrName>
                                        </p:attrNameLst>
                                      </p:cBhvr>
                                      <p:tavLst>
                                        <p:tav tm="0">
                                          <p:val>
                                            <p:strVal val="#ppt_x"/>
                                          </p:val>
                                        </p:tav>
                                        <p:tav tm="100000">
                                          <p:val>
                                            <p:strVal val="#ppt_x"/>
                                          </p:val>
                                        </p:tav>
                                      </p:tavLst>
                                    </p:anim>
                                    <p:anim calcmode="lin" valueType="num">
                                      <p:cBhvr additive="base">
                                        <p:cTn id="8" dur="500" fill="hold"/>
                                        <p:tgtEl>
                                          <p:spTgt spid="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0" name="灯片编号占位符 9">
            <a:extLst>
              <a:ext uri="{FF2B5EF4-FFF2-40B4-BE49-F238E27FC236}">
                <a16:creationId xmlns:a16="http://schemas.microsoft.com/office/drawing/2014/main" id="{86DFF554-52BA-4924-A3F3-6C13BC9DB9D3}"/>
              </a:ext>
            </a:extLst>
          </p:cNvPr>
          <p:cNvSpPr>
            <a:spLocks noGrp="1"/>
          </p:cNvSpPr>
          <p:nvPr>
            <p:ph type="sldNum" sz="quarter" idx="12"/>
          </p:nvPr>
        </p:nvSpPr>
        <p:spPr/>
        <p:txBody>
          <a:bodyPr/>
          <a:lstStyle/>
          <a:p>
            <a:fld id="{D973B45E-4D97-4DCC-B807-2D858E378165}" type="slidenum">
              <a:rPr lang="zh-CN" altLang="en-US" smtClean="0"/>
              <a:t>8</a:t>
            </a:fld>
            <a:endParaRPr lang="zh-CN" altLang="en-US"/>
          </a:p>
        </p:txBody>
      </p:sp>
      <p:sp>
        <p:nvSpPr>
          <p:cNvPr id="48" name="圆角矩形 4">
            <a:extLst>
              <a:ext uri="{FF2B5EF4-FFF2-40B4-BE49-F238E27FC236}">
                <a16:creationId xmlns:a16="http://schemas.microsoft.com/office/drawing/2014/main" id="{975E727D-DCA5-4867-9235-19F09409DA52}"/>
              </a:ext>
            </a:extLst>
          </p:cNvPr>
          <p:cNvSpPr/>
          <p:nvPr/>
        </p:nvSpPr>
        <p:spPr>
          <a:xfrm>
            <a:off x="767998" y="219544"/>
            <a:ext cx="3330927"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9" name="矩形 48">
            <a:extLst>
              <a:ext uri="{FF2B5EF4-FFF2-40B4-BE49-F238E27FC236}">
                <a16:creationId xmlns:a16="http://schemas.microsoft.com/office/drawing/2014/main" id="{B925AF39-A825-48C9-80A4-E5270BDBE5E8}"/>
              </a:ext>
            </a:extLst>
          </p:cNvPr>
          <p:cNvSpPr/>
          <p:nvPr/>
        </p:nvSpPr>
        <p:spPr>
          <a:xfrm>
            <a:off x="924152" y="245490"/>
            <a:ext cx="3018617" cy="461665"/>
          </a:xfrm>
          <a:prstGeom prst="rect">
            <a:avLst/>
          </a:prstGeom>
        </p:spPr>
        <p:txBody>
          <a:bodyPr wrap="square">
            <a:spAutoFit/>
          </a:bodyPr>
          <a:lstStyle/>
          <a:p>
            <a:pPr algn="ctr" defTabSz="913924">
              <a:spcBef>
                <a:spcPct val="0"/>
              </a:spcBef>
              <a:spcAft>
                <a:spcPct val="0"/>
              </a:spcAft>
              <a:defRPr/>
            </a:pPr>
            <a:r>
              <a:rPr lang="en-US" altLang="zh-CN" sz="2400" b="1" kern="0" dirty="0">
                <a:solidFill>
                  <a:srgbClr val="005A9E"/>
                </a:solidFill>
                <a:latin typeface="Times New Roman" panose="02020603050405020304" pitchFamily="18" charset="0"/>
                <a:cs typeface="Times New Roman" panose="02020603050405020304" pitchFamily="18" charset="0"/>
                <a:sym typeface="+mn-lt"/>
              </a:rPr>
              <a:t>SCIUV</a:t>
            </a:r>
            <a:r>
              <a:rPr lang="zh-CN" altLang="en-US" sz="2400" b="1" kern="0" dirty="0">
                <a:solidFill>
                  <a:srgbClr val="005A9E"/>
                </a:solidFill>
                <a:latin typeface="Times New Roman" panose="02020603050405020304" pitchFamily="18" charset="0"/>
                <a:cs typeface="Times New Roman" panose="02020603050405020304" pitchFamily="18" charset="0"/>
                <a:sym typeface="+mn-lt"/>
              </a:rPr>
              <a:t>日珥精细结构</a:t>
            </a:r>
          </a:p>
        </p:txBody>
      </p:sp>
      <p:grpSp>
        <p:nvGrpSpPr>
          <p:cNvPr id="33" name="组合 32">
            <a:extLst>
              <a:ext uri="{FF2B5EF4-FFF2-40B4-BE49-F238E27FC236}">
                <a16:creationId xmlns:a16="http://schemas.microsoft.com/office/drawing/2014/main" id="{F0E749BF-CB75-4BE8-8720-ED50F2818F7F}"/>
              </a:ext>
            </a:extLst>
          </p:cNvPr>
          <p:cNvGrpSpPr/>
          <p:nvPr/>
        </p:nvGrpSpPr>
        <p:grpSpPr>
          <a:xfrm>
            <a:off x="113996" y="951408"/>
            <a:ext cx="11977117" cy="5653849"/>
            <a:chOff x="85497" y="713553"/>
            <a:chExt cx="8982838" cy="4240387"/>
          </a:xfrm>
        </p:grpSpPr>
        <p:pic>
          <p:nvPicPr>
            <p:cNvPr id="34" name="图片 33">
              <a:extLst>
                <a:ext uri="{FF2B5EF4-FFF2-40B4-BE49-F238E27FC236}">
                  <a16:creationId xmlns:a16="http://schemas.microsoft.com/office/drawing/2014/main" id="{3B323D2F-94D7-4950-B6DA-148CD001F589}"/>
                </a:ext>
              </a:extLst>
            </p:cNvPr>
            <p:cNvPicPr>
              <a:picLocks noChangeAspect="1"/>
            </p:cNvPicPr>
            <p:nvPr/>
          </p:nvPicPr>
          <p:blipFill>
            <a:blip r:embed="rId3"/>
            <a:stretch>
              <a:fillRect/>
            </a:stretch>
          </p:blipFill>
          <p:spPr>
            <a:xfrm>
              <a:off x="85497" y="2891937"/>
              <a:ext cx="2122755" cy="2062003"/>
            </a:xfrm>
            <a:prstGeom prst="rect">
              <a:avLst/>
            </a:prstGeom>
          </p:spPr>
        </p:pic>
        <p:pic>
          <p:nvPicPr>
            <p:cNvPr id="35" name="图片 34">
              <a:extLst>
                <a:ext uri="{FF2B5EF4-FFF2-40B4-BE49-F238E27FC236}">
                  <a16:creationId xmlns:a16="http://schemas.microsoft.com/office/drawing/2014/main" id="{662BF31B-8E68-4B26-9D34-7BCE60AADEFE}"/>
                </a:ext>
              </a:extLst>
            </p:cNvPr>
            <p:cNvPicPr>
              <a:picLocks noChangeAspect="1"/>
            </p:cNvPicPr>
            <p:nvPr/>
          </p:nvPicPr>
          <p:blipFill>
            <a:blip r:embed="rId4"/>
            <a:stretch>
              <a:fillRect/>
            </a:stretch>
          </p:blipFill>
          <p:spPr>
            <a:xfrm>
              <a:off x="85497" y="713554"/>
              <a:ext cx="2122755" cy="2116475"/>
            </a:xfrm>
            <a:prstGeom prst="rect">
              <a:avLst/>
            </a:prstGeom>
          </p:spPr>
        </p:pic>
        <p:pic>
          <p:nvPicPr>
            <p:cNvPr id="36" name="图片 35">
              <a:extLst>
                <a:ext uri="{FF2B5EF4-FFF2-40B4-BE49-F238E27FC236}">
                  <a16:creationId xmlns:a16="http://schemas.microsoft.com/office/drawing/2014/main" id="{C2376693-F173-427A-B358-F137BACA9BC8}"/>
                </a:ext>
              </a:extLst>
            </p:cNvPr>
            <p:cNvPicPr>
              <a:picLocks noChangeAspect="1"/>
            </p:cNvPicPr>
            <p:nvPr/>
          </p:nvPicPr>
          <p:blipFill>
            <a:blip r:embed="rId5"/>
            <a:stretch>
              <a:fillRect/>
            </a:stretch>
          </p:blipFill>
          <p:spPr>
            <a:xfrm>
              <a:off x="2267466" y="713553"/>
              <a:ext cx="1514120" cy="2115769"/>
            </a:xfrm>
            <a:prstGeom prst="rect">
              <a:avLst/>
            </a:prstGeom>
          </p:spPr>
        </p:pic>
        <p:pic>
          <p:nvPicPr>
            <p:cNvPr id="37" name="图片 36">
              <a:extLst>
                <a:ext uri="{FF2B5EF4-FFF2-40B4-BE49-F238E27FC236}">
                  <a16:creationId xmlns:a16="http://schemas.microsoft.com/office/drawing/2014/main" id="{16109E62-6F0E-4B71-8FB4-F292CD4B5125}"/>
                </a:ext>
              </a:extLst>
            </p:cNvPr>
            <p:cNvPicPr>
              <a:picLocks noChangeAspect="1"/>
            </p:cNvPicPr>
            <p:nvPr/>
          </p:nvPicPr>
          <p:blipFill>
            <a:blip r:embed="rId6"/>
            <a:stretch>
              <a:fillRect/>
            </a:stretch>
          </p:blipFill>
          <p:spPr>
            <a:xfrm>
              <a:off x="2267466" y="2891937"/>
              <a:ext cx="1514120" cy="2062003"/>
            </a:xfrm>
            <a:prstGeom prst="rect">
              <a:avLst/>
            </a:prstGeom>
          </p:spPr>
        </p:pic>
        <p:pic>
          <p:nvPicPr>
            <p:cNvPr id="38" name="图片 37">
              <a:extLst>
                <a:ext uri="{FF2B5EF4-FFF2-40B4-BE49-F238E27FC236}">
                  <a16:creationId xmlns:a16="http://schemas.microsoft.com/office/drawing/2014/main" id="{131055B4-0AAA-4815-80A6-91BE579CD590}"/>
                </a:ext>
              </a:extLst>
            </p:cNvPr>
            <p:cNvPicPr>
              <a:picLocks noChangeAspect="1"/>
            </p:cNvPicPr>
            <p:nvPr/>
          </p:nvPicPr>
          <p:blipFill>
            <a:blip r:embed="rId7"/>
            <a:stretch>
              <a:fillRect/>
            </a:stretch>
          </p:blipFill>
          <p:spPr>
            <a:xfrm>
              <a:off x="3860465" y="713554"/>
              <a:ext cx="1644930" cy="2115768"/>
            </a:xfrm>
            <a:prstGeom prst="rect">
              <a:avLst/>
            </a:prstGeom>
          </p:spPr>
        </p:pic>
        <p:pic>
          <p:nvPicPr>
            <p:cNvPr id="39" name="图片 38">
              <a:extLst>
                <a:ext uri="{FF2B5EF4-FFF2-40B4-BE49-F238E27FC236}">
                  <a16:creationId xmlns:a16="http://schemas.microsoft.com/office/drawing/2014/main" id="{5542B2AD-D319-4438-B840-1A969A9652B6}"/>
                </a:ext>
              </a:extLst>
            </p:cNvPr>
            <p:cNvPicPr>
              <a:picLocks noChangeAspect="1"/>
            </p:cNvPicPr>
            <p:nvPr/>
          </p:nvPicPr>
          <p:blipFill>
            <a:blip r:embed="rId8"/>
            <a:srcRect l="11267" r="9550"/>
            <a:stretch/>
          </p:blipFill>
          <p:spPr>
            <a:xfrm>
              <a:off x="7423404" y="713553"/>
              <a:ext cx="1644931" cy="2109477"/>
            </a:xfrm>
            <a:prstGeom prst="rect">
              <a:avLst/>
            </a:prstGeom>
          </p:spPr>
        </p:pic>
        <p:pic>
          <p:nvPicPr>
            <p:cNvPr id="40" name="图片 39">
              <a:extLst>
                <a:ext uri="{FF2B5EF4-FFF2-40B4-BE49-F238E27FC236}">
                  <a16:creationId xmlns:a16="http://schemas.microsoft.com/office/drawing/2014/main" id="{89658C24-23F3-4238-9E4B-CDA3C3AE702E}"/>
                </a:ext>
              </a:extLst>
            </p:cNvPr>
            <p:cNvPicPr>
              <a:picLocks noChangeAspect="1"/>
            </p:cNvPicPr>
            <p:nvPr/>
          </p:nvPicPr>
          <p:blipFill>
            <a:blip r:embed="rId9"/>
            <a:stretch>
              <a:fillRect/>
            </a:stretch>
          </p:blipFill>
          <p:spPr>
            <a:xfrm>
              <a:off x="3850632" y="2882105"/>
              <a:ext cx="2249303" cy="2062003"/>
            </a:xfrm>
            <a:prstGeom prst="rect">
              <a:avLst/>
            </a:prstGeom>
          </p:spPr>
        </p:pic>
        <p:pic>
          <p:nvPicPr>
            <p:cNvPr id="41" name="图片 40">
              <a:extLst>
                <a:ext uri="{FF2B5EF4-FFF2-40B4-BE49-F238E27FC236}">
                  <a16:creationId xmlns:a16="http://schemas.microsoft.com/office/drawing/2014/main" id="{B25C1F4C-3D9C-47F2-8747-1043DEEFAA93}"/>
                </a:ext>
              </a:extLst>
            </p:cNvPr>
            <p:cNvPicPr>
              <a:picLocks noChangeAspect="1"/>
            </p:cNvPicPr>
            <p:nvPr/>
          </p:nvPicPr>
          <p:blipFill>
            <a:blip r:embed="rId10"/>
            <a:srcRect l="4504"/>
            <a:stretch/>
          </p:blipFill>
          <p:spPr>
            <a:xfrm>
              <a:off x="5574442" y="719845"/>
              <a:ext cx="1768159" cy="2109477"/>
            </a:xfrm>
            <a:prstGeom prst="rect">
              <a:avLst/>
            </a:prstGeom>
          </p:spPr>
        </p:pic>
        <p:pic>
          <p:nvPicPr>
            <p:cNvPr id="42" name="图片 41">
              <a:extLst>
                <a:ext uri="{FF2B5EF4-FFF2-40B4-BE49-F238E27FC236}">
                  <a16:creationId xmlns:a16="http://schemas.microsoft.com/office/drawing/2014/main" id="{999BE0CF-0D39-4F37-A4D5-844490A9111B}"/>
                </a:ext>
              </a:extLst>
            </p:cNvPr>
            <p:cNvPicPr>
              <a:picLocks noChangeAspect="1"/>
            </p:cNvPicPr>
            <p:nvPr/>
          </p:nvPicPr>
          <p:blipFill rotWithShape="1">
            <a:blip r:embed="rId11"/>
            <a:srcRect t="6817"/>
            <a:stretch/>
          </p:blipFill>
          <p:spPr>
            <a:xfrm>
              <a:off x="6149317" y="2882105"/>
              <a:ext cx="2919017" cy="2062003"/>
            </a:xfrm>
            <a:prstGeom prst="rect">
              <a:avLst/>
            </a:prstGeom>
          </p:spPr>
        </p:pic>
      </p:grpSp>
    </p:spTree>
    <p:extLst>
      <p:ext uri="{BB962C8B-B14F-4D97-AF65-F5344CB8AC3E}">
        <p14:creationId xmlns:p14="http://schemas.microsoft.com/office/powerpoint/2010/main" val="3888146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0" name="灯片编号占位符 9">
            <a:extLst>
              <a:ext uri="{FF2B5EF4-FFF2-40B4-BE49-F238E27FC236}">
                <a16:creationId xmlns:a16="http://schemas.microsoft.com/office/drawing/2014/main" id="{86DFF554-52BA-4924-A3F3-6C13BC9DB9D3}"/>
              </a:ext>
            </a:extLst>
          </p:cNvPr>
          <p:cNvSpPr>
            <a:spLocks noGrp="1"/>
          </p:cNvSpPr>
          <p:nvPr>
            <p:ph type="sldNum" sz="quarter" idx="12"/>
          </p:nvPr>
        </p:nvSpPr>
        <p:spPr/>
        <p:txBody>
          <a:bodyPr/>
          <a:lstStyle/>
          <a:p>
            <a:fld id="{D973B45E-4D97-4DCC-B807-2D858E378165}" type="slidenum">
              <a:rPr lang="zh-CN" altLang="en-US" smtClean="0"/>
              <a:t>9</a:t>
            </a:fld>
            <a:endParaRPr lang="zh-CN" altLang="en-US"/>
          </a:p>
        </p:txBody>
      </p:sp>
      <p:sp>
        <p:nvSpPr>
          <p:cNvPr id="48" name="圆角矩形 4">
            <a:extLst>
              <a:ext uri="{FF2B5EF4-FFF2-40B4-BE49-F238E27FC236}">
                <a16:creationId xmlns:a16="http://schemas.microsoft.com/office/drawing/2014/main" id="{975E727D-DCA5-4867-9235-19F09409DA52}"/>
              </a:ext>
            </a:extLst>
          </p:cNvPr>
          <p:cNvSpPr/>
          <p:nvPr/>
        </p:nvSpPr>
        <p:spPr>
          <a:xfrm>
            <a:off x="767998" y="219544"/>
            <a:ext cx="3330927"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9" name="矩形 48">
            <a:extLst>
              <a:ext uri="{FF2B5EF4-FFF2-40B4-BE49-F238E27FC236}">
                <a16:creationId xmlns:a16="http://schemas.microsoft.com/office/drawing/2014/main" id="{B925AF39-A825-48C9-80A4-E5270BDBE5E8}"/>
              </a:ext>
            </a:extLst>
          </p:cNvPr>
          <p:cNvSpPr/>
          <p:nvPr/>
        </p:nvSpPr>
        <p:spPr>
          <a:xfrm>
            <a:off x="924152" y="245490"/>
            <a:ext cx="3018617" cy="461665"/>
          </a:xfrm>
          <a:prstGeom prst="rect">
            <a:avLst/>
          </a:prstGeom>
        </p:spPr>
        <p:txBody>
          <a:bodyPr wrap="square">
            <a:spAutoFit/>
          </a:bodyPr>
          <a:lstStyle/>
          <a:p>
            <a:pPr algn="ctr" defTabSz="913924">
              <a:spcBef>
                <a:spcPct val="0"/>
              </a:spcBef>
              <a:spcAft>
                <a:spcPct val="0"/>
              </a:spcAft>
              <a:defRPr/>
            </a:pPr>
            <a:r>
              <a:rPr lang="en-US" altLang="zh-CN" sz="2400" b="1" kern="0" dirty="0">
                <a:solidFill>
                  <a:srgbClr val="005A9E"/>
                </a:solidFill>
                <a:latin typeface="Times New Roman" panose="02020603050405020304" pitchFamily="18" charset="0"/>
                <a:cs typeface="Times New Roman" panose="02020603050405020304" pitchFamily="18" charset="0"/>
                <a:sym typeface="+mn-lt"/>
              </a:rPr>
              <a:t>SCIWL</a:t>
            </a:r>
            <a:r>
              <a:rPr lang="zh-CN" altLang="en-US" sz="2400" b="1" kern="0" dirty="0">
                <a:solidFill>
                  <a:srgbClr val="005A9E"/>
                </a:solidFill>
                <a:latin typeface="Times New Roman" panose="02020603050405020304" pitchFamily="18" charset="0"/>
                <a:cs typeface="Times New Roman" panose="02020603050405020304" pitchFamily="18" charset="0"/>
                <a:sym typeface="+mn-lt"/>
              </a:rPr>
              <a:t>的</a:t>
            </a:r>
            <a:r>
              <a:rPr lang="en-US" altLang="zh-CN" sz="2400" b="1" kern="0" dirty="0">
                <a:solidFill>
                  <a:srgbClr val="005A9E"/>
                </a:solidFill>
                <a:latin typeface="Times New Roman" panose="02020603050405020304" pitchFamily="18" charset="0"/>
                <a:cs typeface="Times New Roman" panose="02020603050405020304" pitchFamily="18" charset="0"/>
                <a:sym typeface="+mn-lt"/>
              </a:rPr>
              <a:t>CME</a:t>
            </a:r>
            <a:r>
              <a:rPr lang="zh-CN" altLang="en-US" sz="2400" b="1" kern="0" dirty="0">
                <a:solidFill>
                  <a:srgbClr val="005A9E"/>
                </a:solidFill>
                <a:latin typeface="Times New Roman" panose="02020603050405020304" pitchFamily="18" charset="0"/>
                <a:cs typeface="Times New Roman" panose="02020603050405020304" pitchFamily="18" charset="0"/>
                <a:sym typeface="+mn-lt"/>
              </a:rPr>
              <a:t>观测</a:t>
            </a:r>
          </a:p>
        </p:txBody>
      </p:sp>
      <p:grpSp>
        <p:nvGrpSpPr>
          <p:cNvPr id="19" name="组合 18">
            <a:extLst>
              <a:ext uri="{FF2B5EF4-FFF2-40B4-BE49-F238E27FC236}">
                <a16:creationId xmlns:a16="http://schemas.microsoft.com/office/drawing/2014/main" id="{1AD6C20A-4CF2-41B6-8673-C404B480499E}"/>
              </a:ext>
            </a:extLst>
          </p:cNvPr>
          <p:cNvGrpSpPr/>
          <p:nvPr/>
        </p:nvGrpSpPr>
        <p:grpSpPr>
          <a:xfrm>
            <a:off x="7669207" y="998861"/>
            <a:ext cx="4947041" cy="4860255"/>
            <a:chOff x="7669208" y="1233643"/>
            <a:chExt cx="4895694" cy="4895694"/>
          </a:xfrm>
        </p:grpSpPr>
        <p:pic>
          <p:nvPicPr>
            <p:cNvPr id="20" name="图片 19">
              <a:extLst>
                <a:ext uri="{FF2B5EF4-FFF2-40B4-BE49-F238E27FC236}">
                  <a16:creationId xmlns:a16="http://schemas.microsoft.com/office/drawing/2014/main" id="{129460EF-F183-48D9-9279-242B2CD55B85}"/>
                </a:ext>
              </a:extLst>
            </p:cNvPr>
            <p:cNvPicPr>
              <a:picLocks noChangeAspect="1"/>
            </p:cNvPicPr>
            <p:nvPr/>
          </p:nvPicPr>
          <p:blipFill>
            <a:blip r:embed="rId3"/>
            <a:stretch>
              <a:fillRect/>
            </a:stretch>
          </p:blipFill>
          <p:spPr>
            <a:xfrm>
              <a:off x="7669208" y="1233643"/>
              <a:ext cx="4895694" cy="4895694"/>
            </a:xfrm>
            <a:prstGeom prst="rect">
              <a:avLst/>
            </a:prstGeom>
          </p:spPr>
        </p:pic>
        <p:sp>
          <p:nvSpPr>
            <p:cNvPr id="21" name="文本框 20">
              <a:extLst>
                <a:ext uri="{FF2B5EF4-FFF2-40B4-BE49-F238E27FC236}">
                  <a16:creationId xmlns:a16="http://schemas.microsoft.com/office/drawing/2014/main" id="{1E163FFB-2A66-4FBD-8AE9-2A0DB9381431}"/>
                </a:ext>
              </a:extLst>
            </p:cNvPr>
            <p:cNvSpPr txBox="1"/>
            <p:nvPr/>
          </p:nvSpPr>
          <p:spPr>
            <a:xfrm>
              <a:off x="8502660" y="2020001"/>
              <a:ext cx="3627620" cy="584775"/>
            </a:xfrm>
            <a:prstGeom prst="rect">
              <a:avLst/>
            </a:prstGeom>
            <a:noFill/>
          </p:spPr>
          <p:txBody>
            <a:bodyPr wrap="square" rtlCol="0">
              <a:spAutoFit/>
            </a:bodyPr>
            <a:lstStyle/>
            <a:p>
              <a:r>
                <a:rPr kumimoji="1" lang="en-US" altLang="zh-CN" sz="3200" b="1" dirty="0">
                  <a:solidFill>
                    <a:schemeClr val="bg1"/>
                  </a:solidFill>
                  <a:latin typeface="Microsoft YaHei" panose="020B0503020204020204" pitchFamily="34" charset="-122"/>
                  <a:ea typeface="Microsoft YaHei" panose="020B0503020204020204" pitchFamily="34" charset="-122"/>
                </a:rPr>
                <a:t>20240527</a:t>
              </a:r>
              <a:r>
                <a:rPr kumimoji="1" lang="zh-CN" altLang="en-US" sz="3200" b="1" dirty="0">
                  <a:solidFill>
                    <a:schemeClr val="bg1"/>
                  </a:solidFill>
                  <a:latin typeface="Microsoft YaHei" panose="020B0503020204020204" pitchFamily="34" charset="-122"/>
                  <a:ea typeface="Microsoft YaHei" panose="020B0503020204020204" pitchFamily="34" charset="-122"/>
                </a:rPr>
                <a:t> </a:t>
              </a:r>
              <a:r>
                <a:rPr kumimoji="1" lang="en-US" altLang="zh-CN" sz="3200" b="1" dirty="0">
                  <a:solidFill>
                    <a:schemeClr val="bg1"/>
                  </a:solidFill>
                  <a:latin typeface="Microsoft YaHei" panose="020B0503020204020204" pitchFamily="34" charset="-122"/>
                  <a:ea typeface="Microsoft YaHei" panose="020B0503020204020204" pitchFamily="34" charset="-122"/>
                </a:rPr>
                <a:t>X2.7</a:t>
              </a:r>
              <a:endParaRPr kumimoji="1" lang="zh-CN" altLang="en-US" sz="3200" b="1" dirty="0">
                <a:solidFill>
                  <a:schemeClr val="bg1"/>
                </a:solidFill>
                <a:latin typeface="Microsoft YaHei" panose="020B0503020204020204" pitchFamily="34" charset="-122"/>
                <a:ea typeface="Microsoft YaHei" panose="020B0503020204020204" pitchFamily="34" charset="-122"/>
              </a:endParaRPr>
            </a:p>
          </p:txBody>
        </p:sp>
        <p:sp>
          <p:nvSpPr>
            <p:cNvPr id="22" name="椭圆 21">
              <a:extLst>
                <a:ext uri="{FF2B5EF4-FFF2-40B4-BE49-F238E27FC236}">
                  <a16:creationId xmlns:a16="http://schemas.microsoft.com/office/drawing/2014/main" id="{62ADF7F8-3893-4213-9B4D-BCD9FCBBB269}"/>
                </a:ext>
              </a:extLst>
            </p:cNvPr>
            <p:cNvSpPr/>
            <p:nvPr/>
          </p:nvSpPr>
          <p:spPr>
            <a:xfrm>
              <a:off x="9297859" y="2850944"/>
              <a:ext cx="1708872" cy="1708872"/>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grpSp>
      <p:grpSp>
        <p:nvGrpSpPr>
          <p:cNvPr id="23" name="组合 22">
            <a:extLst>
              <a:ext uri="{FF2B5EF4-FFF2-40B4-BE49-F238E27FC236}">
                <a16:creationId xmlns:a16="http://schemas.microsoft.com/office/drawing/2014/main" id="{98A9F792-4429-419E-986D-06D23C142C40}"/>
              </a:ext>
            </a:extLst>
          </p:cNvPr>
          <p:cNvGrpSpPr/>
          <p:nvPr/>
        </p:nvGrpSpPr>
        <p:grpSpPr>
          <a:xfrm>
            <a:off x="3825146" y="1005173"/>
            <a:ext cx="4841586" cy="4841586"/>
            <a:chOff x="7705180" y="1054601"/>
            <a:chExt cx="4841586" cy="4841586"/>
          </a:xfrm>
        </p:grpSpPr>
        <p:pic>
          <p:nvPicPr>
            <p:cNvPr id="24" name="图片 23">
              <a:extLst>
                <a:ext uri="{FF2B5EF4-FFF2-40B4-BE49-F238E27FC236}">
                  <a16:creationId xmlns:a16="http://schemas.microsoft.com/office/drawing/2014/main" id="{DD3BC4A7-B360-44E2-BAA6-6A6FD4F638A0}"/>
                </a:ext>
              </a:extLst>
            </p:cNvPr>
            <p:cNvPicPr>
              <a:picLocks noChangeAspect="1"/>
            </p:cNvPicPr>
            <p:nvPr/>
          </p:nvPicPr>
          <p:blipFill>
            <a:blip r:embed="rId4"/>
            <a:stretch>
              <a:fillRect/>
            </a:stretch>
          </p:blipFill>
          <p:spPr>
            <a:xfrm>
              <a:off x="7705180" y="1054601"/>
              <a:ext cx="4841586" cy="4841586"/>
            </a:xfrm>
            <a:prstGeom prst="rect">
              <a:avLst/>
            </a:prstGeom>
          </p:spPr>
        </p:pic>
        <p:sp>
          <p:nvSpPr>
            <p:cNvPr id="25" name="椭圆 24">
              <a:extLst>
                <a:ext uri="{FF2B5EF4-FFF2-40B4-BE49-F238E27FC236}">
                  <a16:creationId xmlns:a16="http://schemas.microsoft.com/office/drawing/2014/main" id="{A8E70497-FA84-4C7A-A562-515BBB648EBB}"/>
                </a:ext>
              </a:extLst>
            </p:cNvPr>
            <p:cNvSpPr/>
            <p:nvPr/>
          </p:nvSpPr>
          <p:spPr>
            <a:xfrm>
              <a:off x="9383849" y="2605438"/>
              <a:ext cx="1708872" cy="1708872"/>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26" name="文本框 25">
              <a:extLst>
                <a:ext uri="{FF2B5EF4-FFF2-40B4-BE49-F238E27FC236}">
                  <a16:creationId xmlns:a16="http://schemas.microsoft.com/office/drawing/2014/main" id="{761AD4D2-4D5D-407F-93DE-F7FCFB04DFA3}"/>
                </a:ext>
              </a:extLst>
            </p:cNvPr>
            <p:cNvSpPr txBox="1"/>
            <p:nvPr/>
          </p:nvSpPr>
          <p:spPr>
            <a:xfrm>
              <a:off x="8564380" y="1865141"/>
              <a:ext cx="3627620" cy="584775"/>
            </a:xfrm>
            <a:prstGeom prst="rect">
              <a:avLst/>
            </a:prstGeom>
            <a:noFill/>
          </p:spPr>
          <p:txBody>
            <a:bodyPr wrap="square" rtlCol="0">
              <a:spAutoFit/>
            </a:bodyPr>
            <a:lstStyle/>
            <a:p>
              <a:r>
                <a:rPr kumimoji="1" lang="en-US" altLang="zh-CN" sz="3200" b="1" dirty="0">
                  <a:solidFill>
                    <a:schemeClr val="bg1"/>
                  </a:solidFill>
                  <a:latin typeface="Microsoft YaHei" panose="020B0503020204020204" pitchFamily="34" charset="-122"/>
                  <a:ea typeface="Microsoft YaHei" panose="020B0503020204020204" pitchFamily="34" charset="-122"/>
                </a:rPr>
                <a:t>20240514</a:t>
              </a:r>
              <a:r>
                <a:rPr kumimoji="1" lang="zh-CN" altLang="en-US" sz="3200" b="1" dirty="0">
                  <a:solidFill>
                    <a:schemeClr val="bg1"/>
                  </a:solidFill>
                  <a:latin typeface="Microsoft YaHei" panose="020B0503020204020204" pitchFamily="34" charset="-122"/>
                  <a:ea typeface="Microsoft YaHei" panose="020B0503020204020204" pitchFamily="34" charset="-122"/>
                </a:rPr>
                <a:t> </a:t>
              </a:r>
              <a:r>
                <a:rPr kumimoji="1" lang="en-US" altLang="zh-CN" sz="3200" b="1" dirty="0">
                  <a:solidFill>
                    <a:schemeClr val="bg1"/>
                  </a:solidFill>
                  <a:latin typeface="Microsoft YaHei" panose="020B0503020204020204" pitchFamily="34" charset="-122"/>
                  <a:ea typeface="Microsoft YaHei" panose="020B0503020204020204" pitchFamily="34" charset="-122"/>
                </a:rPr>
                <a:t>X8.7</a:t>
              </a:r>
              <a:endParaRPr kumimoji="1" lang="zh-CN" altLang="en-US" sz="3200" b="1" dirty="0">
                <a:solidFill>
                  <a:schemeClr val="bg1"/>
                </a:solidFill>
                <a:latin typeface="Microsoft YaHei" panose="020B0503020204020204" pitchFamily="34" charset="-122"/>
                <a:ea typeface="Microsoft YaHei" panose="020B0503020204020204" pitchFamily="34" charset="-122"/>
              </a:endParaRPr>
            </a:p>
          </p:txBody>
        </p:sp>
      </p:grpSp>
      <p:grpSp>
        <p:nvGrpSpPr>
          <p:cNvPr id="27" name="组合 26">
            <a:extLst>
              <a:ext uri="{FF2B5EF4-FFF2-40B4-BE49-F238E27FC236}">
                <a16:creationId xmlns:a16="http://schemas.microsoft.com/office/drawing/2014/main" id="{D03B1E06-540E-4FD9-927B-66A49A4F78AA}"/>
              </a:ext>
            </a:extLst>
          </p:cNvPr>
          <p:cNvGrpSpPr/>
          <p:nvPr/>
        </p:nvGrpSpPr>
        <p:grpSpPr>
          <a:xfrm>
            <a:off x="0" y="1008000"/>
            <a:ext cx="4842000" cy="4842000"/>
            <a:chOff x="7653314" y="1051032"/>
            <a:chExt cx="4842000" cy="4842000"/>
          </a:xfrm>
        </p:grpSpPr>
        <p:pic>
          <p:nvPicPr>
            <p:cNvPr id="28" name="图片 27">
              <a:extLst>
                <a:ext uri="{FF2B5EF4-FFF2-40B4-BE49-F238E27FC236}">
                  <a16:creationId xmlns:a16="http://schemas.microsoft.com/office/drawing/2014/main" id="{108A1BEA-E5DE-42E8-ADDE-FBFD2B01F443}"/>
                </a:ext>
              </a:extLst>
            </p:cNvPr>
            <p:cNvPicPr>
              <a:picLocks noChangeAspect="1"/>
            </p:cNvPicPr>
            <p:nvPr/>
          </p:nvPicPr>
          <p:blipFill>
            <a:blip r:embed="rId5"/>
            <a:stretch>
              <a:fillRect/>
            </a:stretch>
          </p:blipFill>
          <p:spPr>
            <a:xfrm>
              <a:off x="7653314" y="1051032"/>
              <a:ext cx="4842000" cy="4842000"/>
            </a:xfrm>
            <a:prstGeom prst="rect">
              <a:avLst/>
            </a:prstGeom>
          </p:spPr>
        </p:pic>
        <p:sp>
          <p:nvSpPr>
            <p:cNvPr id="29" name="文本框 28">
              <a:extLst>
                <a:ext uri="{FF2B5EF4-FFF2-40B4-BE49-F238E27FC236}">
                  <a16:creationId xmlns:a16="http://schemas.microsoft.com/office/drawing/2014/main" id="{531215CC-2962-480E-B0E8-73AC934D7753}"/>
                </a:ext>
              </a:extLst>
            </p:cNvPr>
            <p:cNvSpPr txBox="1"/>
            <p:nvPr/>
          </p:nvSpPr>
          <p:spPr>
            <a:xfrm>
              <a:off x="8445784" y="1794824"/>
              <a:ext cx="3627620" cy="584775"/>
            </a:xfrm>
            <a:prstGeom prst="rect">
              <a:avLst/>
            </a:prstGeom>
            <a:noFill/>
          </p:spPr>
          <p:txBody>
            <a:bodyPr wrap="square" rtlCol="0">
              <a:spAutoFit/>
            </a:bodyPr>
            <a:lstStyle/>
            <a:p>
              <a:r>
                <a:rPr kumimoji="1" lang="en-US" altLang="zh-CN" sz="3200" b="1" dirty="0">
                  <a:solidFill>
                    <a:schemeClr val="bg1"/>
                  </a:solidFill>
                  <a:latin typeface="Microsoft YaHei" panose="020B0503020204020204" pitchFamily="34" charset="-122"/>
                  <a:ea typeface="Microsoft YaHei" panose="020B0503020204020204" pitchFamily="34" charset="-122"/>
                </a:rPr>
                <a:t>20240511</a:t>
              </a:r>
              <a:r>
                <a:rPr kumimoji="1" lang="zh-CN" altLang="en-US" sz="3200" b="1" dirty="0">
                  <a:solidFill>
                    <a:schemeClr val="bg1"/>
                  </a:solidFill>
                  <a:latin typeface="Microsoft YaHei" panose="020B0503020204020204" pitchFamily="34" charset="-122"/>
                  <a:ea typeface="Microsoft YaHei" panose="020B0503020204020204" pitchFamily="34" charset="-122"/>
                </a:rPr>
                <a:t> </a:t>
              </a:r>
              <a:r>
                <a:rPr kumimoji="1" lang="en-US" altLang="zh-CN" sz="3200" b="1" dirty="0">
                  <a:solidFill>
                    <a:schemeClr val="bg1"/>
                  </a:solidFill>
                  <a:latin typeface="Microsoft YaHei" panose="020B0503020204020204" pitchFamily="34" charset="-122"/>
                  <a:ea typeface="Microsoft YaHei" panose="020B0503020204020204" pitchFamily="34" charset="-122"/>
                </a:rPr>
                <a:t>X5.8</a:t>
              </a:r>
              <a:endParaRPr kumimoji="1" lang="zh-CN" altLang="en-US" sz="3200" b="1" dirty="0">
                <a:solidFill>
                  <a:schemeClr val="bg1"/>
                </a:solidFill>
                <a:latin typeface="Microsoft YaHei" panose="020B0503020204020204" pitchFamily="34" charset="-122"/>
                <a:ea typeface="Microsoft YaHei" panose="020B0503020204020204" pitchFamily="34" charset="-122"/>
              </a:endParaRPr>
            </a:p>
          </p:txBody>
        </p:sp>
        <p:sp>
          <p:nvSpPr>
            <p:cNvPr id="30" name="椭圆 29">
              <a:extLst>
                <a:ext uri="{FF2B5EF4-FFF2-40B4-BE49-F238E27FC236}">
                  <a16:creationId xmlns:a16="http://schemas.microsoft.com/office/drawing/2014/main" id="{9B81664F-58BE-486E-A985-F3769FDE4879}"/>
                </a:ext>
              </a:extLst>
            </p:cNvPr>
            <p:cNvSpPr/>
            <p:nvPr/>
          </p:nvSpPr>
          <p:spPr>
            <a:xfrm>
              <a:off x="9233758" y="2574564"/>
              <a:ext cx="1708872" cy="1708872"/>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31" name="文本框 30">
              <a:extLst>
                <a:ext uri="{FF2B5EF4-FFF2-40B4-BE49-F238E27FC236}">
                  <a16:creationId xmlns:a16="http://schemas.microsoft.com/office/drawing/2014/main" id="{3CABA94F-7A14-44D8-8E2A-CB7009A30397}"/>
                </a:ext>
              </a:extLst>
            </p:cNvPr>
            <p:cNvSpPr txBox="1"/>
            <p:nvPr/>
          </p:nvSpPr>
          <p:spPr>
            <a:xfrm>
              <a:off x="10787757" y="4848394"/>
              <a:ext cx="1293223" cy="523220"/>
            </a:xfrm>
            <a:prstGeom prst="rect">
              <a:avLst/>
            </a:prstGeom>
            <a:noFill/>
          </p:spPr>
          <p:txBody>
            <a:bodyPr wrap="square" rtlCol="0">
              <a:spAutoFit/>
            </a:bodyPr>
            <a:lstStyle/>
            <a:p>
              <a:r>
                <a:rPr kumimoji="1" lang="en-US" altLang="zh-CN" sz="2800" b="1" dirty="0">
                  <a:solidFill>
                    <a:schemeClr val="bg1"/>
                  </a:solidFill>
                  <a:latin typeface="Microsoft YaHei" panose="020B0503020204020204" pitchFamily="34" charset="-122"/>
                  <a:ea typeface="Microsoft YaHei" panose="020B0503020204020204" pitchFamily="34" charset="-122"/>
                </a:rPr>
                <a:t>CME</a:t>
              </a:r>
              <a:endParaRPr kumimoji="1" lang="zh-CN" altLang="en-US" sz="2800" b="1" dirty="0">
                <a:solidFill>
                  <a:schemeClr val="bg1"/>
                </a:solidFill>
                <a:latin typeface="Microsoft YaHei" panose="020B0503020204020204" pitchFamily="34" charset="-122"/>
                <a:ea typeface="Microsoft YaHei" panose="020B0503020204020204" pitchFamily="34" charset="-122"/>
              </a:endParaRPr>
            </a:p>
          </p:txBody>
        </p:sp>
      </p:grpSp>
    </p:spTree>
    <p:extLst>
      <p:ext uri="{BB962C8B-B14F-4D97-AF65-F5344CB8AC3E}">
        <p14:creationId xmlns:p14="http://schemas.microsoft.com/office/powerpoint/2010/main" val="116758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图片 34">
            <a:extLst>
              <a:ext uri="{FF2B5EF4-FFF2-40B4-BE49-F238E27FC236}">
                <a16:creationId xmlns:a16="http://schemas.microsoft.com/office/drawing/2014/main" id="{45EF9652-B694-4F3A-9DD4-5729FE415BBD}"/>
              </a:ext>
            </a:extLst>
          </p:cNvPr>
          <p:cNvPicPr>
            <a:picLocks noChangeAspect="1"/>
          </p:cNvPicPr>
          <p:nvPr/>
        </p:nvPicPr>
        <p:blipFill>
          <a:blip r:embed="rId3"/>
          <a:stretch>
            <a:fillRect/>
          </a:stretch>
        </p:blipFill>
        <p:spPr>
          <a:xfrm>
            <a:off x="8214133" y="2034958"/>
            <a:ext cx="3737262" cy="3600000"/>
          </a:xfrm>
          <a:prstGeom prst="rect">
            <a:avLst/>
          </a:prstGeom>
        </p:spPr>
      </p:pic>
      <p:grpSp>
        <p:nvGrpSpPr>
          <p:cNvPr id="8" name="组合 7">
            <a:extLst>
              <a:ext uri="{FF2B5EF4-FFF2-40B4-BE49-F238E27FC236}">
                <a16:creationId xmlns:a16="http://schemas.microsoft.com/office/drawing/2014/main" id="{9C26ED3B-2EB7-4FAE-B27B-444D1A1E0EED}"/>
              </a:ext>
            </a:extLst>
          </p:cNvPr>
          <p:cNvGrpSpPr/>
          <p:nvPr/>
        </p:nvGrpSpPr>
        <p:grpSpPr>
          <a:xfrm>
            <a:off x="379583" y="2038939"/>
            <a:ext cx="3600000" cy="3600000"/>
            <a:chOff x="1447285" y="3502676"/>
            <a:chExt cx="3186741" cy="3186103"/>
          </a:xfrm>
        </p:grpSpPr>
        <p:grpSp>
          <p:nvGrpSpPr>
            <p:cNvPr id="56" name="组合 55">
              <a:extLst>
                <a:ext uri="{FF2B5EF4-FFF2-40B4-BE49-F238E27FC236}">
                  <a16:creationId xmlns:a16="http://schemas.microsoft.com/office/drawing/2014/main" id="{A688C0CF-B05A-40FA-91E4-F68A4AA9E785}"/>
                </a:ext>
              </a:extLst>
            </p:cNvPr>
            <p:cNvGrpSpPr/>
            <p:nvPr/>
          </p:nvGrpSpPr>
          <p:grpSpPr>
            <a:xfrm>
              <a:off x="1447285" y="3502676"/>
              <a:ext cx="3186741" cy="3186103"/>
              <a:chOff x="3570990" y="3730813"/>
              <a:chExt cx="2160433" cy="2160000"/>
            </a:xfrm>
          </p:grpSpPr>
          <p:grpSp>
            <p:nvGrpSpPr>
              <p:cNvPr id="60" name="组合 59">
                <a:extLst>
                  <a:ext uri="{FF2B5EF4-FFF2-40B4-BE49-F238E27FC236}">
                    <a16:creationId xmlns:a16="http://schemas.microsoft.com/office/drawing/2014/main" id="{D2622A67-D0BA-40F3-88A5-6F8E6AB8A11E}"/>
                  </a:ext>
                </a:extLst>
              </p:cNvPr>
              <p:cNvGrpSpPr/>
              <p:nvPr/>
            </p:nvGrpSpPr>
            <p:grpSpPr>
              <a:xfrm>
                <a:off x="3570990" y="3730813"/>
                <a:ext cx="2160433" cy="2160000"/>
                <a:chOff x="3837936" y="3730812"/>
                <a:chExt cx="2160433" cy="2160000"/>
              </a:xfrm>
            </p:grpSpPr>
            <p:pic>
              <p:nvPicPr>
                <p:cNvPr id="62" name="图片 61">
                  <a:extLst>
                    <a:ext uri="{FF2B5EF4-FFF2-40B4-BE49-F238E27FC236}">
                      <a16:creationId xmlns:a16="http://schemas.microsoft.com/office/drawing/2014/main" id="{E24A89ED-D471-4A54-A0A2-4D1152B86371}"/>
                    </a:ext>
                  </a:extLst>
                </p:cNvPr>
                <p:cNvPicPr>
                  <a:picLocks noChangeAspect="1"/>
                </p:cNvPicPr>
                <p:nvPr/>
              </p:nvPicPr>
              <p:blipFill>
                <a:blip r:embed="rId4"/>
                <a:stretch>
                  <a:fillRect/>
                </a:stretch>
              </p:blipFill>
              <p:spPr>
                <a:xfrm>
                  <a:off x="3837936" y="3730812"/>
                  <a:ext cx="2160433" cy="2160000"/>
                </a:xfrm>
                <a:prstGeom prst="rect">
                  <a:avLst/>
                </a:prstGeom>
              </p:spPr>
            </p:pic>
            <p:sp>
              <p:nvSpPr>
                <p:cNvPr id="63" name="椭圆 62">
                  <a:extLst>
                    <a:ext uri="{FF2B5EF4-FFF2-40B4-BE49-F238E27FC236}">
                      <a16:creationId xmlns:a16="http://schemas.microsoft.com/office/drawing/2014/main" id="{0DD31C72-07F7-477F-9773-8F7823A9BAC2}"/>
                    </a:ext>
                  </a:extLst>
                </p:cNvPr>
                <p:cNvSpPr/>
                <p:nvPr/>
              </p:nvSpPr>
              <p:spPr>
                <a:xfrm>
                  <a:off x="4461769" y="4351715"/>
                  <a:ext cx="912713" cy="913417"/>
                </a:xfrm>
                <a:prstGeom prst="ellipse">
                  <a:avLst/>
                </a:prstGeom>
                <a:no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61" name="矩形 60">
                <a:extLst>
                  <a:ext uri="{FF2B5EF4-FFF2-40B4-BE49-F238E27FC236}">
                    <a16:creationId xmlns:a16="http://schemas.microsoft.com/office/drawing/2014/main" id="{0FA76BA8-C6B6-485A-B25E-12A3F718DBC9}"/>
                  </a:ext>
                </a:extLst>
              </p:cNvPr>
              <p:cNvSpPr/>
              <p:nvPr/>
            </p:nvSpPr>
            <p:spPr>
              <a:xfrm>
                <a:off x="3614738" y="3771463"/>
                <a:ext cx="223200" cy="1740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9" name="椭圆 58">
              <a:extLst>
                <a:ext uri="{FF2B5EF4-FFF2-40B4-BE49-F238E27FC236}">
                  <a16:creationId xmlns:a16="http://schemas.microsoft.com/office/drawing/2014/main" id="{DAC6EACC-D2BE-41AD-9896-CDC2523164F4}"/>
                </a:ext>
              </a:extLst>
            </p:cNvPr>
            <p:cNvSpPr/>
            <p:nvPr/>
          </p:nvSpPr>
          <p:spPr>
            <a:xfrm>
              <a:off x="1448812" y="3509918"/>
              <a:ext cx="3176408" cy="3178861"/>
            </a:xfrm>
            <a:prstGeom prst="ellipse">
              <a:avLst/>
            </a:prstGeom>
            <a:no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圆角矩形 4">
            <a:extLst>
              <a:ext uri="{FF2B5EF4-FFF2-40B4-BE49-F238E27FC236}">
                <a16:creationId xmlns:a16="http://schemas.microsoft.com/office/drawing/2014/main" id="{5EFB4C62-2E02-46BE-8524-88D677A01195}"/>
              </a:ext>
            </a:extLst>
          </p:cNvPr>
          <p:cNvSpPr/>
          <p:nvPr/>
        </p:nvSpPr>
        <p:spPr>
          <a:xfrm>
            <a:off x="767997" y="219544"/>
            <a:ext cx="201965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 name="矩形 3">
            <a:extLst>
              <a:ext uri="{FF2B5EF4-FFF2-40B4-BE49-F238E27FC236}">
                <a16:creationId xmlns:a16="http://schemas.microsoft.com/office/drawing/2014/main" id="{A57699FB-2248-48D3-830F-F24485882592}"/>
              </a:ext>
            </a:extLst>
          </p:cNvPr>
          <p:cNvSpPr/>
          <p:nvPr/>
        </p:nvSpPr>
        <p:spPr>
          <a:xfrm>
            <a:off x="973522" y="245490"/>
            <a:ext cx="1608602" cy="461665"/>
          </a:xfrm>
          <a:prstGeom prst="rect">
            <a:avLst/>
          </a:prstGeom>
        </p:spPr>
        <p:txBody>
          <a:bodyPr wrap="square">
            <a:spAutoFit/>
          </a:bodyPr>
          <a:lstStyle/>
          <a:p>
            <a:pPr algn="ctr" defTabSz="913924">
              <a:spcBef>
                <a:spcPct val="0"/>
              </a:spcBef>
              <a:spcAft>
                <a:spcPct val="0"/>
              </a:spcAft>
              <a:defRPr/>
            </a:pPr>
            <a:r>
              <a:rPr lang="zh-CN" altLang="en-US" sz="2400" b="1" kern="0" dirty="0">
                <a:solidFill>
                  <a:srgbClr val="005A9E"/>
                </a:solidFill>
                <a:cs typeface="+mn-ea"/>
                <a:sym typeface="+mn-lt"/>
              </a:rPr>
              <a:t>磁场模型</a:t>
            </a:r>
          </a:p>
        </p:txBody>
      </p: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7" name="灯片编号占位符 16">
            <a:extLst>
              <a:ext uri="{FF2B5EF4-FFF2-40B4-BE49-F238E27FC236}">
                <a16:creationId xmlns:a16="http://schemas.microsoft.com/office/drawing/2014/main" id="{68AF3984-AC2F-4587-ADEF-0E2684C03BA2}"/>
              </a:ext>
            </a:extLst>
          </p:cNvPr>
          <p:cNvSpPr>
            <a:spLocks noGrp="1"/>
          </p:cNvSpPr>
          <p:nvPr>
            <p:ph type="sldNum" sz="quarter" idx="12"/>
          </p:nvPr>
        </p:nvSpPr>
        <p:spPr/>
        <p:txBody>
          <a:bodyPr/>
          <a:lstStyle/>
          <a:p>
            <a:fld id="{D973B45E-4D97-4DCC-B807-2D858E378165}" type="slidenum">
              <a:rPr lang="zh-CN" altLang="en-US" smtClean="0"/>
              <a:t>10</a:t>
            </a:fld>
            <a:endParaRPr lang="zh-CN" altLang="en-US"/>
          </a:p>
        </p:txBody>
      </p:sp>
      <p:sp>
        <p:nvSpPr>
          <p:cNvPr id="43" name="文本框 42">
            <a:extLst>
              <a:ext uri="{FF2B5EF4-FFF2-40B4-BE49-F238E27FC236}">
                <a16:creationId xmlns:a16="http://schemas.microsoft.com/office/drawing/2014/main" id="{A067405F-63B2-456D-A6E7-FAF69DFD941E}"/>
              </a:ext>
            </a:extLst>
          </p:cNvPr>
          <p:cNvSpPr txBox="1"/>
          <p:nvPr/>
        </p:nvSpPr>
        <p:spPr>
          <a:xfrm>
            <a:off x="351007" y="1537593"/>
            <a:ext cx="2492206" cy="441724"/>
          </a:xfrm>
          <a:prstGeom prst="rect">
            <a:avLst/>
          </a:prstGeom>
          <a:noFill/>
        </p:spPr>
        <p:txBody>
          <a:bodyPr wrap="square" rtlCol="0">
            <a:spAutoFit/>
          </a:bodyPr>
          <a:lstStyle/>
          <a:p>
            <a:pPr marL="342900" indent="-342900">
              <a:lnSpc>
                <a:spcPct val="125000"/>
              </a:lnSpc>
              <a:buFont typeface="Wingdings" panose="05000000000000000000" pitchFamily="2" charset="2"/>
              <a:buChar char="Ø"/>
            </a:pP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PFSS+PFCS</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模型</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4" name="文本框 43">
            <a:extLst>
              <a:ext uri="{FF2B5EF4-FFF2-40B4-BE49-F238E27FC236}">
                <a16:creationId xmlns:a16="http://schemas.microsoft.com/office/drawing/2014/main" id="{EDA801D8-D686-42FA-A10E-8A1E9FD37818}"/>
              </a:ext>
            </a:extLst>
          </p:cNvPr>
          <p:cNvSpPr txBox="1"/>
          <p:nvPr/>
        </p:nvSpPr>
        <p:spPr>
          <a:xfrm>
            <a:off x="4198184" y="1534893"/>
            <a:ext cx="2474327" cy="441724"/>
          </a:xfrm>
          <a:prstGeom prst="rect">
            <a:avLst/>
          </a:prstGeom>
          <a:noFill/>
        </p:spPr>
        <p:txBody>
          <a:bodyPr wrap="square" rtlCol="0">
            <a:spAutoFit/>
          </a:bodyPr>
          <a:lstStyle/>
          <a:p>
            <a:pPr marL="342900" indent="-342900">
              <a:lnSpc>
                <a:spcPct val="125000"/>
              </a:lnSpc>
              <a:buFont typeface="Wingdings" panose="05000000000000000000" pitchFamily="2" charset="2"/>
              <a:buChar char="Ø"/>
            </a:pP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CSSS</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模型</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57" name="文本框 56">
            <a:extLst>
              <a:ext uri="{FF2B5EF4-FFF2-40B4-BE49-F238E27FC236}">
                <a16:creationId xmlns:a16="http://schemas.microsoft.com/office/drawing/2014/main" id="{EE9F752A-72A1-4258-B05C-07ADD1DC25F4}"/>
              </a:ext>
            </a:extLst>
          </p:cNvPr>
          <p:cNvSpPr txBox="1"/>
          <p:nvPr/>
        </p:nvSpPr>
        <p:spPr>
          <a:xfrm>
            <a:off x="1395134" y="4596139"/>
            <a:ext cx="1516269" cy="461665"/>
          </a:xfrm>
          <a:prstGeom prst="rect">
            <a:avLst/>
          </a:prstGeom>
          <a:noFill/>
        </p:spPr>
        <p:txBody>
          <a:bodyPr wrap="square">
            <a:spAutoFit/>
          </a:bodyPr>
          <a:lstStyle/>
          <a:p>
            <a:pPr algn="ctr"/>
            <a:r>
              <a:rPr lang="zh-CN" altLang="en-US" sz="2400" b="1" dirty="0">
                <a:solidFill>
                  <a:srgbClr val="333333"/>
                </a:solidFill>
                <a:latin typeface="Times New Roman" panose="02020603050405020304" pitchFamily="18" charset="0"/>
                <a:cs typeface="Times New Roman" panose="02020603050405020304" pitchFamily="18" charset="0"/>
              </a:rPr>
              <a:t>源表面</a:t>
            </a:r>
            <a:r>
              <a:rPr lang="en-US" altLang="zh-CN" sz="2400" b="1" i="1" dirty="0">
                <a:solidFill>
                  <a:srgbClr val="333333"/>
                </a:solidFill>
                <a:effectLst/>
                <a:latin typeface="Times New Roman" panose="02020603050405020304" pitchFamily="18" charset="0"/>
                <a:cs typeface="Times New Roman" panose="02020603050405020304" pitchFamily="18" charset="0"/>
              </a:rPr>
              <a:t>R</a:t>
            </a:r>
            <a:r>
              <a:rPr lang="en-US" altLang="zh-CN" sz="2400" b="1" i="0" baseline="-25000" dirty="0">
                <a:solidFill>
                  <a:srgbClr val="333333"/>
                </a:solidFill>
                <a:effectLst/>
                <a:latin typeface="Times New Roman" panose="02020603050405020304" pitchFamily="18" charset="0"/>
                <a:cs typeface="Times New Roman" panose="02020603050405020304" pitchFamily="18" charset="0"/>
              </a:rPr>
              <a:t>ss</a:t>
            </a:r>
            <a:endParaRPr lang="en-US" altLang="zh-CN" sz="2400" b="1" i="0" dirty="0">
              <a:solidFill>
                <a:srgbClr val="333333"/>
              </a:solidFill>
              <a:effectLst/>
              <a:latin typeface="Times New Roman" panose="02020603050405020304" pitchFamily="18" charset="0"/>
              <a:cs typeface="Times New Roman" panose="02020603050405020304" pitchFamily="18" charset="0"/>
            </a:endParaRPr>
          </a:p>
        </p:txBody>
      </p:sp>
      <p:sp>
        <p:nvSpPr>
          <p:cNvPr id="70" name="文本框 69">
            <a:extLst>
              <a:ext uri="{FF2B5EF4-FFF2-40B4-BE49-F238E27FC236}">
                <a16:creationId xmlns:a16="http://schemas.microsoft.com/office/drawing/2014/main" id="{2ED2BA76-0AB4-4207-B720-4894BA5E8BD7}"/>
              </a:ext>
            </a:extLst>
          </p:cNvPr>
          <p:cNvSpPr txBox="1"/>
          <p:nvPr/>
        </p:nvSpPr>
        <p:spPr>
          <a:xfrm>
            <a:off x="1938761" y="5689378"/>
            <a:ext cx="2002298" cy="307777"/>
          </a:xfrm>
          <a:prstGeom prst="rect">
            <a:avLst/>
          </a:prstGeom>
          <a:noFill/>
        </p:spPr>
        <p:txBody>
          <a:bodyPr wrap="square">
            <a:spAutoFit/>
          </a:bodyPr>
          <a:lstStyle/>
          <a:p>
            <a:r>
              <a:rPr lang="en-US" altLang="zh-CN" sz="1400" b="0" i="0" dirty="0">
                <a:solidFill>
                  <a:srgbClr val="333333"/>
                </a:solidFill>
                <a:effectLst/>
                <a:latin typeface="Times New Roman" panose="02020603050405020304" pitchFamily="18" charset="0"/>
                <a:cs typeface="Times New Roman" panose="02020603050405020304" pitchFamily="18" charset="0"/>
              </a:rPr>
              <a:t>Freeland &amp; Handy 1998</a:t>
            </a:r>
            <a:endParaRPr lang="zh-CN" altLang="en-US" sz="1400" dirty="0"/>
          </a:p>
        </p:txBody>
      </p:sp>
      <p:pic>
        <p:nvPicPr>
          <p:cNvPr id="45" name="图片 44">
            <a:extLst>
              <a:ext uri="{FF2B5EF4-FFF2-40B4-BE49-F238E27FC236}">
                <a16:creationId xmlns:a16="http://schemas.microsoft.com/office/drawing/2014/main" id="{D7EF98A1-B8EC-4894-A522-9D3EFE1AF902}"/>
              </a:ext>
            </a:extLst>
          </p:cNvPr>
          <p:cNvPicPr>
            <a:picLocks noChangeAspect="1"/>
          </p:cNvPicPr>
          <p:nvPr/>
        </p:nvPicPr>
        <p:blipFill>
          <a:blip r:embed="rId5"/>
          <a:stretch>
            <a:fillRect/>
          </a:stretch>
        </p:blipFill>
        <p:spPr>
          <a:xfrm>
            <a:off x="4226760" y="2038939"/>
            <a:ext cx="3740196" cy="3600000"/>
          </a:xfrm>
          <a:prstGeom prst="rect">
            <a:avLst/>
          </a:prstGeom>
        </p:spPr>
      </p:pic>
      <p:sp>
        <p:nvSpPr>
          <p:cNvPr id="72" name="文本框 71">
            <a:extLst>
              <a:ext uri="{FF2B5EF4-FFF2-40B4-BE49-F238E27FC236}">
                <a16:creationId xmlns:a16="http://schemas.microsoft.com/office/drawing/2014/main" id="{3D8F528A-2DF7-46EC-B41C-88EB40DEA0CD}"/>
              </a:ext>
            </a:extLst>
          </p:cNvPr>
          <p:cNvSpPr txBox="1"/>
          <p:nvPr/>
        </p:nvSpPr>
        <p:spPr>
          <a:xfrm>
            <a:off x="7226651" y="2960191"/>
            <a:ext cx="738970" cy="461665"/>
          </a:xfrm>
          <a:prstGeom prst="rect">
            <a:avLst/>
          </a:prstGeom>
          <a:noFill/>
        </p:spPr>
        <p:txBody>
          <a:bodyPr wrap="square">
            <a:spAutoFit/>
          </a:bodyPr>
          <a:lstStyle/>
          <a:p>
            <a:pPr algn="ctr"/>
            <a:r>
              <a:rPr lang="en-US" altLang="zh-CN" sz="2400" b="1" i="1" dirty="0">
                <a:effectLst/>
                <a:latin typeface="Times New Roman" panose="02020603050405020304" pitchFamily="18" charset="0"/>
                <a:cs typeface="Times New Roman" panose="02020603050405020304" pitchFamily="18" charset="0"/>
              </a:rPr>
              <a:t>R</a:t>
            </a:r>
            <a:r>
              <a:rPr lang="en-US" altLang="zh-CN" sz="2400" b="1" baseline="-25000" dirty="0">
                <a:latin typeface="Times New Roman" panose="02020603050405020304" pitchFamily="18" charset="0"/>
                <a:cs typeface="Times New Roman" panose="02020603050405020304" pitchFamily="18" charset="0"/>
              </a:rPr>
              <a:t>c</a:t>
            </a:r>
            <a:r>
              <a:rPr lang="en-US" altLang="zh-CN" sz="2400" b="1" i="0" baseline="-25000" dirty="0">
                <a:effectLst/>
                <a:latin typeface="Times New Roman" panose="02020603050405020304" pitchFamily="18" charset="0"/>
                <a:cs typeface="Times New Roman" panose="02020603050405020304" pitchFamily="18" charset="0"/>
              </a:rPr>
              <a:t>s</a:t>
            </a:r>
            <a:endParaRPr lang="en-US" altLang="zh-CN" sz="2400" b="1" i="0" dirty="0">
              <a:effectLst/>
              <a:latin typeface="Times New Roman" panose="02020603050405020304" pitchFamily="18" charset="0"/>
              <a:cs typeface="Times New Roman" panose="02020603050405020304" pitchFamily="18" charset="0"/>
            </a:endParaRPr>
          </a:p>
        </p:txBody>
      </p:sp>
      <p:sp>
        <p:nvSpPr>
          <p:cNvPr id="73" name="文本框 72">
            <a:extLst>
              <a:ext uri="{FF2B5EF4-FFF2-40B4-BE49-F238E27FC236}">
                <a16:creationId xmlns:a16="http://schemas.microsoft.com/office/drawing/2014/main" id="{C4E5193B-9904-4336-AAF0-1116F862BEDB}"/>
              </a:ext>
            </a:extLst>
          </p:cNvPr>
          <p:cNvSpPr txBox="1"/>
          <p:nvPr/>
        </p:nvSpPr>
        <p:spPr>
          <a:xfrm>
            <a:off x="7560115" y="2084688"/>
            <a:ext cx="716551" cy="461665"/>
          </a:xfrm>
          <a:prstGeom prst="rect">
            <a:avLst/>
          </a:prstGeom>
          <a:noFill/>
        </p:spPr>
        <p:txBody>
          <a:bodyPr wrap="square">
            <a:spAutoFit/>
          </a:bodyPr>
          <a:lstStyle/>
          <a:p>
            <a:pPr algn="ctr"/>
            <a:r>
              <a:rPr lang="en-US" altLang="zh-CN" sz="2400" b="1" i="1" dirty="0">
                <a:effectLst/>
                <a:latin typeface="Times New Roman" panose="02020603050405020304" pitchFamily="18" charset="0"/>
                <a:cs typeface="Times New Roman" panose="02020603050405020304" pitchFamily="18" charset="0"/>
              </a:rPr>
              <a:t>R</a:t>
            </a:r>
            <a:r>
              <a:rPr lang="en-US" altLang="zh-CN" sz="2400" b="1" i="0" baseline="-25000" dirty="0">
                <a:effectLst/>
                <a:latin typeface="Times New Roman" panose="02020603050405020304" pitchFamily="18" charset="0"/>
                <a:cs typeface="Times New Roman" panose="02020603050405020304" pitchFamily="18" charset="0"/>
              </a:rPr>
              <a:t>ss</a:t>
            </a:r>
            <a:endParaRPr lang="en-US" altLang="zh-CN" sz="2400" b="1" i="0" dirty="0">
              <a:effectLst/>
              <a:latin typeface="Times New Roman" panose="02020603050405020304" pitchFamily="18" charset="0"/>
              <a:cs typeface="Times New Roman" panose="02020603050405020304" pitchFamily="18" charset="0"/>
            </a:endParaRPr>
          </a:p>
        </p:txBody>
      </p:sp>
      <p:sp>
        <p:nvSpPr>
          <p:cNvPr id="74" name="文本框 73">
            <a:extLst>
              <a:ext uri="{FF2B5EF4-FFF2-40B4-BE49-F238E27FC236}">
                <a16:creationId xmlns:a16="http://schemas.microsoft.com/office/drawing/2014/main" id="{9F125FF9-DA48-4581-9CDA-A462EF15EC61}"/>
              </a:ext>
            </a:extLst>
          </p:cNvPr>
          <p:cNvSpPr txBox="1"/>
          <p:nvPr/>
        </p:nvSpPr>
        <p:spPr>
          <a:xfrm>
            <a:off x="6906908" y="3727614"/>
            <a:ext cx="724647" cy="461665"/>
          </a:xfrm>
          <a:prstGeom prst="rect">
            <a:avLst/>
          </a:prstGeom>
          <a:noFill/>
        </p:spPr>
        <p:txBody>
          <a:bodyPr wrap="square">
            <a:spAutoFit/>
          </a:bodyPr>
          <a:lstStyle/>
          <a:p>
            <a:pPr algn="ctr"/>
            <a:r>
              <a:rPr lang="en-US" altLang="zh-CN" sz="2400" b="1" i="1" dirty="0">
                <a:effectLst/>
                <a:latin typeface="Times New Roman" panose="02020603050405020304" pitchFamily="18" charset="0"/>
                <a:cs typeface="Times New Roman" panose="02020603050405020304" pitchFamily="18" charset="0"/>
              </a:rPr>
              <a:t>a</a:t>
            </a:r>
          </a:p>
        </p:txBody>
      </p:sp>
      <p:cxnSp>
        <p:nvCxnSpPr>
          <p:cNvPr id="76" name="直接连接符 75">
            <a:extLst>
              <a:ext uri="{FF2B5EF4-FFF2-40B4-BE49-F238E27FC236}">
                <a16:creationId xmlns:a16="http://schemas.microsoft.com/office/drawing/2014/main" id="{9C74EF60-731A-4A9F-9010-2CC3A14DFD36}"/>
              </a:ext>
            </a:extLst>
          </p:cNvPr>
          <p:cNvCxnSpPr>
            <a:cxnSpLocks/>
          </p:cNvCxnSpPr>
          <p:nvPr/>
        </p:nvCxnSpPr>
        <p:spPr>
          <a:xfrm>
            <a:off x="6804724" y="3781769"/>
            <a:ext cx="929016" cy="0"/>
          </a:xfrm>
          <a:prstGeom prst="line">
            <a:avLst/>
          </a:prstGeom>
          <a:ln w="25400" cap="flat">
            <a:solidFill>
              <a:schemeClr val="tx1"/>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71" name="文本框 70">
            <a:extLst>
              <a:ext uri="{FF2B5EF4-FFF2-40B4-BE49-F238E27FC236}">
                <a16:creationId xmlns:a16="http://schemas.microsoft.com/office/drawing/2014/main" id="{56DEB1F3-42DA-4697-B67B-C6BA6A03E2C9}"/>
              </a:ext>
            </a:extLst>
          </p:cNvPr>
          <p:cNvSpPr txBox="1"/>
          <p:nvPr/>
        </p:nvSpPr>
        <p:spPr>
          <a:xfrm>
            <a:off x="5969521" y="5689377"/>
            <a:ext cx="1968859" cy="307777"/>
          </a:xfrm>
          <a:prstGeom prst="rect">
            <a:avLst/>
          </a:prstGeom>
          <a:noFill/>
        </p:spPr>
        <p:txBody>
          <a:bodyPr wrap="square">
            <a:spAutoFit/>
          </a:bodyPr>
          <a:lstStyle/>
          <a:p>
            <a:r>
              <a:rPr lang="en-US" altLang="zh-CN" sz="1400" b="0" i="0" dirty="0">
                <a:solidFill>
                  <a:srgbClr val="333333"/>
                </a:solidFill>
                <a:effectLst/>
                <a:latin typeface="Times New Roman" panose="02020603050405020304" pitchFamily="18" charset="0"/>
                <a:cs typeface="Times New Roman" panose="02020603050405020304" pitchFamily="18" charset="0"/>
              </a:rPr>
              <a:t>Zhao &amp; Hoeksema 1995</a:t>
            </a:r>
            <a:endParaRPr lang="zh-CN" altLang="en-US" sz="1400" dirty="0"/>
          </a:p>
        </p:txBody>
      </p:sp>
      <p:sp>
        <p:nvSpPr>
          <p:cNvPr id="36" name="文本框 35">
            <a:extLst>
              <a:ext uri="{FF2B5EF4-FFF2-40B4-BE49-F238E27FC236}">
                <a16:creationId xmlns:a16="http://schemas.microsoft.com/office/drawing/2014/main" id="{0E0AF66B-1309-4111-B330-61F512966956}"/>
              </a:ext>
            </a:extLst>
          </p:cNvPr>
          <p:cNvSpPr txBox="1"/>
          <p:nvPr/>
        </p:nvSpPr>
        <p:spPr>
          <a:xfrm>
            <a:off x="10697770" y="5689377"/>
            <a:ext cx="1225048" cy="307777"/>
          </a:xfrm>
          <a:prstGeom prst="rect">
            <a:avLst/>
          </a:prstGeom>
          <a:noFill/>
        </p:spPr>
        <p:txBody>
          <a:bodyPr wrap="square">
            <a:spAutoFit/>
          </a:bodyPr>
          <a:lstStyle/>
          <a:p>
            <a:r>
              <a:rPr lang="en-US" altLang="zh-CN" sz="1400" b="0" i="0" dirty="0">
                <a:solidFill>
                  <a:srgbClr val="333333"/>
                </a:solidFill>
                <a:effectLst/>
                <a:latin typeface="Times New Roman" panose="02020603050405020304" pitchFamily="18" charset="0"/>
                <a:cs typeface="Times New Roman" panose="02020603050405020304" pitchFamily="18" charset="0"/>
              </a:rPr>
              <a:t>Parker 1958</a:t>
            </a:r>
            <a:endParaRPr lang="zh-CN" altLang="en-US" sz="1400" dirty="0"/>
          </a:p>
        </p:txBody>
      </p:sp>
      <p:sp>
        <p:nvSpPr>
          <p:cNvPr id="37" name="文本框 36">
            <a:extLst>
              <a:ext uri="{FF2B5EF4-FFF2-40B4-BE49-F238E27FC236}">
                <a16:creationId xmlns:a16="http://schemas.microsoft.com/office/drawing/2014/main" id="{F21658FC-CC97-40BF-9196-5FA8D3600676}"/>
              </a:ext>
            </a:extLst>
          </p:cNvPr>
          <p:cNvSpPr txBox="1"/>
          <p:nvPr/>
        </p:nvSpPr>
        <p:spPr>
          <a:xfrm>
            <a:off x="8593931" y="1543653"/>
            <a:ext cx="2397994" cy="441724"/>
          </a:xfrm>
          <a:prstGeom prst="rect">
            <a:avLst/>
          </a:prstGeom>
          <a:noFill/>
        </p:spPr>
        <p:txBody>
          <a:bodyPr wrap="square" rtlCol="0">
            <a:spAutoFit/>
          </a:bodyPr>
          <a:lstStyle/>
          <a:p>
            <a:pPr marL="342900" indent="-342900">
              <a:lnSpc>
                <a:spcPct val="125000"/>
              </a:lnSpc>
              <a:buFont typeface="Wingdings" panose="05000000000000000000" pitchFamily="2" charset="2"/>
              <a:buChar char="Ø"/>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帕克螺旋线</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58" name="文本框 57">
            <a:extLst>
              <a:ext uri="{FF2B5EF4-FFF2-40B4-BE49-F238E27FC236}">
                <a16:creationId xmlns:a16="http://schemas.microsoft.com/office/drawing/2014/main" id="{D61B454C-BA79-4684-ABD3-CEFD8F305F67}"/>
              </a:ext>
            </a:extLst>
          </p:cNvPr>
          <p:cNvSpPr txBox="1"/>
          <p:nvPr/>
        </p:nvSpPr>
        <p:spPr>
          <a:xfrm>
            <a:off x="1343325" y="2098784"/>
            <a:ext cx="1619886" cy="461665"/>
          </a:xfrm>
          <a:prstGeom prst="rect">
            <a:avLst/>
          </a:prstGeom>
          <a:noFill/>
        </p:spPr>
        <p:txBody>
          <a:bodyPr wrap="square">
            <a:spAutoFit/>
          </a:bodyPr>
          <a:lstStyle/>
          <a:p>
            <a:pPr algn="ctr"/>
            <a:r>
              <a:rPr lang="zh-CN" altLang="en-US" sz="2400" b="1" dirty="0">
                <a:solidFill>
                  <a:srgbClr val="333333"/>
                </a:solidFill>
                <a:effectLst/>
                <a:latin typeface="Times New Roman" panose="02020603050405020304" pitchFamily="18" charset="0"/>
                <a:cs typeface="Times New Roman" panose="02020603050405020304" pitchFamily="18" charset="0"/>
              </a:rPr>
              <a:t>外边界</a:t>
            </a:r>
            <a:r>
              <a:rPr lang="en-US" altLang="zh-CN" sz="2400" b="1" i="1" dirty="0">
                <a:solidFill>
                  <a:srgbClr val="333333"/>
                </a:solidFill>
                <a:effectLst/>
                <a:latin typeface="Times New Roman" panose="02020603050405020304" pitchFamily="18" charset="0"/>
                <a:cs typeface="Times New Roman" panose="02020603050405020304" pitchFamily="18" charset="0"/>
              </a:rPr>
              <a:t>R</a:t>
            </a:r>
            <a:r>
              <a:rPr lang="en-US" altLang="zh-CN" sz="2400" b="1" i="0" baseline="-25000" dirty="0">
                <a:solidFill>
                  <a:srgbClr val="333333"/>
                </a:solidFill>
                <a:effectLst/>
                <a:latin typeface="Times New Roman" panose="02020603050405020304" pitchFamily="18" charset="0"/>
                <a:cs typeface="Times New Roman" panose="02020603050405020304" pitchFamily="18" charset="0"/>
              </a:rPr>
              <a:t>scs</a:t>
            </a:r>
            <a:endParaRPr lang="en-US" altLang="zh-CN" sz="2400" b="1" i="0" dirty="0">
              <a:solidFill>
                <a:srgbClr val="333333"/>
              </a:solidFill>
              <a:effectLst/>
              <a:latin typeface="Times New Roman" panose="02020603050405020304" pitchFamily="18" charset="0"/>
              <a:cs typeface="Times New Roman" panose="02020603050405020304" pitchFamily="18" charset="0"/>
            </a:endParaRPr>
          </a:p>
        </p:txBody>
      </p:sp>
      <p:sp>
        <p:nvSpPr>
          <p:cNvPr id="39" name="矩形 38">
            <a:extLst>
              <a:ext uri="{FF2B5EF4-FFF2-40B4-BE49-F238E27FC236}">
                <a16:creationId xmlns:a16="http://schemas.microsoft.com/office/drawing/2014/main" id="{C230BD5A-CC9A-4FC8-A26F-C518D195E922}"/>
              </a:ext>
            </a:extLst>
          </p:cNvPr>
          <p:cNvSpPr/>
          <p:nvPr/>
        </p:nvSpPr>
        <p:spPr>
          <a:xfrm>
            <a:off x="2358710" y="876814"/>
            <a:ext cx="2474327" cy="523220"/>
          </a:xfrm>
          <a:prstGeom prst="rect">
            <a:avLst/>
          </a:prstGeom>
        </p:spPr>
        <p:txBody>
          <a:bodyPr wrap="square">
            <a:spAutoFit/>
          </a:bodyPr>
          <a:lstStyle/>
          <a:p>
            <a:pPr algn="ctr" defTabSz="913924">
              <a:spcBef>
                <a:spcPct val="0"/>
              </a:spcBef>
              <a:spcAft>
                <a:spcPct val="0"/>
              </a:spcAft>
              <a:defRPr/>
            </a:pPr>
            <a:r>
              <a:rPr lang="zh-CN" altLang="en-US" sz="2800" kern="0" dirty="0">
                <a:solidFill>
                  <a:srgbClr val="005A9E"/>
                </a:solidFill>
                <a:latin typeface="SimHei" panose="02010609060101010101" pitchFamily="49" charset="-122"/>
                <a:ea typeface="SimHei" panose="02010609060101010101" pitchFamily="49" charset="-122"/>
                <a:cs typeface="+mn-ea"/>
                <a:sym typeface="+mn-lt"/>
              </a:rPr>
              <a:t>日冕磁场</a:t>
            </a:r>
          </a:p>
        </p:txBody>
      </p:sp>
      <p:sp>
        <p:nvSpPr>
          <p:cNvPr id="40" name="矩形 39">
            <a:extLst>
              <a:ext uri="{FF2B5EF4-FFF2-40B4-BE49-F238E27FC236}">
                <a16:creationId xmlns:a16="http://schemas.microsoft.com/office/drawing/2014/main" id="{5E2F83BD-39F3-4DEC-BAF9-D0E138FD89C8}"/>
              </a:ext>
            </a:extLst>
          </p:cNvPr>
          <p:cNvSpPr/>
          <p:nvPr/>
        </p:nvSpPr>
        <p:spPr>
          <a:xfrm>
            <a:off x="9076218" y="874201"/>
            <a:ext cx="2474327" cy="523220"/>
          </a:xfrm>
          <a:prstGeom prst="rect">
            <a:avLst/>
          </a:prstGeom>
        </p:spPr>
        <p:txBody>
          <a:bodyPr wrap="square">
            <a:spAutoFit/>
          </a:bodyPr>
          <a:lstStyle/>
          <a:p>
            <a:pPr algn="ctr" defTabSz="913924">
              <a:spcBef>
                <a:spcPct val="0"/>
              </a:spcBef>
              <a:spcAft>
                <a:spcPct val="0"/>
              </a:spcAft>
              <a:defRPr/>
            </a:pPr>
            <a:r>
              <a:rPr lang="zh-CN" altLang="en-US" sz="2800" kern="0" dirty="0">
                <a:solidFill>
                  <a:srgbClr val="005A9E"/>
                </a:solidFill>
                <a:latin typeface="SimHei" panose="02010609060101010101" pitchFamily="49" charset="-122"/>
                <a:ea typeface="SimHei" panose="02010609060101010101" pitchFamily="49" charset="-122"/>
                <a:cs typeface="+mn-ea"/>
                <a:sym typeface="+mn-lt"/>
              </a:rPr>
              <a:t>行星际磁场</a:t>
            </a:r>
          </a:p>
        </p:txBody>
      </p:sp>
      <p:sp>
        <p:nvSpPr>
          <p:cNvPr id="32" name="文本框 31">
            <a:extLst>
              <a:ext uri="{FF2B5EF4-FFF2-40B4-BE49-F238E27FC236}">
                <a16:creationId xmlns:a16="http://schemas.microsoft.com/office/drawing/2014/main" id="{18A496D5-3228-4A0F-833C-5BD3B0FE06B2}"/>
              </a:ext>
            </a:extLst>
          </p:cNvPr>
          <p:cNvSpPr txBox="1"/>
          <p:nvPr/>
        </p:nvSpPr>
        <p:spPr>
          <a:xfrm>
            <a:off x="9851034" y="46275"/>
            <a:ext cx="2281781" cy="369332"/>
          </a:xfrm>
          <a:prstGeom prst="rect">
            <a:avLst/>
          </a:prstGeom>
          <a:noFill/>
        </p:spPr>
        <p:txBody>
          <a:bodyPr wrap="square">
            <a:spAutoFit/>
          </a:bodyPr>
          <a:lstStyle/>
          <a:p>
            <a:pPr algn="ctr"/>
            <a:r>
              <a:rPr lang="en-US" altLang="zh-CN" b="1" dirty="0">
                <a:latin typeface="Times New Roman" panose="02020603050405020304" pitchFamily="18" charset="0"/>
                <a:ea typeface="宋体" panose="02010600030101010101" pitchFamily="2" charset="-122"/>
                <a:cs typeface="Times New Roman" panose="02020603050405020304" pitchFamily="18" charset="0"/>
              </a:rPr>
              <a:t>Shi et al., ApJ, 2024</a:t>
            </a:r>
            <a:endParaRPr lang="zh-CN" altLang="en-US" b="1" dirty="0"/>
          </a:p>
        </p:txBody>
      </p:sp>
    </p:spTree>
    <p:extLst>
      <p:ext uri="{BB962C8B-B14F-4D97-AF65-F5344CB8AC3E}">
        <p14:creationId xmlns:p14="http://schemas.microsoft.com/office/powerpoint/2010/main" val="1143267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grpSp>
        <p:nvGrpSpPr>
          <p:cNvPr id="10" name="组合 9">
            <a:extLst>
              <a:ext uri="{FF2B5EF4-FFF2-40B4-BE49-F238E27FC236}">
                <a16:creationId xmlns:a16="http://schemas.microsoft.com/office/drawing/2014/main" id="{C8210536-0548-4A25-A5CE-001BF6085FB3}"/>
              </a:ext>
            </a:extLst>
          </p:cNvPr>
          <p:cNvGrpSpPr/>
          <p:nvPr/>
        </p:nvGrpSpPr>
        <p:grpSpPr>
          <a:xfrm>
            <a:off x="3235879" y="1017467"/>
            <a:ext cx="5720242" cy="5760000"/>
            <a:chOff x="3235879" y="1017467"/>
            <a:chExt cx="5720242" cy="5760000"/>
          </a:xfrm>
        </p:grpSpPr>
        <p:pic>
          <p:nvPicPr>
            <p:cNvPr id="23" name="图片 22">
              <a:extLst>
                <a:ext uri="{FF2B5EF4-FFF2-40B4-BE49-F238E27FC236}">
                  <a16:creationId xmlns:a16="http://schemas.microsoft.com/office/drawing/2014/main" id="{F0C23DD5-49EC-4EDB-9DFB-053DDA54B964}"/>
                </a:ext>
              </a:extLst>
            </p:cNvPr>
            <p:cNvPicPr>
              <a:picLocks noChangeAspect="1"/>
            </p:cNvPicPr>
            <p:nvPr/>
          </p:nvPicPr>
          <p:blipFill>
            <a:blip r:embed="rId3"/>
            <a:stretch>
              <a:fillRect/>
            </a:stretch>
          </p:blipFill>
          <p:spPr>
            <a:xfrm>
              <a:off x="3235879" y="1017467"/>
              <a:ext cx="5720242" cy="5760000"/>
            </a:xfrm>
            <a:prstGeom prst="rect">
              <a:avLst/>
            </a:prstGeom>
          </p:spPr>
        </p:pic>
        <p:sp>
          <p:nvSpPr>
            <p:cNvPr id="24" name="文本框 23">
              <a:extLst>
                <a:ext uri="{FF2B5EF4-FFF2-40B4-BE49-F238E27FC236}">
                  <a16:creationId xmlns:a16="http://schemas.microsoft.com/office/drawing/2014/main" id="{D084BFBC-9CEA-4535-866C-8A0DDFFA29E7}"/>
                </a:ext>
              </a:extLst>
            </p:cNvPr>
            <p:cNvSpPr txBox="1"/>
            <p:nvPr/>
          </p:nvSpPr>
          <p:spPr>
            <a:xfrm>
              <a:off x="5376924" y="1211185"/>
              <a:ext cx="665757" cy="369332"/>
            </a:xfrm>
            <a:prstGeom prst="rect">
              <a:avLst/>
            </a:prstGeom>
            <a:noFill/>
          </p:spPr>
          <p:txBody>
            <a:bodyPr wrap="square">
              <a:spAutoFit/>
            </a:bodyPr>
            <a:lstStyle/>
            <a:p>
              <a:pPr algn="ctr"/>
              <a:r>
                <a:rPr lang="en-US" altLang="zh-CN" dirty="0">
                  <a:solidFill>
                    <a:schemeClr val="bg1"/>
                  </a:solidFill>
                  <a:latin typeface="Times New Roman" panose="02020603050405020304" pitchFamily="18" charset="0"/>
                  <a:cs typeface="Times New Roman" panose="02020603050405020304" pitchFamily="18" charset="0"/>
                </a:rPr>
                <a:t>HMI</a:t>
              </a:r>
              <a:endParaRPr lang="zh-CN" altLang="en-US" baseline="30000" dirty="0">
                <a:solidFill>
                  <a:schemeClr val="bg1"/>
                </a:solidFill>
              </a:endParaRPr>
            </a:p>
          </p:txBody>
        </p:sp>
        <p:sp>
          <p:nvSpPr>
            <p:cNvPr id="25" name="文本框 24">
              <a:extLst>
                <a:ext uri="{FF2B5EF4-FFF2-40B4-BE49-F238E27FC236}">
                  <a16:creationId xmlns:a16="http://schemas.microsoft.com/office/drawing/2014/main" id="{AF6B2C24-DF97-4F00-96FD-45B0D6707693}"/>
                </a:ext>
              </a:extLst>
            </p:cNvPr>
            <p:cNvSpPr txBox="1"/>
            <p:nvPr/>
          </p:nvSpPr>
          <p:spPr>
            <a:xfrm>
              <a:off x="8183409" y="1211185"/>
              <a:ext cx="734610" cy="369332"/>
            </a:xfrm>
            <a:prstGeom prst="rect">
              <a:avLst/>
            </a:prstGeom>
            <a:noFill/>
          </p:spPr>
          <p:txBody>
            <a:bodyPr wrap="square">
              <a:spAutoFit/>
            </a:bodyPr>
            <a:lstStyle/>
            <a:p>
              <a:pPr algn="ctr"/>
              <a:r>
                <a:rPr lang="en-US" altLang="zh-CN" dirty="0">
                  <a:solidFill>
                    <a:schemeClr val="bg1"/>
                  </a:solidFill>
                  <a:latin typeface="Times New Roman" panose="02020603050405020304" pitchFamily="18" charset="0"/>
                  <a:cs typeface="Times New Roman" panose="02020603050405020304" pitchFamily="18" charset="0"/>
                </a:rPr>
                <a:t>HMI</a:t>
              </a:r>
              <a:endParaRPr lang="zh-CN" altLang="en-US" baseline="30000" dirty="0">
                <a:solidFill>
                  <a:schemeClr val="bg1"/>
                </a:solidFill>
              </a:endParaRPr>
            </a:p>
          </p:txBody>
        </p:sp>
        <p:sp>
          <p:nvSpPr>
            <p:cNvPr id="26" name="文本框 25">
              <a:extLst>
                <a:ext uri="{FF2B5EF4-FFF2-40B4-BE49-F238E27FC236}">
                  <a16:creationId xmlns:a16="http://schemas.microsoft.com/office/drawing/2014/main" id="{6B8D75D1-849C-4F7C-BEF2-42EDD3B55B0C}"/>
                </a:ext>
              </a:extLst>
            </p:cNvPr>
            <p:cNvSpPr txBox="1"/>
            <p:nvPr/>
          </p:nvSpPr>
          <p:spPr>
            <a:xfrm>
              <a:off x="5313919" y="4031043"/>
              <a:ext cx="734610" cy="369332"/>
            </a:xfrm>
            <a:prstGeom prst="rect">
              <a:avLst/>
            </a:prstGeom>
            <a:noFill/>
          </p:spPr>
          <p:txBody>
            <a:bodyPr wrap="square">
              <a:spAutoFit/>
            </a:bodyPr>
            <a:lstStyle/>
            <a:p>
              <a:pPr algn="ctr"/>
              <a:r>
                <a:rPr lang="en-US" altLang="zh-CN" dirty="0">
                  <a:solidFill>
                    <a:schemeClr val="bg1"/>
                  </a:solidFill>
                  <a:latin typeface="Times New Roman" panose="02020603050405020304" pitchFamily="18" charset="0"/>
                  <a:cs typeface="Times New Roman" panose="02020603050405020304" pitchFamily="18" charset="0"/>
                </a:rPr>
                <a:t>HMI</a:t>
              </a:r>
              <a:endParaRPr lang="zh-CN" altLang="en-US" baseline="30000" dirty="0">
                <a:solidFill>
                  <a:schemeClr val="bg1"/>
                </a:solidFill>
              </a:endParaRPr>
            </a:p>
          </p:txBody>
        </p:sp>
        <p:sp>
          <p:nvSpPr>
            <p:cNvPr id="27" name="文本框 26">
              <a:extLst>
                <a:ext uri="{FF2B5EF4-FFF2-40B4-BE49-F238E27FC236}">
                  <a16:creationId xmlns:a16="http://schemas.microsoft.com/office/drawing/2014/main" id="{7CA7E858-CD3B-4112-B5E8-BF351DCB6389}"/>
                </a:ext>
              </a:extLst>
            </p:cNvPr>
            <p:cNvSpPr txBox="1"/>
            <p:nvPr/>
          </p:nvSpPr>
          <p:spPr>
            <a:xfrm>
              <a:off x="7970570" y="4027666"/>
              <a:ext cx="945721" cy="369332"/>
            </a:xfrm>
            <a:prstGeom prst="rect">
              <a:avLst/>
            </a:prstGeom>
            <a:noFill/>
          </p:spPr>
          <p:txBody>
            <a:bodyPr wrap="square">
              <a:spAutoFit/>
            </a:bodyPr>
            <a:lstStyle/>
            <a:p>
              <a:pPr algn="ctr"/>
              <a:r>
                <a:rPr lang="en-US" altLang="zh-CN" dirty="0">
                  <a:solidFill>
                    <a:schemeClr val="bg1"/>
                  </a:solidFill>
                  <a:latin typeface="Times New Roman" panose="02020603050405020304" pitchFamily="18" charset="0"/>
                  <a:cs typeface="Times New Roman" panose="02020603050405020304" pitchFamily="18" charset="0"/>
                </a:rPr>
                <a:t>GONG</a:t>
              </a:r>
              <a:endParaRPr lang="zh-CN" altLang="en-US" dirty="0">
                <a:solidFill>
                  <a:schemeClr val="bg1"/>
                </a:solidFill>
              </a:endParaRPr>
            </a:p>
          </p:txBody>
        </p:sp>
      </p:grpSp>
      <p:sp>
        <p:nvSpPr>
          <p:cNvPr id="9" name="灯片编号占位符 8">
            <a:extLst>
              <a:ext uri="{FF2B5EF4-FFF2-40B4-BE49-F238E27FC236}">
                <a16:creationId xmlns:a16="http://schemas.microsoft.com/office/drawing/2014/main" id="{22D9C891-EE0F-4E6C-A24F-B7DDAB218FE4}"/>
              </a:ext>
            </a:extLst>
          </p:cNvPr>
          <p:cNvSpPr>
            <a:spLocks noGrp="1"/>
          </p:cNvSpPr>
          <p:nvPr>
            <p:ph type="sldNum" sz="quarter" idx="12"/>
          </p:nvPr>
        </p:nvSpPr>
        <p:spPr/>
        <p:txBody>
          <a:bodyPr/>
          <a:lstStyle/>
          <a:p>
            <a:fld id="{D973B45E-4D97-4DCC-B807-2D858E378165}" type="slidenum">
              <a:rPr lang="zh-CN" altLang="en-US" smtClean="0"/>
              <a:t>11</a:t>
            </a:fld>
            <a:endParaRPr lang="zh-CN" altLang="en-US"/>
          </a:p>
        </p:txBody>
      </p:sp>
      <p:sp>
        <p:nvSpPr>
          <p:cNvPr id="32" name="文本框 31">
            <a:extLst>
              <a:ext uri="{FF2B5EF4-FFF2-40B4-BE49-F238E27FC236}">
                <a16:creationId xmlns:a16="http://schemas.microsoft.com/office/drawing/2014/main" id="{C0DA80D1-7EAB-4FD8-A667-6D05FA6D1E49}"/>
              </a:ext>
            </a:extLst>
          </p:cNvPr>
          <p:cNvSpPr txBox="1"/>
          <p:nvPr/>
        </p:nvSpPr>
        <p:spPr>
          <a:xfrm>
            <a:off x="5313919" y="4885802"/>
            <a:ext cx="721780" cy="369332"/>
          </a:xfrm>
          <a:prstGeom prst="rect">
            <a:avLst/>
          </a:prstGeom>
          <a:noFill/>
        </p:spPr>
        <p:txBody>
          <a:bodyPr wrap="square">
            <a:spAutoFit/>
          </a:bodyPr>
          <a:lstStyle/>
          <a:p>
            <a:pPr algn="ctr"/>
            <a:r>
              <a:rPr lang="en-US" altLang="zh-CN" b="1"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rPr>
              <a:t>HCS</a:t>
            </a:r>
          </a:p>
        </p:txBody>
      </p:sp>
      <p:sp>
        <p:nvSpPr>
          <p:cNvPr id="33" name="文本框 32">
            <a:extLst>
              <a:ext uri="{FF2B5EF4-FFF2-40B4-BE49-F238E27FC236}">
                <a16:creationId xmlns:a16="http://schemas.microsoft.com/office/drawing/2014/main" id="{CE2B49BC-2F3B-4088-B156-007846529D36}"/>
              </a:ext>
            </a:extLst>
          </p:cNvPr>
          <p:cNvSpPr txBox="1"/>
          <p:nvPr/>
        </p:nvSpPr>
        <p:spPr>
          <a:xfrm>
            <a:off x="8922742" y="2216753"/>
            <a:ext cx="813285" cy="369332"/>
          </a:xfrm>
          <a:prstGeom prst="rect">
            <a:avLst/>
          </a:prstGeom>
          <a:noFill/>
        </p:spPr>
        <p:txBody>
          <a:bodyPr wrap="square">
            <a:spAutoFit/>
          </a:bodyPr>
          <a:lstStyle/>
          <a:p>
            <a:pPr algn="ctr"/>
            <a:r>
              <a:rPr lang="zh-CN" altLang="en-US" b="1" dirty="0">
                <a:latin typeface="Times New Roman" panose="02020603050405020304" pitchFamily="18" charset="0"/>
                <a:ea typeface="微软雅黑" panose="020B0503020204020204" pitchFamily="34" charset="-122"/>
                <a:cs typeface="Times New Roman" panose="02020603050405020304" pitchFamily="18" charset="0"/>
              </a:rPr>
              <a:t>冕流</a:t>
            </a:r>
            <a:endParaRPr lang="en-US" altLang="zh-CN" b="1"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34" name="文本框 33">
            <a:extLst>
              <a:ext uri="{FF2B5EF4-FFF2-40B4-BE49-F238E27FC236}">
                <a16:creationId xmlns:a16="http://schemas.microsoft.com/office/drawing/2014/main" id="{8DB16431-004F-41A6-9231-C6B500D12BAE}"/>
              </a:ext>
            </a:extLst>
          </p:cNvPr>
          <p:cNvSpPr txBox="1"/>
          <p:nvPr/>
        </p:nvSpPr>
        <p:spPr>
          <a:xfrm>
            <a:off x="7044679" y="6059799"/>
            <a:ext cx="1398751" cy="369332"/>
          </a:xfrm>
          <a:prstGeom prst="rect">
            <a:avLst/>
          </a:prstGeom>
          <a:noFill/>
        </p:spPr>
        <p:txBody>
          <a:bodyPr wrap="square">
            <a:spAutoFit/>
          </a:bodyPr>
          <a:lstStyle/>
          <a:p>
            <a:pPr algn="ctr"/>
            <a:r>
              <a:rPr lang="zh-CN" altLang="en-US" b="1"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rPr>
              <a:t>极区开放场</a:t>
            </a:r>
            <a:endParaRPr lang="en-US" altLang="zh-CN" b="1"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36" name="文本框 35">
            <a:extLst>
              <a:ext uri="{FF2B5EF4-FFF2-40B4-BE49-F238E27FC236}">
                <a16:creationId xmlns:a16="http://schemas.microsoft.com/office/drawing/2014/main" id="{DD1D121B-87B7-4071-BCCF-CE4B92AB8F59}"/>
              </a:ext>
            </a:extLst>
          </p:cNvPr>
          <p:cNvSpPr txBox="1"/>
          <p:nvPr/>
        </p:nvSpPr>
        <p:spPr>
          <a:xfrm>
            <a:off x="4134013" y="-19045"/>
            <a:ext cx="8018434" cy="960328"/>
          </a:xfrm>
          <a:prstGeom prst="rect">
            <a:avLst/>
          </a:prstGeom>
          <a:noFill/>
        </p:spPr>
        <p:txBody>
          <a:bodyPr wrap="square">
            <a:spAutoFit/>
          </a:bodyPr>
          <a:lstStyle/>
          <a:p>
            <a:pPr>
              <a:lnSpc>
                <a:spcPct val="150000"/>
              </a:lnSpc>
            </a:pPr>
            <a:r>
              <a:rPr lang="en-US" altLang="zh-CN" sz="2000" dirty="0">
                <a:latin typeface="Times New Roman" panose="02020603050405020304" pitchFamily="18" charset="0"/>
                <a:cs typeface="Times New Roman" panose="02020603050405020304" pitchFamily="18" charset="0"/>
              </a:rPr>
              <a:t>PFSS+PFCS</a:t>
            </a:r>
            <a:r>
              <a:rPr lang="en-US" altLang="zh-CN" sz="2000" b="0" dirty="0">
                <a:effectLst/>
                <a:latin typeface="Times New Roman" panose="02020603050405020304" pitchFamily="18" charset="0"/>
                <a:cs typeface="Times New Roman" panose="02020603050405020304" pitchFamily="18" charset="0"/>
              </a:rPr>
              <a:t>: </a:t>
            </a:r>
            <a:r>
              <a:rPr lang="en-US" altLang="zh-CN" sz="2000" i="1" dirty="0">
                <a:latin typeface="Times New Roman" panose="02020603050405020304" pitchFamily="18" charset="0"/>
                <a:cs typeface="Times New Roman" panose="02020603050405020304" pitchFamily="18" charset="0"/>
              </a:rPr>
              <a:t>R</a:t>
            </a:r>
            <a:r>
              <a:rPr lang="en-US" altLang="zh-CN" sz="2000" baseline="-25000" dirty="0">
                <a:latin typeface="Times New Roman" panose="02020603050405020304" pitchFamily="18" charset="0"/>
                <a:cs typeface="Times New Roman" panose="02020603050405020304" pitchFamily="18" charset="0"/>
              </a:rPr>
              <a:t>ss</a:t>
            </a:r>
            <a:r>
              <a:rPr lang="en-US" altLang="zh-CN" sz="2000" dirty="0">
                <a:latin typeface="Times New Roman" panose="02020603050405020304" pitchFamily="18" charset="0"/>
                <a:cs typeface="Times New Roman" panose="02020603050405020304" pitchFamily="18" charset="0"/>
              </a:rPr>
              <a:t> = 2.5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scs</a:t>
            </a:r>
            <a:r>
              <a:rPr lang="en-US" altLang="zh-CN" sz="2000" b="0" i="0" dirty="0">
                <a:solidFill>
                  <a:srgbClr val="333333"/>
                </a:solidFill>
                <a:effectLst/>
                <a:latin typeface="Times New Roman" panose="02020603050405020304" pitchFamily="18" charset="0"/>
                <a:cs typeface="Times New Roman" panose="02020603050405020304" pitchFamily="18" charset="0"/>
              </a:rPr>
              <a:t> = 6.0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dirty="0">
                <a:latin typeface="Times New Roman" panose="02020603050405020304" pitchFamily="18" charset="0"/>
                <a:cs typeface="Times New Roman" panose="02020603050405020304" pitchFamily="18" charset="0"/>
              </a:rPr>
              <a:t>  </a:t>
            </a:r>
            <a:r>
              <a:rPr lang="en-US" altLang="zh-CN" sz="2000" b="0" dirty="0">
                <a:effectLst/>
                <a:latin typeface="Times New Roman" panose="02020603050405020304" pitchFamily="18" charset="0"/>
                <a:cs typeface="Times New Roman" panose="02020603050405020304" pitchFamily="18" charset="0"/>
              </a:rPr>
              <a:t>CSSS: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aseline="-25000" dirty="0">
                <a:solidFill>
                  <a:srgbClr val="333333"/>
                </a:solidFill>
                <a:latin typeface="Times New Roman" panose="02020603050405020304" pitchFamily="18" charset="0"/>
                <a:cs typeface="Times New Roman" panose="02020603050405020304" pitchFamily="18" charset="0"/>
              </a:rPr>
              <a:t>c</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a:t>
            </a:r>
            <a:r>
              <a:rPr lang="en-US" altLang="zh-CN" sz="2000" b="0" i="0" dirty="0">
                <a:solidFill>
                  <a:srgbClr val="333333"/>
                </a:solidFill>
                <a:effectLst/>
                <a:latin typeface="Times New Roman" panose="02020603050405020304" pitchFamily="18" charset="0"/>
                <a:cs typeface="Times New Roman" panose="02020603050405020304" pitchFamily="18" charset="0"/>
              </a:rPr>
              <a:t> = 2.5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ss</a:t>
            </a:r>
            <a:r>
              <a:rPr lang="en-US" altLang="zh-CN" sz="2000" b="0" i="0" dirty="0">
                <a:solidFill>
                  <a:srgbClr val="333333"/>
                </a:solidFill>
                <a:effectLst/>
                <a:latin typeface="Times New Roman" panose="02020603050405020304" pitchFamily="18" charset="0"/>
                <a:cs typeface="Times New Roman" panose="02020603050405020304" pitchFamily="18" charset="0"/>
              </a:rPr>
              <a:t> = 6.0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a </a:t>
            </a:r>
            <a:r>
              <a:rPr lang="en-US" altLang="zh-CN" sz="2000" b="0" dirty="0">
                <a:solidFill>
                  <a:srgbClr val="333333"/>
                </a:solidFill>
                <a:effectLst/>
                <a:latin typeface="Times New Roman" panose="02020603050405020304" pitchFamily="18" charset="0"/>
                <a:cs typeface="Times New Roman" panose="02020603050405020304" pitchFamily="18" charset="0"/>
              </a:rPr>
              <a:t>= </a:t>
            </a:r>
            <a:r>
              <a:rPr lang="en-US" altLang="zh-CN" sz="2000" dirty="0">
                <a:solidFill>
                  <a:srgbClr val="333333"/>
                </a:solidFill>
                <a:latin typeface="Times New Roman" panose="02020603050405020304" pitchFamily="18" charset="0"/>
                <a:cs typeface="Times New Roman" panose="02020603050405020304" pitchFamily="18" charset="0"/>
              </a:rPr>
              <a:t>0.2</a:t>
            </a:r>
            <a:r>
              <a:rPr lang="en-US" altLang="zh-CN" sz="2000" b="0" dirty="0">
                <a:solidFill>
                  <a:srgbClr val="333333"/>
                </a:solidFill>
                <a:effectLst/>
                <a:latin typeface="Times New Roman" panose="02020603050405020304" pitchFamily="18" charset="0"/>
                <a:cs typeface="Times New Roman" panose="02020603050405020304" pitchFamily="18" charset="0"/>
              </a:rPr>
              <a:t>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endParaRPr lang="en-US" altLang="zh-CN" sz="2000" b="0" dirty="0">
              <a:solidFill>
                <a:srgbClr val="333333"/>
              </a:solidFill>
              <a:effectLst/>
              <a:latin typeface="Times New Roman" panose="02020603050405020304" pitchFamily="18" charset="0"/>
              <a:cs typeface="Times New Roman" panose="02020603050405020304" pitchFamily="18" charset="0"/>
            </a:endParaRPr>
          </a:p>
        </p:txBody>
      </p:sp>
      <p:sp>
        <p:nvSpPr>
          <p:cNvPr id="37" name="圆角矩形 4">
            <a:extLst>
              <a:ext uri="{FF2B5EF4-FFF2-40B4-BE49-F238E27FC236}">
                <a16:creationId xmlns:a16="http://schemas.microsoft.com/office/drawing/2014/main" id="{CD67E97E-F884-493E-AD2B-0677E868C04A}"/>
              </a:ext>
            </a:extLst>
          </p:cNvPr>
          <p:cNvSpPr/>
          <p:nvPr/>
        </p:nvSpPr>
        <p:spPr>
          <a:xfrm>
            <a:off x="767997" y="219544"/>
            <a:ext cx="274863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38" name="矩形 37">
            <a:extLst>
              <a:ext uri="{FF2B5EF4-FFF2-40B4-BE49-F238E27FC236}">
                <a16:creationId xmlns:a16="http://schemas.microsoft.com/office/drawing/2014/main" id="{43870CA5-2E83-4ABB-82D7-084EE14FD1EB}"/>
              </a:ext>
            </a:extLst>
          </p:cNvPr>
          <p:cNvSpPr/>
          <p:nvPr/>
        </p:nvSpPr>
        <p:spPr>
          <a:xfrm>
            <a:off x="956162" y="251879"/>
            <a:ext cx="2372302" cy="461665"/>
          </a:xfrm>
          <a:prstGeom prst="rect">
            <a:avLst/>
          </a:prstGeom>
        </p:spPr>
        <p:txBody>
          <a:bodyPr wrap="square">
            <a:spAutoFit/>
          </a:bodyPr>
          <a:lstStyle/>
          <a:p>
            <a:pPr algn="ctr" defTabSz="913924">
              <a:spcBef>
                <a:spcPct val="0"/>
              </a:spcBef>
              <a:spcAft>
                <a:spcPct val="0"/>
              </a:spcAft>
              <a:defRPr/>
            </a:pPr>
            <a:r>
              <a:rPr lang="zh-CN" altLang="en-US" sz="2400" b="1" kern="0" dirty="0">
                <a:solidFill>
                  <a:srgbClr val="005A9E"/>
                </a:solidFill>
                <a:latin typeface="Times New Roman" panose="02020603050405020304" pitchFamily="18" charset="0"/>
                <a:cs typeface="Times New Roman" panose="02020603050405020304" pitchFamily="18" charset="0"/>
                <a:sym typeface="+mn-lt"/>
              </a:rPr>
              <a:t>遥感观测的比较</a:t>
            </a:r>
          </a:p>
        </p:txBody>
      </p:sp>
    </p:spTree>
    <p:extLst>
      <p:ext uri="{BB962C8B-B14F-4D97-AF65-F5344CB8AC3E}">
        <p14:creationId xmlns:p14="http://schemas.microsoft.com/office/powerpoint/2010/main" val="3102741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6" name="文本框 15">
            <a:extLst>
              <a:ext uri="{FF2B5EF4-FFF2-40B4-BE49-F238E27FC236}">
                <a16:creationId xmlns:a16="http://schemas.microsoft.com/office/drawing/2014/main" id="{915A51CD-46D5-4BE6-9913-3EA969FE8C2E}"/>
              </a:ext>
            </a:extLst>
          </p:cNvPr>
          <p:cNvSpPr txBox="1"/>
          <p:nvPr/>
        </p:nvSpPr>
        <p:spPr>
          <a:xfrm>
            <a:off x="3264694" y="1573157"/>
            <a:ext cx="1455294" cy="400110"/>
          </a:xfrm>
          <a:prstGeom prst="rect">
            <a:avLst/>
          </a:prstGeom>
          <a:noFill/>
        </p:spPr>
        <p:txBody>
          <a:bodyPr wrap="square">
            <a:spAutoFit/>
          </a:bodyPr>
          <a:lstStyle/>
          <a:p>
            <a:pPr algn="ctr"/>
            <a:r>
              <a:rPr lang="zh-CN" altLang="en-US" sz="2000" b="0" i="0" dirty="0">
                <a:solidFill>
                  <a:srgbClr val="333333"/>
                </a:solidFill>
                <a:effectLst/>
                <a:latin typeface="微软雅黑" panose="020B0503020204020204" pitchFamily="34" charset="-122"/>
                <a:ea typeface="微软雅黑" panose="020B0503020204020204" pitchFamily="34" charset="-122"/>
                <a:cs typeface="Times New Roman" panose="02020603050405020304" pitchFamily="18" charset="0"/>
              </a:rPr>
              <a:t>评价指标</a:t>
            </a:r>
            <a:endParaRPr lang="en-US" altLang="zh-CN" sz="2000" b="0" i="0" dirty="0">
              <a:solidFill>
                <a:srgbClr val="333333"/>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8" name="文本框 17">
            <a:extLst>
              <a:ext uri="{FF2B5EF4-FFF2-40B4-BE49-F238E27FC236}">
                <a16:creationId xmlns:a16="http://schemas.microsoft.com/office/drawing/2014/main" id="{4ACC2701-33AA-4401-B204-6709C0C0EF3E}"/>
              </a:ext>
            </a:extLst>
          </p:cNvPr>
          <p:cNvSpPr txBox="1"/>
          <p:nvPr/>
        </p:nvSpPr>
        <p:spPr>
          <a:xfrm>
            <a:off x="5184845" y="1101438"/>
            <a:ext cx="2073836" cy="400110"/>
          </a:xfrm>
          <a:prstGeom prst="rect">
            <a:avLst/>
          </a:prstGeom>
          <a:noFill/>
        </p:spPr>
        <p:txBody>
          <a:bodyPr wrap="square">
            <a:spAutoFit/>
          </a:bodyPr>
          <a:lstStyle/>
          <a:p>
            <a:r>
              <a:rPr lang="zh-CN" altLang="en-US" sz="2000" b="0" i="0" dirty="0">
                <a:solidFill>
                  <a:srgbClr val="333333"/>
                </a:solidFill>
                <a:effectLst/>
                <a:latin typeface="微软雅黑" panose="020B0503020204020204" pitchFamily="34" charset="-122"/>
                <a:ea typeface="微软雅黑" panose="020B0503020204020204" pitchFamily="34" charset="-122"/>
                <a:cs typeface="Times New Roman" panose="02020603050405020304" pitchFamily="18" charset="0"/>
              </a:rPr>
              <a:t>常数因子 </a:t>
            </a:r>
            <a:r>
              <a:rPr lang="en-US" altLang="zh-CN" sz="2000" b="0" i="0" dirty="0">
                <a:solidFill>
                  <a:srgbClr val="333333"/>
                </a:solidFill>
                <a:effectLst/>
                <a:latin typeface="Times New Roman" panose="02020603050405020304" pitchFamily="18" charset="0"/>
                <a:cs typeface="Times New Roman" panose="02020603050405020304" pitchFamily="18" charset="0"/>
              </a:rPr>
              <a:t>(CF)</a:t>
            </a:r>
          </a:p>
        </p:txBody>
      </p:sp>
      <p:sp>
        <p:nvSpPr>
          <p:cNvPr id="19" name="文本框 18">
            <a:extLst>
              <a:ext uri="{FF2B5EF4-FFF2-40B4-BE49-F238E27FC236}">
                <a16:creationId xmlns:a16="http://schemas.microsoft.com/office/drawing/2014/main" id="{AA84CA02-D675-49D6-A4FD-771EC7828AC1}"/>
              </a:ext>
            </a:extLst>
          </p:cNvPr>
          <p:cNvSpPr txBox="1"/>
          <p:nvPr/>
        </p:nvSpPr>
        <p:spPr>
          <a:xfrm>
            <a:off x="5184845" y="1547747"/>
            <a:ext cx="2397302" cy="400110"/>
          </a:xfrm>
          <a:prstGeom prst="rect">
            <a:avLst/>
          </a:prstGeom>
          <a:noFill/>
        </p:spPr>
        <p:txBody>
          <a:bodyPr wrap="square">
            <a:spAutoFit/>
          </a:bodyPr>
          <a:lstStyle/>
          <a:p>
            <a:r>
              <a:rPr lang="zh-CN" altLang="en-US" sz="2000" dirty="0">
                <a:solidFill>
                  <a:srgbClr val="333333"/>
                </a:solidFill>
                <a:latin typeface="微软雅黑" panose="020B0503020204020204" pitchFamily="34" charset="-122"/>
                <a:ea typeface="微软雅黑" panose="020B0503020204020204" pitchFamily="34" charset="-122"/>
                <a:cs typeface="Times New Roman" panose="02020603050405020304" pitchFamily="18" charset="0"/>
              </a:rPr>
              <a:t>无符号残差指数 </a:t>
            </a:r>
            <a:r>
              <a:rPr lang="en-US" altLang="zh-CN" sz="2000" i="1" dirty="0">
                <a:solidFill>
                  <a:srgbClr val="333333"/>
                </a:solidFill>
                <a:latin typeface="Times New Roman" panose="02020603050405020304" pitchFamily="18" charset="0"/>
                <a:cs typeface="Times New Roman" panose="02020603050405020304" pitchFamily="18" charset="0"/>
              </a:rPr>
              <a:t>χ</a:t>
            </a:r>
            <a:endParaRPr lang="en-US" altLang="zh-CN" sz="2000" b="0" i="1" dirty="0">
              <a:solidFill>
                <a:srgbClr val="333333"/>
              </a:solidFill>
              <a:effectLst/>
              <a:latin typeface="Times New Roman" panose="02020603050405020304" pitchFamily="18" charset="0"/>
              <a:cs typeface="Times New Roman" panose="02020603050405020304" pitchFamily="18" charset="0"/>
            </a:endParaRPr>
          </a:p>
        </p:txBody>
      </p:sp>
      <p:sp>
        <p:nvSpPr>
          <p:cNvPr id="20" name="文本框 19">
            <a:extLst>
              <a:ext uri="{FF2B5EF4-FFF2-40B4-BE49-F238E27FC236}">
                <a16:creationId xmlns:a16="http://schemas.microsoft.com/office/drawing/2014/main" id="{C7BA96C2-B017-46A9-BA25-A97BEB65EDE2}"/>
              </a:ext>
            </a:extLst>
          </p:cNvPr>
          <p:cNvSpPr txBox="1"/>
          <p:nvPr/>
        </p:nvSpPr>
        <p:spPr>
          <a:xfrm>
            <a:off x="5184845" y="2020444"/>
            <a:ext cx="2237409" cy="400110"/>
          </a:xfrm>
          <a:prstGeom prst="rect">
            <a:avLst/>
          </a:prstGeom>
          <a:noFill/>
        </p:spPr>
        <p:txBody>
          <a:bodyPr wrap="square">
            <a:spAutoFit/>
          </a:bodyPr>
          <a:lstStyle/>
          <a:p>
            <a:r>
              <a:rPr lang="zh-CN" altLang="en-US" sz="2000" dirty="0">
                <a:solidFill>
                  <a:srgbClr val="333333"/>
                </a:solidFill>
                <a:latin typeface="微软雅黑" panose="020B0503020204020204" pitchFamily="34" charset="-122"/>
                <a:ea typeface="微软雅黑" panose="020B0503020204020204" pitchFamily="34" charset="-122"/>
                <a:cs typeface="Times New Roman" panose="02020603050405020304" pitchFamily="18" charset="0"/>
              </a:rPr>
              <a:t>极性匹配系数</a:t>
            </a:r>
            <a:r>
              <a:rPr lang="zh-CN" altLang="en-US" sz="2000" dirty="0">
                <a:solidFill>
                  <a:srgbClr val="333333"/>
                </a:solidFill>
                <a:latin typeface="Times New Roman" panose="02020603050405020304" pitchFamily="18" charset="0"/>
                <a:cs typeface="Times New Roman" panose="02020603050405020304" pitchFamily="18" charset="0"/>
              </a:rPr>
              <a:t> </a:t>
            </a:r>
            <a:r>
              <a:rPr lang="en-US" altLang="zh-CN" sz="2000" dirty="0">
                <a:solidFill>
                  <a:srgbClr val="333333"/>
                </a:solidFill>
                <a:latin typeface="Times New Roman" panose="02020603050405020304" pitchFamily="18" charset="0"/>
                <a:cs typeface="Times New Roman" panose="02020603050405020304" pitchFamily="18" charset="0"/>
              </a:rPr>
              <a:t>(PM)</a:t>
            </a:r>
            <a:endParaRPr lang="en-US" altLang="zh-CN" sz="2000" b="0" i="0" dirty="0">
              <a:solidFill>
                <a:srgbClr val="333333"/>
              </a:solidFill>
              <a:effectLst/>
              <a:latin typeface="Times New Roman" panose="02020603050405020304" pitchFamily="18" charset="0"/>
              <a:cs typeface="Times New Roman" panose="02020603050405020304" pitchFamily="18" charset="0"/>
            </a:endParaRPr>
          </a:p>
        </p:txBody>
      </p:sp>
      <p:sp>
        <p:nvSpPr>
          <p:cNvPr id="25" name="文本框 24">
            <a:extLst>
              <a:ext uri="{FF2B5EF4-FFF2-40B4-BE49-F238E27FC236}">
                <a16:creationId xmlns:a16="http://schemas.microsoft.com/office/drawing/2014/main" id="{744BD9AD-8DD8-4B77-965A-E1B45CAA3273}"/>
              </a:ext>
            </a:extLst>
          </p:cNvPr>
          <p:cNvSpPr txBox="1"/>
          <p:nvPr/>
        </p:nvSpPr>
        <p:spPr>
          <a:xfrm>
            <a:off x="9261016" y="2011105"/>
            <a:ext cx="2798396" cy="874407"/>
          </a:xfrm>
          <a:prstGeom prst="rect">
            <a:avLst/>
          </a:prstGeom>
          <a:noFill/>
        </p:spPr>
        <p:txBody>
          <a:bodyPr wrap="square">
            <a:spAutoFit/>
          </a:bodyPr>
          <a:lstStyle/>
          <a:p>
            <a:pPr>
              <a:lnSpc>
                <a:spcPct val="150000"/>
              </a:lnSpc>
            </a:pPr>
            <a:r>
              <a:rPr lang="zh-CN" altLang="en-US" dirty="0">
                <a:solidFill>
                  <a:srgbClr val="FF0000"/>
                </a:solidFill>
                <a:latin typeface="微软雅黑" panose="020B0503020204020204" pitchFamily="34" charset="-122"/>
                <a:ea typeface="微软雅黑" panose="020B0503020204020204" pitchFamily="34" charset="-122"/>
                <a:cs typeface="Times New Roman" panose="02020603050405020304" pitchFamily="18" charset="0"/>
              </a:rPr>
              <a:t>红</a:t>
            </a:r>
            <a:r>
              <a:rPr lang="zh-CN" altLang="en-US" dirty="0">
                <a:latin typeface="微软雅黑" panose="020B0503020204020204" pitchFamily="34" charset="-122"/>
                <a:ea typeface="微软雅黑" panose="020B0503020204020204" pitchFamily="34" charset="-122"/>
                <a:cs typeface="Times New Roman" panose="02020603050405020304" pitchFamily="18" charset="0"/>
              </a:rPr>
              <a:t>和</a:t>
            </a:r>
            <a:r>
              <a:rPr lang="zh-CN" altLang="en-US" dirty="0">
                <a:solidFill>
                  <a:srgbClr val="0200FF"/>
                </a:solidFill>
                <a:latin typeface="微软雅黑" panose="020B0503020204020204" pitchFamily="34" charset="-122"/>
                <a:ea typeface="微软雅黑" panose="020B0503020204020204" pitchFamily="34" charset="-122"/>
                <a:cs typeface="Times New Roman" panose="02020603050405020304" pitchFamily="18" charset="0"/>
              </a:rPr>
              <a:t>蓝</a:t>
            </a:r>
            <a:r>
              <a:rPr lang="zh-CN" altLang="en-US" dirty="0">
                <a:latin typeface="微软雅黑" panose="020B0503020204020204" pitchFamily="34" charset="-122"/>
                <a:ea typeface="微软雅黑" panose="020B0503020204020204" pitchFamily="34" charset="-122"/>
                <a:cs typeface="Times New Roman" panose="02020603050405020304" pitchFamily="18" charset="0"/>
              </a:rPr>
              <a:t>圆点：原位测量值</a:t>
            </a:r>
            <a:endParaRPr lang="en-US" altLang="zh-CN" dirty="0">
              <a:latin typeface="微软雅黑" panose="020B0503020204020204" pitchFamily="34" charset="-122"/>
              <a:ea typeface="微软雅黑" panose="020B0503020204020204" pitchFamily="34" charset="-122"/>
              <a:cs typeface="Times New Roman" panose="02020603050405020304" pitchFamily="18" charset="0"/>
            </a:endParaRPr>
          </a:p>
          <a:p>
            <a:pPr>
              <a:lnSpc>
                <a:spcPct val="150000"/>
              </a:lnSpc>
            </a:pPr>
            <a:r>
              <a:rPr lang="zh-CN" altLang="en-US" dirty="0">
                <a:latin typeface="微软雅黑" panose="020B0503020204020204" pitchFamily="34" charset="-122"/>
                <a:ea typeface="微软雅黑" panose="020B0503020204020204" pitchFamily="34" charset="-122"/>
                <a:cs typeface="Times New Roman" panose="02020603050405020304" pitchFamily="18" charset="0"/>
              </a:rPr>
              <a:t>黑色实线：模型预测值</a:t>
            </a:r>
            <a:endParaRPr lang="en-US" altLang="zh-CN"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36" name="文本框 35">
            <a:extLst>
              <a:ext uri="{FF2B5EF4-FFF2-40B4-BE49-F238E27FC236}">
                <a16:creationId xmlns:a16="http://schemas.microsoft.com/office/drawing/2014/main" id="{F58017D2-B63C-4635-BC63-D6E5FEDC5272}"/>
              </a:ext>
            </a:extLst>
          </p:cNvPr>
          <p:cNvSpPr txBox="1"/>
          <p:nvPr/>
        </p:nvSpPr>
        <p:spPr>
          <a:xfrm>
            <a:off x="4134013" y="-19045"/>
            <a:ext cx="8018434" cy="960328"/>
          </a:xfrm>
          <a:prstGeom prst="rect">
            <a:avLst/>
          </a:prstGeom>
          <a:noFill/>
        </p:spPr>
        <p:txBody>
          <a:bodyPr wrap="square">
            <a:spAutoFit/>
          </a:bodyPr>
          <a:lstStyle/>
          <a:p>
            <a:pPr>
              <a:lnSpc>
                <a:spcPct val="150000"/>
              </a:lnSpc>
            </a:pPr>
            <a:r>
              <a:rPr lang="en-US" altLang="zh-CN" sz="2000" dirty="0">
                <a:latin typeface="Times New Roman" panose="02020603050405020304" pitchFamily="18" charset="0"/>
                <a:cs typeface="Times New Roman" panose="02020603050405020304" pitchFamily="18" charset="0"/>
              </a:rPr>
              <a:t>PFSS+PFCS</a:t>
            </a:r>
            <a:r>
              <a:rPr lang="en-US" altLang="zh-CN" sz="2000" b="0" dirty="0">
                <a:effectLst/>
                <a:latin typeface="Times New Roman" panose="02020603050405020304" pitchFamily="18" charset="0"/>
                <a:cs typeface="Times New Roman" panose="02020603050405020304" pitchFamily="18" charset="0"/>
              </a:rPr>
              <a:t>: </a:t>
            </a:r>
            <a:r>
              <a:rPr lang="en-US" altLang="zh-CN" sz="2000" i="1" dirty="0">
                <a:latin typeface="Times New Roman" panose="02020603050405020304" pitchFamily="18" charset="0"/>
                <a:cs typeface="Times New Roman" panose="02020603050405020304" pitchFamily="18" charset="0"/>
              </a:rPr>
              <a:t>R</a:t>
            </a:r>
            <a:r>
              <a:rPr lang="en-US" altLang="zh-CN" sz="2000" baseline="-25000" dirty="0">
                <a:latin typeface="Times New Roman" panose="02020603050405020304" pitchFamily="18" charset="0"/>
                <a:cs typeface="Times New Roman" panose="02020603050405020304" pitchFamily="18" charset="0"/>
              </a:rPr>
              <a:t>ss</a:t>
            </a:r>
            <a:r>
              <a:rPr lang="en-US" altLang="zh-CN" sz="2000" dirty="0">
                <a:latin typeface="Times New Roman" panose="02020603050405020304" pitchFamily="18" charset="0"/>
                <a:cs typeface="Times New Roman" panose="02020603050405020304" pitchFamily="18" charset="0"/>
              </a:rPr>
              <a:t> = 2.0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scs</a:t>
            </a:r>
            <a:r>
              <a:rPr lang="en-US" altLang="zh-CN" sz="2000" b="0" i="0" dirty="0">
                <a:solidFill>
                  <a:srgbClr val="333333"/>
                </a:solidFill>
                <a:effectLst/>
                <a:latin typeface="Times New Roman" panose="02020603050405020304" pitchFamily="18" charset="0"/>
                <a:cs typeface="Times New Roman" panose="02020603050405020304" pitchFamily="18" charset="0"/>
              </a:rPr>
              <a:t> = 6.0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dirty="0">
                <a:latin typeface="Times New Roman" panose="02020603050405020304" pitchFamily="18" charset="0"/>
                <a:cs typeface="Times New Roman" panose="02020603050405020304" pitchFamily="18" charset="0"/>
              </a:rPr>
              <a:t>  </a:t>
            </a:r>
            <a:r>
              <a:rPr lang="en-US" altLang="zh-CN" sz="2000" b="0" dirty="0">
                <a:effectLst/>
                <a:latin typeface="Times New Roman" panose="02020603050405020304" pitchFamily="18" charset="0"/>
                <a:cs typeface="Times New Roman" panose="02020603050405020304" pitchFamily="18" charset="0"/>
              </a:rPr>
              <a:t>CSSS: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aseline="-25000" dirty="0">
                <a:solidFill>
                  <a:srgbClr val="333333"/>
                </a:solidFill>
                <a:latin typeface="Times New Roman" panose="02020603050405020304" pitchFamily="18" charset="0"/>
                <a:cs typeface="Times New Roman" panose="02020603050405020304" pitchFamily="18" charset="0"/>
              </a:rPr>
              <a:t>c</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a:t>
            </a:r>
            <a:r>
              <a:rPr lang="en-US" altLang="zh-CN" sz="2000" b="0" i="0" dirty="0">
                <a:solidFill>
                  <a:srgbClr val="333333"/>
                </a:solidFill>
                <a:effectLst/>
                <a:latin typeface="Times New Roman" panose="02020603050405020304" pitchFamily="18" charset="0"/>
                <a:cs typeface="Times New Roman" panose="02020603050405020304" pitchFamily="18" charset="0"/>
              </a:rPr>
              <a:t> = 2.0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ss</a:t>
            </a:r>
            <a:r>
              <a:rPr lang="en-US" altLang="zh-CN" sz="2000" b="0" i="0" dirty="0">
                <a:solidFill>
                  <a:srgbClr val="333333"/>
                </a:solidFill>
                <a:effectLst/>
                <a:latin typeface="Times New Roman" panose="02020603050405020304" pitchFamily="18" charset="0"/>
                <a:cs typeface="Times New Roman" panose="02020603050405020304" pitchFamily="18" charset="0"/>
              </a:rPr>
              <a:t> = 6.0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a </a:t>
            </a:r>
            <a:r>
              <a:rPr lang="en-US" altLang="zh-CN" sz="2000" b="0" dirty="0">
                <a:solidFill>
                  <a:srgbClr val="333333"/>
                </a:solidFill>
                <a:effectLst/>
                <a:latin typeface="Times New Roman" panose="02020603050405020304" pitchFamily="18" charset="0"/>
                <a:cs typeface="Times New Roman" panose="02020603050405020304" pitchFamily="18" charset="0"/>
              </a:rPr>
              <a:t>= 1.0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endParaRPr lang="en-US" altLang="zh-CN" sz="2000" b="0" dirty="0">
              <a:solidFill>
                <a:srgbClr val="333333"/>
              </a:solidFill>
              <a:effectLst/>
              <a:latin typeface="Times New Roman" panose="02020603050405020304" pitchFamily="18" charset="0"/>
              <a:cs typeface="Times New Roman" panose="02020603050405020304" pitchFamily="18" charset="0"/>
            </a:endParaRPr>
          </a:p>
        </p:txBody>
      </p:sp>
      <p:sp>
        <p:nvSpPr>
          <p:cNvPr id="38" name="文本框 37">
            <a:extLst>
              <a:ext uri="{FF2B5EF4-FFF2-40B4-BE49-F238E27FC236}">
                <a16:creationId xmlns:a16="http://schemas.microsoft.com/office/drawing/2014/main" id="{3846406B-0F01-43B2-A6E7-11DD0E8E3A4D}"/>
              </a:ext>
            </a:extLst>
          </p:cNvPr>
          <p:cNvSpPr txBox="1"/>
          <p:nvPr/>
        </p:nvSpPr>
        <p:spPr>
          <a:xfrm>
            <a:off x="399295" y="2401893"/>
            <a:ext cx="2292889" cy="441916"/>
          </a:xfrm>
          <a:prstGeom prst="rect">
            <a:avLst/>
          </a:prstGeom>
          <a:noFill/>
        </p:spPr>
        <p:txBody>
          <a:bodyPr wrap="square">
            <a:spAutoFit/>
          </a:bodyPr>
          <a:lstStyle/>
          <a:p>
            <a:pPr marL="285750" indent="-285750">
              <a:lnSpc>
                <a:spcPct val="125000"/>
              </a:lnSpc>
              <a:buFont typeface="Arial" panose="020B0604020202020204" pitchFamily="34" charset="0"/>
              <a:buChar char="•"/>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不同模型</a:t>
            </a:r>
            <a:endParaRPr lang="en-US" altLang="zh-CN" sz="2000"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 name="灯片编号占位符 14">
            <a:extLst>
              <a:ext uri="{FF2B5EF4-FFF2-40B4-BE49-F238E27FC236}">
                <a16:creationId xmlns:a16="http://schemas.microsoft.com/office/drawing/2014/main" id="{3F52D78E-4754-4F68-946A-35F5209E520F}"/>
              </a:ext>
            </a:extLst>
          </p:cNvPr>
          <p:cNvSpPr>
            <a:spLocks noGrp="1"/>
          </p:cNvSpPr>
          <p:nvPr>
            <p:ph type="sldNum" sz="quarter" idx="12"/>
          </p:nvPr>
        </p:nvSpPr>
        <p:spPr/>
        <p:txBody>
          <a:bodyPr/>
          <a:lstStyle/>
          <a:p>
            <a:fld id="{D973B45E-4D97-4DCC-B807-2D858E378165}" type="slidenum">
              <a:rPr lang="zh-CN" altLang="en-US" smtClean="0"/>
              <a:t>12</a:t>
            </a:fld>
            <a:endParaRPr lang="zh-CN" altLang="en-US"/>
          </a:p>
        </p:txBody>
      </p:sp>
      <p:sp>
        <p:nvSpPr>
          <p:cNvPr id="45" name="圆角矩形 4">
            <a:extLst>
              <a:ext uri="{FF2B5EF4-FFF2-40B4-BE49-F238E27FC236}">
                <a16:creationId xmlns:a16="http://schemas.microsoft.com/office/drawing/2014/main" id="{F64C5BE8-6DA6-48BF-9C5C-29FBDAF9D1C0}"/>
              </a:ext>
            </a:extLst>
          </p:cNvPr>
          <p:cNvSpPr/>
          <p:nvPr/>
        </p:nvSpPr>
        <p:spPr>
          <a:xfrm>
            <a:off x="767997" y="219544"/>
            <a:ext cx="274863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6" name="矩形 45">
            <a:extLst>
              <a:ext uri="{FF2B5EF4-FFF2-40B4-BE49-F238E27FC236}">
                <a16:creationId xmlns:a16="http://schemas.microsoft.com/office/drawing/2014/main" id="{9486024D-FE42-4335-A101-B33573860BEF}"/>
              </a:ext>
            </a:extLst>
          </p:cNvPr>
          <p:cNvSpPr/>
          <p:nvPr/>
        </p:nvSpPr>
        <p:spPr>
          <a:xfrm>
            <a:off x="956162" y="251879"/>
            <a:ext cx="2372302" cy="461665"/>
          </a:xfrm>
          <a:prstGeom prst="rect">
            <a:avLst/>
          </a:prstGeom>
        </p:spPr>
        <p:txBody>
          <a:bodyPr wrap="square">
            <a:spAutoFit/>
          </a:bodyPr>
          <a:lstStyle/>
          <a:p>
            <a:pPr algn="ctr" defTabSz="913924">
              <a:spcBef>
                <a:spcPct val="0"/>
              </a:spcBef>
              <a:spcAft>
                <a:spcPct val="0"/>
              </a:spcAft>
              <a:defRPr/>
            </a:pPr>
            <a:r>
              <a:rPr lang="zh-CN" altLang="en-US" sz="2400" b="1" kern="0" dirty="0">
                <a:solidFill>
                  <a:srgbClr val="005A9E"/>
                </a:solidFill>
                <a:latin typeface="Times New Roman" panose="02020603050405020304" pitchFamily="18" charset="0"/>
                <a:cs typeface="Times New Roman" panose="02020603050405020304" pitchFamily="18" charset="0"/>
                <a:sym typeface="+mn-lt"/>
              </a:rPr>
              <a:t>局地测量的比较</a:t>
            </a:r>
          </a:p>
        </p:txBody>
      </p:sp>
      <p:grpSp>
        <p:nvGrpSpPr>
          <p:cNvPr id="22" name="组合 21">
            <a:extLst>
              <a:ext uri="{FF2B5EF4-FFF2-40B4-BE49-F238E27FC236}">
                <a16:creationId xmlns:a16="http://schemas.microsoft.com/office/drawing/2014/main" id="{7071A8CC-8799-41EC-B2D3-E484F12FFF98}"/>
              </a:ext>
            </a:extLst>
          </p:cNvPr>
          <p:cNvGrpSpPr/>
          <p:nvPr/>
        </p:nvGrpSpPr>
        <p:grpSpPr>
          <a:xfrm>
            <a:off x="1189200" y="2885512"/>
            <a:ext cx="9813600" cy="3599278"/>
            <a:chOff x="1188377" y="2734327"/>
            <a:chExt cx="9813600" cy="3599278"/>
          </a:xfrm>
        </p:grpSpPr>
        <p:pic>
          <p:nvPicPr>
            <p:cNvPr id="14" name="图片 13">
              <a:extLst>
                <a:ext uri="{FF2B5EF4-FFF2-40B4-BE49-F238E27FC236}">
                  <a16:creationId xmlns:a16="http://schemas.microsoft.com/office/drawing/2014/main" id="{304EE312-89B4-4347-9C88-CDBA2D29FAE5}"/>
                </a:ext>
              </a:extLst>
            </p:cNvPr>
            <p:cNvPicPr>
              <a:picLocks noChangeAspect="1"/>
            </p:cNvPicPr>
            <p:nvPr/>
          </p:nvPicPr>
          <p:blipFill>
            <a:blip r:embed="rId3"/>
            <a:stretch>
              <a:fillRect/>
            </a:stretch>
          </p:blipFill>
          <p:spPr>
            <a:xfrm>
              <a:off x="1190023" y="2734327"/>
              <a:ext cx="9811954" cy="3060000"/>
            </a:xfrm>
            <a:prstGeom prst="rect">
              <a:avLst/>
            </a:prstGeom>
          </p:spPr>
        </p:pic>
        <p:pic>
          <p:nvPicPr>
            <p:cNvPr id="10" name="图片 9">
              <a:extLst>
                <a:ext uri="{FF2B5EF4-FFF2-40B4-BE49-F238E27FC236}">
                  <a16:creationId xmlns:a16="http://schemas.microsoft.com/office/drawing/2014/main" id="{C2AD0E76-9931-4736-91E9-87331D430908}"/>
                </a:ext>
              </a:extLst>
            </p:cNvPr>
            <p:cNvPicPr>
              <a:picLocks noChangeAspect="1"/>
            </p:cNvPicPr>
            <p:nvPr/>
          </p:nvPicPr>
          <p:blipFill>
            <a:blip r:embed="rId4"/>
            <a:stretch>
              <a:fillRect/>
            </a:stretch>
          </p:blipFill>
          <p:spPr>
            <a:xfrm>
              <a:off x="1188377" y="5794327"/>
              <a:ext cx="9813600" cy="539278"/>
            </a:xfrm>
            <a:prstGeom prst="rect">
              <a:avLst/>
            </a:prstGeom>
          </p:spPr>
        </p:pic>
      </p:grpSp>
      <p:sp>
        <p:nvSpPr>
          <p:cNvPr id="23" name="左大括号 22">
            <a:extLst>
              <a:ext uri="{FF2B5EF4-FFF2-40B4-BE49-F238E27FC236}">
                <a16:creationId xmlns:a16="http://schemas.microsoft.com/office/drawing/2014/main" id="{B97328C9-930D-4E60-B8D6-1945C06ACF3B}"/>
              </a:ext>
            </a:extLst>
          </p:cNvPr>
          <p:cNvSpPr/>
          <p:nvPr/>
        </p:nvSpPr>
        <p:spPr>
          <a:xfrm>
            <a:off x="4828738" y="1105672"/>
            <a:ext cx="274321" cy="1314882"/>
          </a:xfrm>
          <a:prstGeom prst="leftBrace">
            <a:avLst>
              <a:gd name="adj1" fmla="val 56481"/>
              <a:gd name="adj2" fmla="val 50000"/>
            </a:avLst>
          </a:prstGeom>
          <a:ln w="254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graphicFrame>
        <p:nvGraphicFramePr>
          <p:cNvPr id="24" name="对象 23">
            <a:extLst>
              <a:ext uri="{FF2B5EF4-FFF2-40B4-BE49-F238E27FC236}">
                <a16:creationId xmlns:a16="http://schemas.microsoft.com/office/drawing/2014/main" id="{6D73C216-C579-4E81-8F69-D915B6F9F2CE}"/>
              </a:ext>
            </a:extLst>
          </p:cNvPr>
          <p:cNvGraphicFramePr>
            <a:graphicFrameLocks noChangeAspect="1"/>
          </p:cNvGraphicFramePr>
          <p:nvPr>
            <p:extLst>
              <p:ext uri="{D42A27DB-BD31-4B8C-83A1-F6EECF244321}">
                <p14:modId xmlns:p14="http://schemas.microsoft.com/office/powerpoint/2010/main" val="2611445351"/>
              </p:ext>
            </p:extLst>
          </p:nvPr>
        </p:nvGraphicFramePr>
        <p:xfrm>
          <a:off x="7620000" y="1436688"/>
          <a:ext cx="1828800" cy="622300"/>
        </p:xfrm>
        <a:graphic>
          <a:graphicData uri="http://schemas.openxmlformats.org/presentationml/2006/ole">
            <mc:AlternateContent xmlns:mc="http://schemas.openxmlformats.org/markup-compatibility/2006">
              <mc:Choice xmlns:v="urn:schemas-microsoft-com:vml" Requires="v">
                <p:oleObj name="Equation" r:id="rId5" imgW="1828800" imgH="622080" progId="Equation.DSMT4">
                  <p:embed/>
                </p:oleObj>
              </mc:Choice>
              <mc:Fallback>
                <p:oleObj name="Equation" r:id="rId5" imgW="1828800" imgH="622080" progId="Equation.DSMT4">
                  <p:embed/>
                  <p:pic>
                    <p:nvPicPr>
                      <p:cNvPr id="24" name="对象 23">
                        <a:extLst>
                          <a:ext uri="{FF2B5EF4-FFF2-40B4-BE49-F238E27FC236}">
                            <a16:creationId xmlns:a16="http://schemas.microsoft.com/office/drawing/2014/main" id="{6D73C216-C579-4E81-8F69-D915B6F9F2CE}"/>
                          </a:ext>
                        </a:extLst>
                      </p:cNvPr>
                      <p:cNvPicPr/>
                      <p:nvPr/>
                    </p:nvPicPr>
                    <p:blipFill>
                      <a:blip r:embed="rId6"/>
                      <a:stretch>
                        <a:fillRect/>
                      </a:stretch>
                    </p:blipFill>
                    <p:spPr>
                      <a:xfrm>
                        <a:off x="7620000" y="1436688"/>
                        <a:ext cx="1828800" cy="622300"/>
                      </a:xfrm>
                      <a:prstGeom prst="rect">
                        <a:avLst/>
                      </a:prstGeom>
                    </p:spPr>
                  </p:pic>
                </p:oleObj>
              </mc:Fallback>
            </mc:AlternateContent>
          </a:graphicData>
        </a:graphic>
      </p:graphicFrame>
      <p:sp>
        <p:nvSpPr>
          <p:cNvPr id="21" name="矩形 20">
            <a:extLst>
              <a:ext uri="{FF2B5EF4-FFF2-40B4-BE49-F238E27FC236}">
                <a16:creationId xmlns:a16="http://schemas.microsoft.com/office/drawing/2014/main" id="{9EB14B59-2319-43AD-9C97-9199E503E7B9}"/>
              </a:ext>
            </a:extLst>
          </p:cNvPr>
          <p:cNvSpPr/>
          <p:nvPr/>
        </p:nvSpPr>
        <p:spPr>
          <a:xfrm>
            <a:off x="6636544" y="4967288"/>
            <a:ext cx="726281" cy="435768"/>
          </a:xfrm>
          <a:prstGeom prst="rect">
            <a:avLst/>
          </a:prstGeom>
          <a:noFill/>
          <a:ln w="254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dirty="0"/>
          </a:p>
        </p:txBody>
      </p:sp>
      <p:sp>
        <p:nvSpPr>
          <p:cNvPr id="26" name="矩形 25">
            <a:extLst>
              <a:ext uri="{FF2B5EF4-FFF2-40B4-BE49-F238E27FC236}">
                <a16:creationId xmlns:a16="http://schemas.microsoft.com/office/drawing/2014/main" id="{F7E37D31-8371-4292-B46B-C00F2A3B9B89}"/>
              </a:ext>
            </a:extLst>
          </p:cNvPr>
          <p:cNvSpPr/>
          <p:nvPr/>
        </p:nvSpPr>
        <p:spPr>
          <a:xfrm>
            <a:off x="2102644" y="4967288"/>
            <a:ext cx="726281" cy="435768"/>
          </a:xfrm>
          <a:prstGeom prst="rect">
            <a:avLst/>
          </a:prstGeom>
          <a:noFill/>
          <a:ln w="254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dirty="0"/>
          </a:p>
        </p:txBody>
      </p:sp>
    </p:spTree>
    <p:extLst>
      <p:ext uri="{BB962C8B-B14F-4D97-AF65-F5344CB8AC3E}">
        <p14:creationId xmlns:p14="http://schemas.microsoft.com/office/powerpoint/2010/main" val="3123041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36" name="文本框 35">
            <a:extLst>
              <a:ext uri="{FF2B5EF4-FFF2-40B4-BE49-F238E27FC236}">
                <a16:creationId xmlns:a16="http://schemas.microsoft.com/office/drawing/2014/main" id="{F58017D2-B63C-4635-BC63-D6E5FEDC5272}"/>
              </a:ext>
            </a:extLst>
          </p:cNvPr>
          <p:cNvSpPr txBox="1"/>
          <p:nvPr/>
        </p:nvSpPr>
        <p:spPr>
          <a:xfrm>
            <a:off x="4134013" y="-19045"/>
            <a:ext cx="8018434" cy="960328"/>
          </a:xfrm>
          <a:prstGeom prst="rect">
            <a:avLst/>
          </a:prstGeom>
          <a:noFill/>
        </p:spPr>
        <p:txBody>
          <a:bodyPr wrap="square">
            <a:spAutoFit/>
          </a:bodyPr>
          <a:lstStyle/>
          <a:p>
            <a:pPr>
              <a:lnSpc>
                <a:spcPct val="150000"/>
              </a:lnSpc>
            </a:pPr>
            <a:r>
              <a:rPr lang="en-US" altLang="zh-CN" sz="2000" dirty="0">
                <a:latin typeface="Times New Roman" panose="02020603050405020304" pitchFamily="18" charset="0"/>
                <a:cs typeface="Times New Roman" panose="02020603050405020304" pitchFamily="18" charset="0"/>
              </a:rPr>
              <a:t>PFSS+PFCS</a:t>
            </a:r>
            <a:r>
              <a:rPr lang="en-US" altLang="zh-CN" sz="2000" b="0" dirty="0">
                <a:effectLst/>
                <a:latin typeface="Times New Roman" panose="02020603050405020304" pitchFamily="18" charset="0"/>
                <a:cs typeface="Times New Roman" panose="02020603050405020304" pitchFamily="18" charset="0"/>
              </a:rPr>
              <a:t>: </a:t>
            </a:r>
            <a:r>
              <a:rPr lang="en-US" altLang="zh-CN" sz="2000" i="1" dirty="0">
                <a:latin typeface="Times New Roman" panose="02020603050405020304" pitchFamily="18" charset="0"/>
                <a:cs typeface="Times New Roman" panose="02020603050405020304" pitchFamily="18" charset="0"/>
              </a:rPr>
              <a:t>R</a:t>
            </a:r>
            <a:r>
              <a:rPr lang="en-US" altLang="zh-CN" sz="2000" baseline="-25000" dirty="0">
                <a:latin typeface="Times New Roman" panose="02020603050405020304" pitchFamily="18" charset="0"/>
                <a:cs typeface="Times New Roman" panose="02020603050405020304" pitchFamily="18" charset="0"/>
              </a:rPr>
              <a:t>ss</a:t>
            </a:r>
            <a:r>
              <a:rPr lang="en-US" altLang="zh-CN" sz="2000" dirty="0">
                <a:latin typeface="Times New Roman" panose="02020603050405020304" pitchFamily="18" charset="0"/>
                <a:cs typeface="Times New Roman" panose="02020603050405020304" pitchFamily="18" charset="0"/>
              </a:rPr>
              <a:t> = 2.0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scs</a:t>
            </a:r>
            <a:r>
              <a:rPr lang="en-US" altLang="zh-CN" sz="2000" b="0" i="0" dirty="0">
                <a:solidFill>
                  <a:srgbClr val="333333"/>
                </a:solidFill>
                <a:effectLst/>
                <a:latin typeface="Times New Roman" panose="02020603050405020304" pitchFamily="18" charset="0"/>
                <a:cs typeface="Times New Roman" panose="02020603050405020304" pitchFamily="18" charset="0"/>
              </a:rPr>
              <a:t> = 6.0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dirty="0">
                <a:latin typeface="Times New Roman" panose="02020603050405020304" pitchFamily="18" charset="0"/>
                <a:cs typeface="Times New Roman" panose="02020603050405020304" pitchFamily="18" charset="0"/>
              </a:rPr>
              <a:t>  </a:t>
            </a:r>
            <a:r>
              <a:rPr lang="en-US" altLang="zh-CN" sz="2000" b="0" dirty="0">
                <a:effectLst/>
                <a:latin typeface="Times New Roman" panose="02020603050405020304" pitchFamily="18" charset="0"/>
                <a:cs typeface="Times New Roman" panose="02020603050405020304" pitchFamily="18" charset="0"/>
              </a:rPr>
              <a:t>CSSS: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aseline="-25000" dirty="0">
                <a:solidFill>
                  <a:srgbClr val="333333"/>
                </a:solidFill>
                <a:latin typeface="Times New Roman" panose="02020603050405020304" pitchFamily="18" charset="0"/>
                <a:cs typeface="Times New Roman" panose="02020603050405020304" pitchFamily="18" charset="0"/>
              </a:rPr>
              <a:t>c</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a:t>
            </a:r>
            <a:r>
              <a:rPr lang="en-US" altLang="zh-CN" sz="2000" b="0" i="0" dirty="0">
                <a:solidFill>
                  <a:srgbClr val="333333"/>
                </a:solidFill>
                <a:effectLst/>
                <a:latin typeface="Times New Roman" panose="02020603050405020304" pitchFamily="18" charset="0"/>
                <a:cs typeface="Times New Roman" panose="02020603050405020304" pitchFamily="18" charset="0"/>
              </a:rPr>
              <a:t> = 2.0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ss</a:t>
            </a:r>
            <a:r>
              <a:rPr lang="en-US" altLang="zh-CN" sz="2000" b="0" i="0" dirty="0">
                <a:solidFill>
                  <a:srgbClr val="333333"/>
                </a:solidFill>
                <a:effectLst/>
                <a:latin typeface="Times New Roman" panose="02020603050405020304" pitchFamily="18" charset="0"/>
                <a:cs typeface="Times New Roman" panose="02020603050405020304" pitchFamily="18" charset="0"/>
              </a:rPr>
              <a:t> = 6.0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a </a:t>
            </a:r>
            <a:r>
              <a:rPr lang="en-US" altLang="zh-CN" sz="2000" b="0" dirty="0">
                <a:solidFill>
                  <a:srgbClr val="333333"/>
                </a:solidFill>
                <a:effectLst/>
                <a:latin typeface="Times New Roman" panose="02020603050405020304" pitchFamily="18" charset="0"/>
                <a:cs typeface="Times New Roman" panose="02020603050405020304" pitchFamily="18" charset="0"/>
              </a:rPr>
              <a:t>= 1.0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endParaRPr lang="en-US" altLang="zh-CN" sz="2000" b="0" dirty="0">
              <a:solidFill>
                <a:srgbClr val="333333"/>
              </a:solidFill>
              <a:effectLst/>
              <a:latin typeface="Times New Roman" panose="02020603050405020304" pitchFamily="18" charset="0"/>
              <a:cs typeface="Times New Roman" panose="02020603050405020304" pitchFamily="18" charset="0"/>
            </a:endParaRPr>
          </a:p>
        </p:txBody>
      </p:sp>
      <p:sp>
        <p:nvSpPr>
          <p:cNvPr id="15" name="灯片编号占位符 14">
            <a:extLst>
              <a:ext uri="{FF2B5EF4-FFF2-40B4-BE49-F238E27FC236}">
                <a16:creationId xmlns:a16="http://schemas.microsoft.com/office/drawing/2014/main" id="{3F52D78E-4754-4F68-946A-35F5209E520F}"/>
              </a:ext>
            </a:extLst>
          </p:cNvPr>
          <p:cNvSpPr>
            <a:spLocks noGrp="1"/>
          </p:cNvSpPr>
          <p:nvPr>
            <p:ph type="sldNum" sz="quarter" idx="12"/>
          </p:nvPr>
        </p:nvSpPr>
        <p:spPr/>
        <p:txBody>
          <a:bodyPr/>
          <a:lstStyle/>
          <a:p>
            <a:fld id="{D973B45E-4D97-4DCC-B807-2D858E378165}" type="slidenum">
              <a:rPr lang="zh-CN" altLang="en-US" smtClean="0"/>
              <a:t>13</a:t>
            </a:fld>
            <a:endParaRPr lang="zh-CN" altLang="en-US"/>
          </a:p>
        </p:txBody>
      </p:sp>
      <p:sp>
        <p:nvSpPr>
          <p:cNvPr id="45" name="圆角矩形 4">
            <a:extLst>
              <a:ext uri="{FF2B5EF4-FFF2-40B4-BE49-F238E27FC236}">
                <a16:creationId xmlns:a16="http://schemas.microsoft.com/office/drawing/2014/main" id="{F64C5BE8-6DA6-48BF-9C5C-29FBDAF9D1C0}"/>
              </a:ext>
            </a:extLst>
          </p:cNvPr>
          <p:cNvSpPr/>
          <p:nvPr/>
        </p:nvSpPr>
        <p:spPr>
          <a:xfrm>
            <a:off x="767997" y="219544"/>
            <a:ext cx="274863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6" name="矩形 45">
            <a:extLst>
              <a:ext uri="{FF2B5EF4-FFF2-40B4-BE49-F238E27FC236}">
                <a16:creationId xmlns:a16="http://schemas.microsoft.com/office/drawing/2014/main" id="{9486024D-FE42-4335-A101-B33573860BEF}"/>
              </a:ext>
            </a:extLst>
          </p:cNvPr>
          <p:cNvSpPr/>
          <p:nvPr/>
        </p:nvSpPr>
        <p:spPr>
          <a:xfrm>
            <a:off x="956162" y="251879"/>
            <a:ext cx="2372302" cy="461665"/>
          </a:xfrm>
          <a:prstGeom prst="rect">
            <a:avLst/>
          </a:prstGeom>
        </p:spPr>
        <p:txBody>
          <a:bodyPr wrap="square">
            <a:spAutoFit/>
          </a:bodyPr>
          <a:lstStyle/>
          <a:p>
            <a:pPr algn="ctr" defTabSz="913924">
              <a:spcBef>
                <a:spcPct val="0"/>
              </a:spcBef>
              <a:spcAft>
                <a:spcPct val="0"/>
              </a:spcAft>
              <a:defRPr/>
            </a:pPr>
            <a:r>
              <a:rPr lang="zh-CN" altLang="en-US" sz="2400" b="1" kern="0" dirty="0">
                <a:solidFill>
                  <a:srgbClr val="005A9E"/>
                </a:solidFill>
                <a:latin typeface="Times New Roman" panose="02020603050405020304" pitchFamily="18" charset="0"/>
                <a:cs typeface="Times New Roman" panose="02020603050405020304" pitchFamily="18" charset="0"/>
                <a:sym typeface="+mn-lt"/>
              </a:rPr>
              <a:t>局地结果的比较</a:t>
            </a:r>
          </a:p>
        </p:txBody>
      </p:sp>
      <p:sp>
        <p:nvSpPr>
          <p:cNvPr id="26" name="文本框 25">
            <a:extLst>
              <a:ext uri="{FF2B5EF4-FFF2-40B4-BE49-F238E27FC236}">
                <a16:creationId xmlns:a16="http://schemas.microsoft.com/office/drawing/2014/main" id="{882AECBE-CA67-4976-9004-76D3496DE12D}"/>
              </a:ext>
            </a:extLst>
          </p:cNvPr>
          <p:cNvSpPr txBox="1"/>
          <p:nvPr/>
        </p:nvSpPr>
        <p:spPr>
          <a:xfrm>
            <a:off x="399295" y="1189783"/>
            <a:ext cx="2292889" cy="441724"/>
          </a:xfrm>
          <a:prstGeom prst="rect">
            <a:avLst/>
          </a:prstGeom>
          <a:noFill/>
        </p:spPr>
        <p:txBody>
          <a:bodyPr wrap="square">
            <a:spAutoFit/>
          </a:bodyPr>
          <a:lstStyle/>
          <a:p>
            <a:pPr marL="285750" indent="-285750">
              <a:lnSpc>
                <a:spcPct val="125000"/>
              </a:lnSpc>
              <a:buFont typeface="Arial" panose="020B0604020202020204" pitchFamily="34" charset="0"/>
              <a:buChar char="•"/>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不同位置</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11" name="组合 10">
            <a:extLst>
              <a:ext uri="{FF2B5EF4-FFF2-40B4-BE49-F238E27FC236}">
                <a16:creationId xmlns:a16="http://schemas.microsoft.com/office/drawing/2014/main" id="{18EA6CCF-BD6A-4207-83B4-19374849EE7F}"/>
              </a:ext>
            </a:extLst>
          </p:cNvPr>
          <p:cNvGrpSpPr/>
          <p:nvPr/>
        </p:nvGrpSpPr>
        <p:grpSpPr>
          <a:xfrm>
            <a:off x="895591" y="1870364"/>
            <a:ext cx="10410264" cy="3611992"/>
            <a:chOff x="895591" y="1870364"/>
            <a:chExt cx="10410264" cy="3611992"/>
          </a:xfrm>
        </p:grpSpPr>
        <p:grpSp>
          <p:nvGrpSpPr>
            <p:cNvPr id="10" name="组合 9">
              <a:extLst>
                <a:ext uri="{FF2B5EF4-FFF2-40B4-BE49-F238E27FC236}">
                  <a16:creationId xmlns:a16="http://schemas.microsoft.com/office/drawing/2014/main" id="{A52EE01F-1AE0-40DF-AA45-53EEB1699AB6}"/>
                </a:ext>
              </a:extLst>
            </p:cNvPr>
            <p:cNvGrpSpPr/>
            <p:nvPr/>
          </p:nvGrpSpPr>
          <p:grpSpPr>
            <a:xfrm>
              <a:off x="6103855" y="1870364"/>
              <a:ext cx="5202000" cy="3576052"/>
              <a:chOff x="6103855" y="1870364"/>
              <a:chExt cx="5202000" cy="3576052"/>
            </a:xfrm>
          </p:grpSpPr>
          <p:pic>
            <p:nvPicPr>
              <p:cNvPr id="29" name="图片 28">
                <a:extLst>
                  <a:ext uri="{FF2B5EF4-FFF2-40B4-BE49-F238E27FC236}">
                    <a16:creationId xmlns:a16="http://schemas.microsoft.com/office/drawing/2014/main" id="{A33A94D4-6BAC-4A5E-BA50-8A8CB4728A3C}"/>
                  </a:ext>
                </a:extLst>
              </p:cNvPr>
              <p:cNvPicPr>
                <a:picLocks noChangeAspect="1"/>
              </p:cNvPicPr>
              <p:nvPr/>
            </p:nvPicPr>
            <p:blipFill>
              <a:blip r:embed="rId3"/>
              <a:stretch>
                <a:fillRect/>
              </a:stretch>
            </p:blipFill>
            <p:spPr>
              <a:xfrm>
                <a:off x="6103855" y="1870364"/>
                <a:ext cx="5201778" cy="3052782"/>
              </a:xfrm>
              <a:prstGeom prst="rect">
                <a:avLst/>
              </a:prstGeom>
            </p:spPr>
          </p:pic>
          <p:pic>
            <p:nvPicPr>
              <p:cNvPr id="3" name="图片 2">
                <a:extLst>
                  <a:ext uri="{FF2B5EF4-FFF2-40B4-BE49-F238E27FC236}">
                    <a16:creationId xmlns:a16="http://schemas.microsoft.com/office/drawing/2014/main" id="{B73C5502-683D-4550-858C-3F4F3492707F}"/>
                  </a:ext>
                </a:extLst>
              </p:cNvPr>
              <p:cNvPicPr>
                <a:picLocks noChangeAspect="1"/>
              </p:cNvPicPr>
              <p:nvPr/>
            </p:nvPicPr>
            <p:blipFill>
              <a:blip r:embed="rId4"/>
              <a:stretch>
                <a:fillRect/>
              </a:stretch>
            </p:blipFill>
            <p:spPr>
              <a:xfrm>
                <a:off x="6103855" y="4926216"/>
                <a:ext cx="5202000" cy="520200"/>
              </a:xfrm>
              <a:prstGeom prst="rect">
                <a:avLst/>
              </a:prstGeom>
            </p:spPr>
          </p:pic>
        </p:grpSp>
        <p:grpSp>
          <p:nvGrpSpPr>
            <p:cNvPr id="9" name="组合 8">
              <a:extLst>
                <a:ext uri="{FF2B5EF4-FFF2-40B4-BE49-F238E27FC236}">
                  <a16:creationId xmlns:a16="http://schemas.microsoft.com/office/drawing/2014/main" id="{1A89C796-DEE7-4F38-81E3-DB35A1DD3117}"/>
                </a:ext>
              </a:extLst>
            </p:cNvPr>
            <p:cNvGrpSpPr/>
            <p:nvPr/>
          </p:nvGrpSpPr>
          <p:grpSpPr>
            <a:xfrm>
              <a:off x="895591" y="1870364"/>
              <a:ext cx="5417851" cy="3611992"/>
              <a:chOff x="895591" y="1870364"/>
              <a:chExt cx="5417851" cy="3611992"/>
            </a:xfrm>
          </p:grpSpPr>
          <p:pic>
            <p:nvPicPr>
              <p:cNvPr id="31" name="图片 30">
                <a:extLst>
                  <a:ext uri="{FF2B5EF4-FFF2-40B4-BE49-F238E27FC236}">
                    <a16:creationId xmlns:a16="http://schemas.microsoft.com/office/drawing/2014/main" id="{2DBD13CE-7866-43DB-8ED2-2F3DC86679CC}"/>
                  </a:ext>
                </a:extLst>
              </p:cNvPr>
              <p:cNvPicPr>
                <a:picLocks noChangeAspect="1"/>
              </p:cNvPicPr>
              <p:nvPr/>
            </p:nvPicPr>
            <p:blipFill rotWithShape="1">
              <a:blip r:embed="rId5"/>
              <a:srcRect r="93068"/>
              <a:stretch/>
            </p:blipFill>
            <p:spPr>
              <a:xfrm>
                <a:off x="895591" y="1870364"/>
                <a:ext cx="707685" cy="3052782"/>
              </a:xfrm>
              <a:prstGeom prst="rect">
                <a:avLst/>
              </a:prstGeom>
            </p:spPr>
          </p:pic>
          <p:pic>
            <p:nvPicPr>
              <p:cNvPr id="32" name="图片 31">
                <a:extLst>
                  <a:ext uri="{FF2B5EF4-FFF2-40B4-BE49-F238E27FC236}">
                    <a16:creationId xmlns:a16="http://schemas.microsoft.com/office/drawing/2014/main" id="{07D1C2BE-6197-4B8B-96DE-08500F920911}"/>
                  </a:ext>
                </a:extLst>
              </p:cNvPr>
              <p:cNvPicPr>
                <a:picLocks noChangeAspect="1"/>
              </p:cNvPicPr>
              <p:nvPr/>
            </p:nvPicPr>
            <p:blipFill rotWithShape="1">
              <a:blip r:embed="rId5"/>
              <a:srcRect l="53863"/>
              <a:stretch/>
            </p:blipFill>
            <p:spPr>
              <a:xfrm>
                <a:off x="1603276" y="1870364"/>
                <a:ext cx="4710166" cy="3052782"/>
              </a:xfrm>
              <a:prstGeom prst="rect">
                <a:avLst/>
              </a:prstGeom>
            </p:spPr>
          </p:pic>
          <p:pic>
            <p:nvPicPr>
              <p:cNvPr id="4" name="图片 3">
                <a:extLst>
                  <a:ext uri="{FF2B5EF4-FFF2-40B4-BE49-F238E27FC236}">
                    <a16:creationId xmlns:a16="http://schemas.microsoft.com/office/drawing/2014/main" id="{1D4D1563-66FB-4253-BE15-FFE67EAADF26}"/>
                  </a:ext>
                </a:extLst>
              </p:cNvPr>
              <p:cNvPicPr>
                <a:picLocks noChangeAspect="1"/>
              </p:cNvPicPr>
              <p:nvPr/>
            </p:nvPicPr>
            <p:blipFill>
              <a:blip r:embed="rId6"/>
              <a:stretch>
                <a:fillRect/>
              </a:stretch>
            </p:blipFill>
            <p:spPr>
              <a:xfrm>
                <a:off x="1604642" y="4923146"/>
                <a:ext cx="4708800" cy="559210"/>
              </a:xfrm>
              <a:prstGeom prst="rect">
                <a:avLst/>
              </a:prstGeom>
            </p:spPr>
          </p:pic>
        </p:grpSp>
      </p:grpSp>
      <p:sp>
        <p:nvSpPr>
          <p:cNvPr id="19" name="文本框 18">
            <a:extLst>
              <a:ext uri="{FF2B5EF4-FFF2-40B4-BE49-F238E27FC236}">
                <a16:creationId xmlns:a16="http://schemas.microsoft.com/office/drawing/2014/main" id="{2FF2C0AA-D923-4230-B981-A4E93EDE9082}"/>
              </a:ext>
            </a:extLst>
          </p:cNvPr>
          <p:cNvSpPr txBox="1"/>
          <p:nvPr/>
        </p:nvSpPr>
        <p:spPr>
          <a:xfrm>
            <a:off x="1603275" y="5708416"/>
            <a:ext cx="5447605" cy="499432"/>
          </a:xfrm>
          <a:prstGeom prst="rect">
            <a:avLst/>
          </a:prstGeom>
          <a:noFill/>
        </p:spPr>
        <p:txBody>
          <a:bodyPr wrap="square" rtlCol="0">
            <a:spAutoFit/>
          </a:bodyPr>
          <a:lstStyle/>
          <a:p>
            <a:pPr algn="just">
              <a:lnSpc>
                <a:spcPct val="150000"/>
              </a:lnSpc>
            </a:pPr>
            <a:r>
              <a:rPr lang="zh-CN" altLang="en-US" sz="2000" b="0" i="0" u="none" strike="noStrike" baseline="0" dirty="0">
                <a:latin typeface="Times New Roman" panose="02020603050405020304" pitchFamily="18" charset="0"/>
                <a:ea typeface="微软雅黑" panose="020B0503020204020204" pitchFamily="34" charset="-122"/>
                <a:cs typeface="Times New Roman" panose="02020603050405020304" pitchFamily="18" charset="0"/>
              </a:rPr>
              <a:t>位于地球处计算得到的</a:t>
            </a:r>
            <a:r>
              <a:rPr lang="en-US" altLang="zh-CN" sz="2000" b="0" i="0" u="none" strike="noStrike" baseline="0" dirty="0">
                <a:latin typeface="Times New Roman" panose="02020603050405020304" pitchFamily="18" charset="0"/>
                <a:ea typeface="微软雅黑" panose="020B0503020204020204" pitchFamily="34" charset="-122"/>
                <a:cs typeface="Times New Roman" panose="02020603050405020304" pitchFamily="18" charset="0"/>
              </a:rPr>
              <a:t>CF</a:t>
            </a:r>
            <a:r>
              <a:rPr lang="zh-CN" altLang="en-US" sz="2000" b="0" i="0" u="none" strike="noStrike" baseline="0" dirty="0">
                <a:latin typeface="Times New Roman" panose="02020603050405020304" pitchFamily="18" charset="0"/>
                <a:ea typeface="微软雅黑" panose="020B0503020204020204" pitchFamily="34" charset="-122"/>
                <a:cs typeface="Times New Roman" panose="02020603050405020304" pitchFamily="18" charset="0"/>
              </a:rPr>
              <a:t>值均比</a:t>
            </a:r>
            <a:r>
              <a:rPr lang="en-US" altLang="zh-CN" sz="2000" b="0" i="0" u="none" strike="noStrike" baseline="0" dirty="0">
                <a:latin typeface="Times New Roman" panose="02020603050405020304" pitchFamily="18" charset="0"/>
                <a:ea typeface="微软雅黑" panose="020B0503020204020204" pitchFamily="34" charset="-122"/>
                <a:cs typeface="Times New Roman" panose="02020603050405020304" pitchFamily="18" charset="0"/>
              </a:rPr>
              <a:t>SolO</a:t>
            </a:r>
            <a:r>
              <a:rPr lang="zh-CN" altLang="en-US" sz="2000" b="0" i="0" u="none" strike="noStrike" baseline="0" dirty="0">
                <a:latin typeface="Times New Roman" panose="02020603050405020304" pitchFamily="18" charset="0"/>
                <a:ea typeface="微软雅黑" panose="020B0503020204020204" pitchFamily="34" charset="-122"/>
                <a:cs typeface="Times New Roman" panose="02020603050405020304" pitchFamily="18" charset="0"/>
              </a:rPr>
              <a:t>处小</a:t>
            </a:r>
            <a:endParaRPr lang="en-US" altLang="zh-CN" sz="2000" b="0" i="0" u="none" strike="noStrike" baseline="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8" name="矩形 7">
            <a:extLst>
              <a:ext uri="{FF2B5EF4-FFF2-40B4-BE49-F238E27FC236}">
                <a16:creationId xmlns:a16="http://schemas.microsoft.com/office/drawing/2014/main" id="{91C25BC8-B260-4A77-97A5-98D414C32278}"/>
              </a:ext>
            </a:extLst>
          </p:cNvPr>
          <p:cNvSpPr/>
          <p:nvPr/>
        </p:nvSpPr>
        <p:spPr>
          <a:xfrm>
            <a:off x="6896100" y="3943500"/>
            <a:ext cx="746760" cy="232259"/>
          </a:xfrm>
          <a:prstGeom prst="rect">
            <a:avLst/>
          </a:prstGeom>
          <a:noFill/>
          <a:ln w="254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dirty="0"/>
          </a:p>
        </p:txBody>
      </p:sp>
      <p:sp>
        <p:nvSpPr>
          <p:cNvPr id="21" name="矩形 20">
            <a:extLst>
              <a:ext uri="{FF2B5EF4-FFF2-40B4-BE49-F238E27FC236}">
                <a16:creationId xmlns:a16="http://schemas.microsoft.com/office/drawing/2014/main" id="{38BDF4A5-CE69-4EAF-A670-C951C52BD2E0}"/>
              </a:ext>
            </a:extLst>
          </p:cNvPr>
          <p:cNvSpPr/>
          <p:nvPr/>
        </p:nvSpPr>
        <p:spPr>
          <a:xfrm>
            <a:off x="1717182" y="3943499"/>
            <a:ext cx="746760" cy="232259"/>
          </a:xfrm>
          <a:prstGeom prst="rect">
            <a:avLst/>
          </a:prstGeom>
          <a:noFill/>
          <a:ln w="254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dirty="0"/>
          </a:p>
        </p:txBody>
      </p:sp>
    </p:spTree>
    <p:extLst>
      <p:ext uri="{BB962C8B-B14F-4D97-AF65-F5344CB8AC3E}">
        <p14:creationId xmlns:p14="http://schemas.microsoft.com/office/powerpoint/2010/main" val="246596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36" name="文本框 35">
            <a:extLst>
              <a:ext uri="{FF2B5EF4-FFF2-40B4-BE49-F238E27FC236}">
                <a16:creationId xmlns:a16="http://schemas.microsoft.com/office/drawing/2014/main" id="{F58017D2-B63C-4635-BC63-D6E5FEDC5272}"/>
              </a:ext>
            </a:extLst>
          </p:cNvPr>
          <p:cNvSpPr txBox="1"/>
          <p:nvPr/>
        </p:nvSpPr>
        <p:spPr>
          <a:xfrm>
            <a:off x="4134013" y="-19045"/>
            <a:ext cx="8018434" cy="960328"/>
          </a:xfrm>
          <a:prstGeom prst="rect">
            <a:avLst/>
          </a:prstGeom>
          <a:noFill/>
        </p:spPr>
        <p:txBody>
          <a:bodyPr wrap="square">
            <a:spAutoFit/>
          </a:bodyPr>
          <a:lstStyle/>
          <a:p>
            <a:pPr>
              <a:lnSpc>
                <a:spcPct val="150000"/>
              </a:lnSpc>
            </a:pPr>
            <a:r>
              <a:rPr lang="en-US" altLang="zh-CN" sz="2000" dirty="0">
                <a:latin typeface="Times New Roman" panose="02020603050405020304" pitchFamily="18" charset="0"/>
                <a:cs typeface="Times New Roman" panose="02020603050405020304" pitchFamily="18" charset="0"/>
              </a:rPr>
              <a:t>PFSS+PFCS</a:t>
            </a:r>
            <a:r>
              <a:rPr lang="en-US" altLang="zh-CN" sz="2000" b="0" dirty="0">
                <a:effectLst/>
                <a:latin typeface="Times New Roman" panose="02020603050405020304" pitchFamily="18" charset="0"/>
                <a:cs typeface="Times New Roman" panose="02020603050405020304" pitchFamily="18" charset="0"/>
              </a:rPr>
              <a:t>: </a:t>
            </a:r>
            <a:r>
              <a:rPr lang="en-US" altLang="zh-CN" sz="2000" i="1" dirty="0">
                <a:latin typeface="Times New Roman" panose="02020603050405020304" pitchFamily="18" charset="0"/>
                <a:cs typeface="Times New Roman" panose="02020603050405020304" pitchFamily="18" charset="0"/>
              </a:rPr>
              <a:t>R</a:t>
            </a:r>
            <a:r>
              <a:rPr lang="en-US" altLang="zh-CN" sz="2000" baseline="-25000" dirty="0">
                <a:latin typeface="Times New Roman" panose="02020603050405020304" pitchFamily="18" charset="0"/>
                <a:cs typeface="Times New Roman" panose="02020603050405020304" pitchFamily="18" charset="0"/>
              </a:rPr>
              <a:t>ss</a:t>
            </a:r>
            <a:r>
              <a:rPr lang="en-US" altLang="zh-CN" sz="2000" dirty="0">
                <a:latin typeface="Times New Roman" panose="02020603050405020304" pitchFamily="18" charset="0"/>
                <a:cs typeface="Times New Roman" panose="02020603050405020304" pitchFamily="18" charset="0"/>
              </a:rPr>
              <a:t> = 2.0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scs</a:t>
            </a:r>
            <a:r>
              <a:rPr lang="en-US" altLang="zh-CN" sz="2000" b="0" i="0" dirty="0">
                <a:solidFill>
                  <a:srgbClr val="333333"/>
                </a:solidFill>
                <a:effectLst/>
                <a:latin typeface="Times New Roman" panose="02020603050405020304" pitchFamily="18" charset="0"/>
                <a:cs typeface="Times New Roman" panose="02020603050405020304" pitchFamily="18" charset="0"/>
              </a:rPr>
              <a:t> = 6.0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dirty="0">
                <a:latin typeface="Times New Roman" panose="02020603050405020304" pitchFamily="18" charset="0"/>
                <a:cs typeface="Times New Roman" panose="02020603050405020304" pitchFamily="18" charset="0"/>
              </a:rPr>
              <a:t>  </a:t>
            </a:r>
            <a:r>
              <a:rPr lang="en-US" altLang="zh-CN" sz="2000" b="0" dirty="0">
                <a:effectLst/>
                <a:latin typeface="Times New Roman" panose="02020603050405020304" pitchFamily="18" charset="0"/>
                <a:cs typeface="Times New Roman" panose="02020603050405020304" pitchFamily="18" charset="0"/>
              </a:rPr>
              <a:t>CSSS: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aseline="-25000" dirty="0">
                <a:solidFill>
                  <a:srgbClr val="333333"/>
                </a:solidFill>
                <a:latin typeface="Times New Roman" panose="02020603050405020304" pitchFamily="18" charset="0"/>
                <a:cs typeface="Times New Roman" panose="02020603050405020304" pitchFamily="18" charset="0"/>
              </a:rPr>
              <a:t>c</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a:t>
            </a:r>
            <a:r>
              <a:rPr lang="en-US" altLang="zh-CN" sz="2000" b="0" i="0" dirty="0">
                <a:solidFill>
                  <a:srgbClr val="333333"/>
                </a:solidFill>
                <a:effectLst/>
                <a:latin typeface="Times New Roman" panose="02020603050405020304" pitchFamily="18" charset="0"/>
                <a:cs typeface="Times New Roman" panose="02020603050405020304" pitchFamily="18" charset="0"/>
              </a:rPr>
              <a:t> = 2.0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R</a:t>
            </a:r>
            <a:r>
              <a:rPr lang="en-US" altLang="zh-CN" sz="2000" b="0" i="0" baseline="-25000" dirty="0">
                <a:solidFill>
                  <a:srgbClr val="333333"/>
                </a:solidFill>
                <a:effectLst/>
                <a:latin typeface="Times New Roman" panose="02020603050405020304" pitchFamily="18" charset="0"/>
                <a:cs typeface="Times New Roman" panose="02020603050405020304" pitchFamily="18" charset="0"/>
              </a:rPr>
              <a:t>ss</a:t>
            </a:r>
            <a:r>
              <a:rPr lang="en-US" altLang="zh-CN" sz="2000" b="0" i="0" dirty="0">
                <a:solidFill>
                  <a:srgbClr val="333333"/>
                </a:solidFill>
                <a:effectLst/>
                <a:latin typeface="Times New Roman" panose="02020603050405020304" pitchFamily="18" charset="0"/>
                <a:cs typeface="Times New Roman" panose="02020603050405020304" pitchFamily="18" charset="0"/>
              </a:rPr>
              <a:t> = 6.0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r>
              <a:rPr lang="en-US" altLang="zh-CN" sz="2000" b="0" i="0" dirty="0">
                <a:solidFill>
                  <a:srgbClr val="333333"/>
                </a:solidFill>
                <a:effectLst/>
                <a:latin typeface="Times New Roman" panose="02020603050405020304" pitchFamily="18" charset="0"/>
                <a:cs typeface="Times New Roman" panose="02020603050405020304" pitchFamily="18" charset="0"/>
              </a:rPr>
              <a:t>, </a:t>
            </a:r>
            <a:r>
              <a:rPr lang="en-US" altLang="zh-CN" sz="2000" b="0" i="1" dirty="0">
                <a:solidFill>
                  <a:srgbClr val="333333"/>
                </a:solidFill>
                <a:effectLst/>
                <a:latin typeface="Times New Roman" panose="02020603050405020304" pitchFamily="18" charset="0"/>
                <a:cs typeface="Times New Roman" panose="02020603050405020304" pitchFamily="18" charset="0"/>
              </a:rPr>
              <a:t>a </a:t>
            </a:r>
            <a:r>
              <a:rPr lang="en-US" altLang="zh-CN" sz="2000" b="0" dirty="0">
                <a:solidFill>
                  <a:srgbClr val="333333"/>
                </a:solidFill>
                <a:effectLst/>
                <a:latin typeface="Times New Roman" panose="02020603050405020304" pitchFamily="18" charset="0"/>
                <a:cs typeface="Times New Roman" panose="02020603050405020304" pitchFamily="18" charset="0"/>
              </a:rPr>
              <a:t>= 1.0 </a:t>
            </a:r>
            <a:r>
              <a:rPr lang="en-US" altLang="zh-CN" sz="2000" i="1" dirty="0">
                <a:latin typeface="Times New Roman" panose="02020603050405020304" pitchFamily="18" charset="0"/>
                <a:ea typeface="Microsoft YaHei" panose="020B0503020204020204" pitchFamily="34" charset="-122"/>
                <a:cs typeface="Times New Roman" panose="02020603050405020304" pitchFamily="18" charset="0"/>
              </a:rPr>
              <a:t>R</a:t>
            </a:r>
            <a:r>
              <a:rPr lang="en-US" altLang="zh-CN" sz="2000" baseline="-25000" dirty="0">
                <a:latin typeface="Times New Roman" panose="02020603050405020304" pitchFamily="18" charset="0"/>
                <a:ea typeface="Microsoft YaHei" panose="020B0503020204020204" pitchFamily="34" charset="-122"/>
                <a:cs typeface="Times New Roman" panose="02020603050405020304" pitchFamily="18" charset="0"/>
                <a:sym typeface="Wingdings" panose="05000000000000000000" pitchFamily="2" charset="2"/>
              </a:rPr>
              <a:t></a:t>
            </a:r>
            <a:endParaRPr lang="en-US" altLang="zh-CN" sz="2000" b="0" dirty="0">
              <a:solidFill>
                <a:srgbClr val="333333"/>
              </a:solidFill>
              <a:effectLst/>
              <a:latin typeface="Times New Roman" panose="02020603050405020304" pitchFamily="18" charset="0"/>
              <a:cs typeface="Times New Roman" panose="02020603050405020304" pitchFamily="18" charset="0"/>
            </a:endParaRPr>
          </a:p>
        </p:txBody>
      </p:sp>
      <p:sp>
        <p:nvSpPr>
          <p:cNvPr id="15" name="灯片编号占位符 14">
            <a:extLst>
              <a:ext uri="{FF2B5EF4-FFF2-40B4-BE49-F238E27FC236}">
                <a16:creationId xmlns:a16="http://schemas.microsoft.com/office/drawing/2014/main" id="{3F52D78E-4754-4F68-946A-35F5209E520F}"/>
              </a:ext>
            </a:extLst>
          </p:cNvPr>
          <p:cNvSpPr>
            <a:spLocks noGrp="1"/>
          </p:cNvSpPr>
          <p:nvPr>
            <p:ph type="sldNum" sz="quarter" idx="12"/>
          </p:nvPr>
        </p:nvSpPr>
        <p:spPr/>
        <p:txBody>
          <a:bodyPr/>
          <a:lstStyle/>
          <a:p>
            <a:fld id="{D973B45E-4D97-4DCC-B807-2D858E378165}" type="slidenum">
              <a:rPr lang="zh-CN" altLang="en-US" smtClean="0"/>
              <a:t>14</a:t>
            </a:fld>
            <a:endParaRPr lang="zh-CN" altLang="en-US"/>
          </a:p>
        </p:txBody>
      </p:sp>
      <p:sp>
        <p:nvSpPr>
          <p:cNvPr id="45" name="圆角矩形 4">
            <a:extLst>
              <a:ext uri="{FF2B5EF4-FFF2-40B4-BE49-F238E27FC236}">
                <a16:creationId xmlns:a16="http://schemas.microsoft.com/office/drawing/2014/main" id="{F64C5BE8-6DA6-48BF-9C5C-29FBDAF9D1C0}"/>
              </a:ext>
            </a:extLst>
          </p:cNvPr>
          <p:cNvSpPr/>
          <p:nvPr/>
        </p:nvSpPr>
        <p:spPr>
          <a:xfrm>
            <a:off x="767997" y="219544"/>
            <a:ext cx="274863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6" name="矩形 45">
            <a:extLst>
              <a:ext uri="{FF2B5EF4-FFF2-40B4-BE49-F238E27FC236}">
                <a16:creationId xmlns:a16="http://schemas.microsoft.com/office/drawing/2014/main" id="{9486024D-FE42-4335-A101-B33573860BEF}"/>
              </a:ext>
            </a:extLst>
          </p:cNvPr>
          <p:cNvSpPr/>
          <p:nvPr/>
        </p:nvSpPr>
        <p:spPr>
          <a:xfrm>
            <a:off x="956162" y="251879"/>
            <a:ext cx="2372302" cy="461665"/>
          </a:xfrm>
          <a:prstGeom prst="rect">
            <a:avLst/>
          </a:prstGeom>
        </p:spPr>
        <p:txBody>
          <a:bodyPr wrap="square">
            <a:spAutoFit/>
          </a:bodyPr>
          <a:lstStyle/>
          <a:p>
            <a:pPr algn="ctr" defTabSz="913924">
              <a:spcBef>
                <a:spcPct val="0"/>
              </a:spcBef>
              <a:spcAft>
                <a:spcPct val="0"/>
              </a:spcAft>
              <a:defRPr/>
            </a:pPr>
            <a:r>
              <a:rPr lang="zh-CN" altLang="en-US" sz="2400" b="1" kern="0" dirty="0">
                <a:solidFill>
                  <a:srgbClr val="005A9E"/>
                </a:solidFill>
                <a:latin typeface="Times New Roman" panose="02020603050405020304" pitchFamily="18" charset="0"/>
                <a:cs typeface="Times New Roman" panose="02020603050405020304" pitchFamily="18" charset="0"/>
                <a:sym typeface="+mn-lt"/>
              </a:rPr>
              <a:t>局地结果的比较</a:t>
            </a:r>
          </a:p>
        </p:txBody>
      </p:sp>
      <p:sp>
        <p:nvSpPr>
          <p:cNvPr id="47" name="文本框 46">
            <a:extLst>
              <a:ext uri="{FF2B5EF4-FFF2-40B4-BE49-F238E27FC236}">
                <a16:creationId xmlns:a16="http://schemas.microsoft.com/office/drawing/2014/main" id="{384C8962-5ED4-487A-A100-AD5100AD36B3}"/>
              </a:ext>
            </a:extLst>
          </p:cNvPr>
          <p:cNvSpPr txBox="1"/>
          <p:nvPr/>
        </p:nvSpPr>
        <p:spPr>
          <a:xfrm>
            <a:off x="399296" y="1067863"/>
            <a:ext cx="1777678" cy="441724"/>
          </a:xfrm>
          <a:prstGeom prst="rect">
            <a:avLst/>
          </a:prstGeom>
          <a:noFill/>
        </p:spPr>
        <p:txBody>
          <a:bodyPr wrap="square">
            <a:spAutoFit/>
          </a:bodyPr>
          <a:lstStyle/>
          <a:p>
            <a:pPr marL="285750" indent="-285750">
              <a:lnSpc>
                <a:spcPct val="125000"/>
              </a:lnSpc>
              <a:buFont typeface="Arial" panose="020B0604020202020204" pitchFamily="34" charset="0"/>
              <a:buChar char="•"/>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不同磁图</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8" name="文本框 47">
            <a:extLst>
              <a:ext uri="{FF2B5EF4-FFF2-40B4-BE49-F238E27FC236}">
                <a16:creationId xmlns:a16="http://schemas.microsoft.com/office/drawing/2014/main" id="{7E0FEFEB-51B1-4213-9984-B01E168D6A4F}"/>
              </a:ext>
            </a:extLst>
          </p:cNvPr>
          <p:cNvSpPr txBox="1"/>
          <p:nvPr/>
        </p:nvSpPr>
        <p:spPr>
          <a:xfrm>
            <a:off x="399296" y="3963724"/>
            <a:ext cx="1777678" cy="441916"/>
          </a:xfrm>
          <a:prstGeom prst="rect">
            <a:avLst/>
          </a:prstGeom>
          <a:noFill/>
        </p:spPr>
        <p:txBody>
          <a:bodyPr wrap="square">
            <a:spAutoFit/>
          </a:bodyPr>
          <a:lstStyle/>
          <a:p>
            <a:pPr marL="285750" indent="-285750">
              <a:lnSpc>
                <a:spcPct val="125000"/>
              </a:lnSpc>
              <a:buFont typeface="Arial" panose="020B0604020202020204" pitchFamily="34" charset="0"/>
              <a:buChar char="•"/>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准实时速度</a:t>
            </a:r>
            <a:endParaRPr lang="en-US" altLang="zh-CN" sz="2000" dirty="0">
              <a:latin typeface="微软雅黑" panose="020B0503020204020204" pitchFamily="34" charset="-122"/>
              <a:ea typeface="微软雅黑" panose="020B0503020204020204" pitchFamily="34" charset="-122"/>
              <a:cs typeface="Times New Roman" panose="02020603050405020304" pitchFamily="18" charset="0"/>
            </a:endParaRPr>
          </a:p>
        </p:txBody>
      </p:sp>
      <p:grpSp>
        <p:nvGrpSpPr>
          <p:cNvPr id="59" name="组合 58">
            <a:extLst>
              <a:ext uri="{FF2B5EF4-FFF2-40B4-BE49-F238E27FC236}">
                <a16:creationId xmlns:a16="http://schemas.microsoft.com/office/drawing/2014/main" id="{AD6D723F-2F4A-4C89-84C1-7DD484B61E1B}"/>
              </a:ext>
            </a:extLst>
          </p:cNvPr>
          <p:cNvGrpSpPr/>
          <p:nvPr/>
        </p:nvGrpSpPr>
        <p:grpSpPr>
          <a:xfrm>
            <a:off x="2142313" y="1067863"/>
            <a:ext cx="8181683" cy="2799579"/>
            <a:chOff x="2142313" y="1189783"/>
            <a:chExt cx="8181683" cy="2799579"/>
          </a:xfrm>
        </p:grpSpPr>
        <p:grpSp>
          <p:nvGrpSpPr>
            <p:cNvPr id="60" name="组合 59">
              <a:extLst>
                <a:ext uri="{FF2B5EF4-FFF2-40B4-BE49-F238E27FC236}">
                  <a16:creationId xmlns:a16="http://schemas.microsoft.com/office/drawing/2014/main" id="{54BFF0F6-8761-463B-9507-56CD00391943}"/>
                </a:ext>
              </a:extLst>
            </p:cNvPr>
            <p:cNvGrpSpPr/>
            <p:nvPr/>
          </p:nvGrpSpPr>
          <p:grpSpPr>
            <a:xfrm>
              <a:off x="6828396" y="1189783"/>
              <a:ext cx="3495600" cy="2799579"/>
              <a:chOff x="6828396" y="1189783"/>
              <a:chExt cx="3495600" cy="2799579"/>
            </a:xfrm>
          </p:grpSpPr>
          <p:pic>
            <p:nvPicPr>
              <p:cNvPr id="64" name="图片 63">
                <a:extLst>
                  <a:ext uri="{FF2B5EF4-FFF2-40B4-BE49-F238E27FC236}">
                    <a16:creationId xmlns:a16="http://schemas.microsoft.com/office/drawing/2014/main" id="{B37DAE68-0E34-4860-B086-A3734DF2F3D9}"/>
                  </a:ext>
                </a:extLst>
              </p:cNvPr>
              <p:cNvPicPr>
                <a:picLocks noChangeAspect="1"/>
              </p:cNvPicPr>
              <p:nvPr/>
            </p:nvPicPr>
            <p:blipFill rotWithShape="1">
              <a:blip r:embed="rId3"/>
              <a:srcRect l="15305" t="50278"/>
              <a:stretch/>
            </p:blipFill>
            <p:spPr>
              <a:xfrm>
                <a:off x="6829965" y="1189783"/>
                <a:ext cx="3494031" cy="2372412"/>
              </a:xfrm>
              <a:prstGeom prst="rect">
                <a:avLst/>
              </a:prstGeom>
            </p:spPr>
          </p:pic>
          <p:pic>
            <p:nvPicPr>
              <p:cNvPr id="65" name="图片 64">
                <a:extLst>
                  <a:ext uri="{FF2B5EF4-FFF2-40B4-BE49-F238E27FC236}">
                    <a16:creationId xmlns:a16="http://schemas.microsoft.com/office/drawing/2014/main" id="{FF271166-6691-4F45-96F5-1C3DB9C460B3}"/>
                  </a:ext>
                </a:extLst>
              </p:cNvPr>
              <p:cNvPicPr>
                <a:picLocks noChangeAspect="1"/>
              </p:cNvPicPr>
              <p:nvPr/>
            </p:nvPicPr>
            <p:blipFill rotWithShape="1">
              <a:blip r:embed="rId4"/>
              <a:srcRect l="55032"/>
              <a:stretch/>
            </p:blipFill>
            <p:spPr>
              <a:xfrm>
                <a:off x="6828396" y="3562195"/>
                <a:ext cx="3495600" cy="427167"/>
              </a:xfrm>
              <a:prstGeom prst="rect">
                <a:avLst/>
              </a:prstGeom>
            </p:spPr>
          </p:pic>
        </p:grpSp>
        <p:grpSp>
          <p:nvGrpSpPr>
            <p:cNvPr id="61" name="组合 60">
              <a:extLst>
                <a:ext uri="{FF2B5EF4-FFF2-40B4-BE49-F238E27FC236}">
                  <a16:creationId xmlns:a16="http://schemas.microsoft.com/office/drawing/2014/main" id="{F57A655F-6A7D-42DE-973E-8DCC7FBE03A6}"/>
                </a:ext>
              </a:extLst>
            </p:cNvPr>
            <p:cNvGrpSpPr/>
            <p:nvPr/>
          </p:nvGrpSpPr>
          <p:grpSpPr>
            <a:xfrm>
              <a:off x="2142313" y="1189783"/>
              <a:ext cx="4125600" cy="2795357"/>
              <a:chOff x="2142313" y="1189783"/>
              <a:chExt cx="4125600" cy="2795357"/>
            </a:xfrm>
          </p:grpSpPr>
          <p:pic>
            <p:nvPicPr>
              <p:cNvPr id="62" name="图片 61">
                <a:extLst>
                  <a:ext uri="{FF2B5EF4-FFF2-40B4-BE49-F238E27FC236}">
                    <a16:creationId xmlns:a16="http://schemas.microsoft.com/office/drawing/2014/main" id="{E2A079A0-33B8-4266-B607-0FE9FF185E80}"/>
                  </a:ext>
                </a:extLst>
              </p:cNvPr>
              <p:cNvPicPr>
                <a:picLocks noChangeAspect="1"/>
              </p:cNvPicPr>
              <p:nvPr/>
            </p:nvPicPr>
            <p:blipFill rotWithShape="1">
              <a:blip r:embed="rId3"/>
              <a:srcRect t="-1" b="50278"/>
              <a:stretch/>
            </p:blipFill>
            <p:spPr>
              <a:xfrm>
                <a:off x="2142313" y="1189783"/>
                <a:ext cx="4125432" cy="2372412"/>
              </a:xfrm>
              <a:prstGeom prst="rect">
                <a:avLst/>
              </a:prstGeom>
            </p:spPr>
          </p:pic>
          <p:pic>
            <p:nvPicPr>
              <p:cNvPr id="63" name="图片 62">
                <a:extLst>
                  <a:ext uri="{FF2B5EF4-FFF2-40B4-BE49-F238E27FC236}">
                    <a16:creationId xmlns:a16="http://schemas.microsoft.com/office/drawing/2014/main" id="{7315876A-9DC0-41F2-BFA1-B35BE26A1640}"/>
                  </a:ext>
                </a:extLst>
              </p:cNvPr>
              <p:cNvPicPr>
                <a:picLocks noChangeAspect="1"/>
              </p:cNvPicPr>
              <p:nvPr/>
            </p:nvPicPr>
            <p:blipFill rotWithShape="1">
              <a:blip r:embed="rId4"/>
              <a:srcRect r="46397"/>
              <a:stretch/>
            </p:blipFill>
            <p:spPr>
              <a:xfrm>
                <a:off x="2142313" y="3562195"/>
                <a:ext cx="4125600" cy="422945"/>
              </a:xfrm>
              <a:prstGeom prst="rect">
                <a:avLst/>
              </a:prstGeom>
            </p:spPr>
          </p:pic>
        </p:grpSp>
      </p:grpSp>
      <p:grpSp>
        <p:nvGrpSpPr>
          <p:cNvPr id="66" name="组合 65">
            <a:extLst>
              <a:ext uri="{FF2B5EF4-FFF2-40B4-BE49-F238E27FC236}">
                <a16:creationId xmlns:a16="http://schemas.microsoft.com/office/drawing/2014/main" id="{01BDBF46-732E-4B2B-A9DA-32BAF549461B}"/>
              </a:ext>
            </a:extLst>
          </p:cNvPr>
          <p:cNvGrpSpPr/>
          <p:nvPr/>
        </p:nvGrpSpPr>
        <p:grpSpPr>
          <a:xfrm>
            <a:off x="2080221" y="3963724"/>
            <a:ext cx="8375048" cy="2853636"/>
            <a:chOff x="2080221" y="4004364"/>
            <a:chExt cx="8375048" cy="2853636"/>
          </a:xfrm>
        </p:grpSpPr>
        <p:grpSp>
          <p:nvGrpSpPr>
            <p:cNvPr id="67" name="组合 66">
              <a:extLst>
                <a:ext uri="{FF2B5EF4-FFF2-40B4-BE49-F238E27FC236}">
                  <a16:creationId xmlns:a16="http://schemas.microsoft.com/office/drawing/2014/main" id="{70D1F333-06A0-47BC-A293-EBC766D1832F}"/>
                </a:ext>
              </a:extLst>
            </p:cNvPr>
            <p:cNvGrpSpPr/>
            <p:nvPr/>
          </p:nvGrpSpPr>
          <p:grpSpPr>
            <a:xfrm>
              <a:off x="6234771" y="4004364"/>
              <a:ext cx="4220498" cy="2853636"/>
              <a:chOff x="6234771" y="4004364"/>
              <a:chExt cx="4220498" cy="2853636"/>
            </a:xfrm>
          </p:grpSpPr>
          <p:grpSp>
            <p:nvGrpSpPr>
              <p:cNvPr id="73" name="组合 72">
                <a:extLst>
                  <a:ext uri="{FF2B5EF4-FFF2-40B4-BE49-F238E27FC236}">
                    <a16:creationId xmlns:a16="http://schemas.microsoft.com/office/drawing/2014/main" id="{E5B55D91-562B-4E8F-B27B-232692CCD945}"/>
                  </a:ext>
                </a:extLst>
              </p:cNvPr>
              <p:cNvGrpSpPr/>
              <p:nvPr/>
            </p:nvGrpSpPr>
            <p:grpSpPr>
              <a:xfrm>
                <a:off x="6234771" y="4004364"/>
                <a:ext cx="4220498" cy="2372412"/>
                <a:chOff x="6200205" y="2563097"/>
                <a:chExt cx="2753877" cy="1620000"/>
              </a:xfrm>
            </p:grpSpPr>
            <p:pic>
              <p:nvPicPr>
                <p:cNvPr id="75" name="图片 74">
                  <a:extLst>
                    <a:ext uri="{FF2B5EF4-FFF2-40B4-BE49-F238E27FC236}">
                      <a16:creationId xmlns:a16="http://schemas.microsoft.com/office/drawing/2014/main" id="{19C1C350-5739-4ED5-8014-99153202FBEF}"/>
                    </a:ext>
                  </a:extLst>
                </p:cNvPr>
                <p:cNvPicPr>
                  <a:picLocks noChangeAspect="1"/>
                </p:cNvPicPr>
                <p:nvPr/>
              </p:nvPicPr>
              <p:blipFill rotWithShape="1">
                <a:blip r:embed="rId5"/>
                <a:srcRect r="92955"/>
                <a:stretch/>
              </p:blipFill>
              <p:spPr>
                <a:xfrm>
                  <a:off x="6200205" y="2563097"/>
                  <a:ext cx="366849" cy="1620000"/>
                </a:xfrm>
                <a:prstGeom prst="rect">
                  <a:avLst/>
                </a:prstGeom>
              </p:spPr>
            </p:pic>
            <p:pic>
              <p:nvPicPr>
                <p:cNvPr id="76" name="图片 75">
                  <a:extLst>
                    <a:ext uri="{FF2B5EF4-FFF2-40B4-BE49-F238E27FC236}">
                      <a16:creationId xmlns:a16="http://schemas.microsoft.com/office/drawing/2014/main" id="{6B96DAB0-7BDD-4CF2-B7E7-51FC0D80A82C}"/>
                    </a:ext>
                  </a:extLst>
                </p:cNvPr>
                <p:cNvPicPr>
                  <a:picLocks noChangeAspect="1"/>
                </p:cNvPicPr>
                <p:nvPr/>
              </p:nvPicPr>
              <p:blipFill rotWithShape="1">
                <a:blip r:embed="rId5"/>
                <a:srcRect l="53863"/>
                <a:stretch/>
              </p:blipFill>
              <p:spPr>
                <a:xfrm>
                  <a:off x="6551814" y="2563097"/>
                  <a:ext cx="2402268" cy="1620000"/>
                </a:xfrm>
                <a:prstGeom prst="rect">
                  <a:avLst/>
                </a:prstGeom>
              </p:spPr>
            </p:pic>
          </p:grpSp>
          <p:pic>
            <p:nvPicPr>
              <p:cNvPr id="74" name="图片 73">
                <a:extLst>
                  <a:ext uri="{FF2B5EF4-FFF2-40B4-BE49-F238E27FC236}">
                    <a16:creationId xmlns:a16="http://schemas.microsoft.com/office/drawing/2014/main" id="{06812527-DB69-4C4C-BEFE-C8830E225EE4}"/>
                  </a:ext>
                </a:extLst>
              </p:cNvPr>
              <p:cNvPicPr>
                <a:picLocks noChangeAspect="1"/>
              </p:cNvPicPr>
              <p:nvPr/>
            </p:nvPicPr>
            <p:blipFill>
              <a:blip r:embed="rId6"/>
              <a:stretch>
                <a:fillRect/>
              </a:stretch>
            </p:blipFill>
            <p:spPr>
              <a:xfrm>
                <a:off x="6772469" y="6398939"/>
                <a:ext cx="3682800" cy="459061"/>
              </a:xfrm>
              <a:prstGeom prst="rect">
                <a:avLst/>
              </a:prstGeom>
            </p:spPr>
          </p:pic>
        </p:grpSp>
        <p:grpSp>
          <p:nvGrpSpPr>
            <p:cNvPr id="68" name="组合 67">
              <a:extLst>
                <a:ext uri="{FF2B5EF4-FFF2-40B4-BE49-F238E27FC236}">
                  <a16:creationId xmlns:a16="http://schemas.microsoft.com/office/drawing/2014/main" id="{F52A3880-FAA1-46D3-8D90-F50728C6F355}"/>
                </a:ext>
              </a:extLst>
            </p:cNvPr>
            <p:cNvGrpSpPr/>
            <p:nvPr/>
          </p:nvGrpSpPr>
          <p:grpSpPr>
            <a:xfrm>
              <a:off x="2080221" y="4004364"/>
              <a:ext cx="4317427" cy="2814917"/>
              <a:chOff x="2080221" y="4004364"/>
              <a:chExt cx="4317427" cy="2814917"/>
            </a:xfrm>
          </p:grpSpPr>
          <p:grpSp>
            <p:nvGrpSpPr>
              <p:cNvPr id="69" name="组合 68">
                <a:extLst>
                  <a:ext uri="{FF2B5EF4-FFF2-40B4-BE49-F238E27FC236}">
                    <a16:creationId xmlns:a16="http://schemas.microsoft.com/office/drawing/2014/main" id="{E9953387-0ED9-4E00-96F5-76A5AD088CFE}"/>
                  </a:ext>
                </a:extLst>
              </p:cNvPr>
              <p:cNvGrpSpPr/>
              <p:nvPr/>
            </p:nvGrpSpPr>
            <p:grpSpPr>
              <a:xfrm>
                <a:off x="2080221" y="4004364"/>
                <a:ext cx="4317427" cy="2372412"/>
                <a:chOff x="6194122" y="2796994"/>
                <a:chExt cx="2817123" cy="1620000"/>
              </a:xfrm>
            </p:grpSpPr>
            <p:pic>
              <p:nvPicPr>
                <p:cNvPr id="71" name="图片 70">
                  <a:extLst>
                    <a:ext uri="{FF2B5EF4-FFF2-40B4-BE49-F238E27FC236}">
                      <a16:creationId xmlns:a16="http://schemas.microsoft.com/office/drawing/2014/main" id="{24C803A8-5010-4D75-9220-6093EB9C8342}"/>
                    </a:ext>
                  </a:extLst>
                </p:cNvPr>
                <p:cNvPicPr>
                  <a:picLocks noChangeAspect="1"/>
                </p:cNvPicPr>
                <p:nvPr/>
              </p:nvPicPr>
              <p:blipFill rotWithShape="1">
                <a:blip r:embed="rId7"/>
                <a:srcRect r="91989"/>
                <a:stretch/>
              </p:blipFill>
              <p:spPr>
                <a:xfrm>
                  <a:off x="6194122" y="2796994"/>
                  <a:ext cx="419237" cy="1620000"/>
                </a:xfrm>
                <a:prstGeom prst="rect">
                  <a:avLst/>
                </a:prstGeom>
              </p:spPr>
            </p:pic>
            <p:pic>
              <p:nvPicPr>
                <p:cNvPr id="72" name="图片 71">
                  <a:extLst>
                    <a:ext uri="{FF2B5EF4-FFF2-40B4-BE49-F238E27FC236}">
                      <a16:creationId xmlns:a16="http://schemas.microsoft.com/office/drawing/2014/main" id="{E5C94ABC-8261-4AEC-9F00-B761A8EF33CE}"/>
                    </a:ext>
                  </a:extLst>
                </p:cNvPr>
                <p:cNvPicPr>
                  <a:picLocks noChangeAspect="1"/>
                </p:cNvPicPr>
                <p:nvPr/>
              </p:nvPicPr>
              <p:blipFill>
                <a:blip r:embed="rId8"/>
                <a:stretch>
                  <a:fillRect/>
                </a:stretch>
              </p:blipFill>
              <p:spPr>
                <a:xfrm>
                  <a:off x="6613359" y="2796994"/>
                  <a:ext cx="2397886" cy="1620000"/>
                </a:xfrm>
                <a:prstGeom prst="rect">
                  <a:avLst/>
                </a:prstGeom>
              </p:spPr>
            </p:pic>
          </p:grpSp>
          <p:pic>
            <p:nvPicPr>
              <p:cNvPr id="70" name="图片 69">
                <a:extLst>
                  <a:ext uri="{FF2B5EF4-FFF2-40B4-BE49-F238E27FC236}">
                    <a16:creationId xmlns:a16="http://schemas.microsoft.com/office/drawing/2014/main" id="{42FB3E47-F480-48F4-9597-CA4015A10EFB}"/>
                  </a:ext>
                </a:extLst>
              </p:cNvPr>
              <p:cNvPicPr>
                <a:picLocks noChangeAspect="1"/>
              </p:cNvPicPr>
              <p:nvPr/>
            </p:nvPicPr>
            <p:blipFill rotWithShape="1">
              <a:blip r:embed="rId4"/>
              <a:srcRect r="46397"/>
              <a:stretch/>
            </p:blipFill>
            <p:spPr>
              <a:xfrm>
                <a:off x="2081248" y="6376776"/>
                <a:ext cx="4316400" cy="442505"/>
              </a:xfrm>
              <a:prstGeom prst="rect">
                <a:avLst/>
              </a:prstGeom>
            </p:spPr>
          </p:pic>
        </p:grpSp>
      </p:grpSp>
    </p:spTree>
    <p:extLst>
      <p:ext uri="{BB962C8B-B14F-4D97-AF65-F5344CB8AC3E}">
        <p14:creationId xmlns:p14="http://schemas.microsoft.com/office/powerpoint/2010/main" val="637921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圆角矩形 4">
            <a:extLst>
              <a:ext uri="{FF2B5EF4-FFF2-40B4-BE49-F238E27FC236}">
                <a16:creationId xmlns:a16="http://schemas.microsoft.com/office/drawing/2014/main" id="{5EFB4C62-2E02-46BE-8524-88D677A01195}"/>
              </a:ext>
            </a:extLst>
          </p:cNvPr>
          <p:cNvSpPr/>
          <p:nvPr/>
        </p:nvSpPr>
        <p:spPr>
          <a:xfrm>
            <a:off x="767997" y="219544"/>
            <a:ext cx="2920918"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 name="矩形 3">
            <a:extLst>
              <a:ext uri="{FF2B5EF4-FFF2-40B4-BE49-F238E27FC236}">
                <a16:creationId xmlns:a16="http://schemas.microsoft.com/office/drawing/2014/main" id="{A57699FB-2248-48D3-830F-F24485882592}"/>
              </a:ext>
            </a:extLst>
          </p:cNvPr>
          <p:cNvSpPr/>
          <p:nvPr/>
        </p:nvSpPr>
        <p:spPr>
          <a:xfrm>
            <a:off x="1023642" y="245490"/>
            <a:ext cx="2409635" cy="461665"/>
          </a:xfrm>
          <a:prstGeom prst="rect">
            <a:avLst/>
          </a:prstGeom>
        </p:spPr>
        <p:txBody>
          <a:bodyPr wrap="none">
            <a:spAutoFit/>
          </a:bodyPr>
          <a:lstStyle/>
          <a:p>
            <a:pPr algn="ctr" defTabSz="913924">
              <a:spcBef>
                <a:spcPct val="0"/>
              </a:spcBef>
              <a:spcAft>
                <a:spcPct val="0"/>
              </a:spcAft>
              <a:defRPr/>
            </a:pPr>
            <a:r>
              <a:rPr lang="en-US" altLang="zh-CN" sz="2400" b="1" kern="0" dirty="0">
                <a:solidFill>
                  <a:srgbClr val="005A9E"/>
                </a:solidFill>
                <a:latin typeface="Times New Roman" panose="02020603050405020304" pitchFamily="18" charset="0"/>
                <a:cs typeface="Times New Roman" panose="02020603050405020304" pitchFamily="18" charset="0"/>
                <a:sym typeface="+mn-lt"/>
              </a:rPr>
              <a:t>2024</a:t>
            </a:r>
            <a:r>
              <a:rPr lang="zh-CN" altLang="en-US" sz="2400" b="1" kern="0" dirty="0">
                <a:solidFill>
                  <a:srgbClr val="005A9E"/>
                </a:solidFill>
                <a:latin typeface="Times New Roman" panose="02020603050405020304" pitchFamily="18" charset="0"/>
                <a:cs typeface="Times New Roman" panose="02020603050405020304" pitchFamily="18" charset="0"/>
                <a:sym typeface="+mn-lt"/>
              </a:rPr>
              <a:t>日全食观测</a:t>
            </a:r>
          </a:p>
        </p:txBody>
      </p: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2" name="灯片编号占位符 11">
            <a:extLst>
              <a:ext uri="{FF2B5EF4-FFF2-40B4-BE49-F238E27FC236}">
                <a16:creationId xmlns:a16="http://schemas.microsoft.com/office/drawing/2014/main" id="{28FB6DA5-E3AD-4B57-94D2-F77934163BDF}"/>
              </a:ext>
            </a:extLst>
          </p:cNvPr>
          <p:cNvSpPr>
            <a:spLocks noGrp="1"/>
          </p:cNvSpPr>
          <p:nvPr>
            <p:ph type="sldNum" sz="quarter" idx="12"/>
          </p:nvPr>
        </p:nvSpPr>
        <p:spPr/>
        <p:txBody>
          <a:bodyPr/>
          <a:lstStyle/>
          <a:p>
            <a:fld id="{D973B45E-4D97-4DCC-B807-2D858E378165}" type="slidenum">
              <a:rPr lang="zh-CN" altLang="en-US" smtClean="0"/>
              <a:t>15</a:t>
            </a:fld>
            <a:endParaRPr lang="zh-CN" altLang="en-US"/>
          </a:p>
        </p:txBody>
      </p:sp>
      <p:pic>
        <p:nvPicPr>
          <p:cNvPr id="8" name="图片 7">
            <a:extLst>
              <a:ext uri="{FF2B5EF4-FFF2-40B4-BE49-F238E27FC236}">
                <a16:creationId xmlns:a16="http://schemas.microsoft.com/office/drawing/2014/main" id="{C2B8153A-3DC9-4A2A-914F-806C4226CDEA}"/>
              </a:ext>
            </a:extLst>
          </p:cNvPr>
          <p:cNvPicPr>
            <a:picLocks noChangeAspect="1"/>
          </p:cNvPicPr>
          <p:nvPr/>
        </p:nvPicPr>
        <p:blipFill>
          <a:blip r:embed="rId3"/>
          <a:stretch>
            <a:fillRect/>
          </a:stretch>
        </p:blipFill>
        <p:spPr>
          <a:xfrm>
            <a:off x="4498473" y="1220974"/>
            <a:ext cx="7634913" cy="2700000"/>
          </a:xfrm>
          <a:prstGeom prst="rect">
            <a:avLst/>
          </a:prstGeom>
        </p:spPr>
      </p:pic>
      <p:grpSp>
        <p:nvGrpSpPr>
          <p:cNvPr id="24" name="组合 23">
            <a:extLst>
              <a:ext uri="{FF2B5EF4-FFF2-40B4-BE49-F238E27FC236}">
                <a16:creationId xmlns:a16="http://schemas.microsoft.com/office/drawing/2014/main" id="{4FD404E2-53E7-47C0-B588-782A1FAB0624}"/>
              </a:ext>
            </a:extLst>
          </p:cNvPr>
          <p:cNvGrpSpPr/>
          <p:nvPr/>
        </p:nvGrpSpPr>
        <p:grpSpPr>
          <a:xfrm>
            <a:off x="431914" y="978485"/>
            <a:ext cx="3953603" cy="5735965"/>
            <a:chOff x="7346556" y="1005793"/>
            <a:chExt cx="3953603" cy="5735965"/>
          </a:xfrm>
        </p:grpSpPr>
        <p:pic>
          <p:nvPicPr>
            <p:cNvPr id="25" name="图片 24">
              <a:extLst>
                <a:ext uri="{FF2B5EF4-FFF2-40B4-BE49-F238E27FC236}">
                  <a16:creationId xmlns:a16="http://schemas.microsoft.com/office/drawing/2014/main" id="{6D35A90B-955D-4F59-BA1E-BFD264437B43}"/>
                </a:ext>
              </a:extLst>
            </p:cNvPr>
            <p:cNvPicPr>
              <a:picLocks noChangeAspect="1"/>
            </p:cNvPicPr>
            <p:nvPr/>
          </p:nvPicPr>
          <p:blipFill>
            <a:blip r:embed="rId4"/>
            <a:stretch>
              <a:fillRect/>
            </a:stretch>
          </p:blipFill>
          <p:spPr>
            <a:xfrm>
              <a:off x="7346556" y="1005793"/>
              <a:ext cx="3953603" cy="5735965"/>
            </a:xfrm>
            <a:prstGeom prst="rect">
              <a:avLst/>
            </a:prstGeom>
          </p:spPr>
        </p:pic>
        <p:sp>
          <p:nvSpPr>
            <p:cNvPr id="26" name="文本框 25">
              <a:extLst>
                <a:ext uri="{FF2B5EF4-FFF2-40B4-BE49-F238E27FC236}">
                  <a16:creationId xmlns:a16="http://schemas.microsoft.com/office/drawing/2014/main" id="{CD30AE75-258A-4422-ABC2-8D9FA964F4F2}"/>
                </a:ext>
              </a:extLst>
            </p:cNvPr>
            <p:cNvSpPr txBox="1"/>
            <p:nvPr/>
          </p:nvSpPr>
          <p:spPr>
            <a:xfrm>
              <a:off x="9558160" y="5597965"/>
              <a:ext cx="1429174" cy="400110"/>
            </a:xfrm>
            <a:prstGeom prst="rect">
              <a:avLst/>
            </a:prstGeom>
            <a:noFill/>
          </p:spPr>
          <p:txBody>
            <a:bodyPr wrap="square" rtlCol="0">
              <a:spAutoFit/>
            </a:bodyPr>
            <a:lstStyle/>
            <a:p>
              <a:pPr algn="ctr"/>
              <a:r>
                <a:rPr kumimoji="1" lang="zh-CN" altLang="en-US" sz="2000" b="1" dirty="0">
                  <a:solidFill>
                    <a:srgbClr val="FF0000"/>
                  </a:solidFill>
                  <a:latin typeface="Times New Roman" panose="02020603050405020304" pitchFamily="18" charset="0"/>
                  <a:cs typeface="Times New Roman" panose="02020603050405020304" pitchFamily="18" charset="0"/>
                </a:rPr>
                <a:t>晴朗无云</a:t>
              </a:r>
            </a:p>
          </p:txBody>
        </p:sp>
        <p:sp>
          <p:nvSpPr>
            <p:cNvPr id="27" name="文本框 26">
              <a:extLst>
                <a:ext uri="{FF2B5EF4-FFF2-40B4-BE49-F238E27FC236}">
                  <a16:creationId xmlns:a16="http://schemas.microsoft.com/office/drawing/2014/main" id="{55242296-05F6-4EE0-8475-8099EC519B8E}"/>
                </a:ext>
              </a:extLst>
            </p:cNvPr>
            <p:cNvSpPr txBox="1"/>
            <p:nvPr/>
          </p:nvSpPr>
          <p:spPr>
            <a:xfrm>
              <a:off x="7500440" y="1791677"/>
              <a:ext cx="2342200" cy="400110"/>
            </a:xfrm>
            <a:prstGeom prst="rect">
              <a:avLst/>
            </a:prstGeom>
            <a:noFill/>
          </p:spPr>
          <p:txBody>
            <a:bodyPr wrap="square" rtlCol="0">
              <a:spAutoFit/>
            </a:bodyPr>
            <a:lstStyle/>
            <a:p>
              <a:r>
                <a:rPr kumimoji="1" lang="zh-CN" altLang="en-US" sz="2000" b="1" dirty="0">
                  <a:solidFill>
                    <a:srgbClr val="FF0000"/>
                  </a:solidFill>
                  <a:latin typeface="Times New Roman" panose="02020603050405020304" pitchFamily="18" charset="0"/>
                  <a:cs typeface="Times New Roman" panose="02020603050405020304" pitchFamily="18" charset="0"/>
                </a:rPr>
                <a:t>美国 缅因州 杰克曼</a:t>
              </a:r>
            </a:p>
          </p:txBody>
        </p:sp>
        <p:sp>
          <p:nvSpPr>
            <p:cNvPr id="28" name="文本框 27">
              <a:extLst>
                <a:ext uri="{FF2B5EF4-FFF2-40B4-BE49-F238E27FC236}">
                  <a16:creationId xmlns:a16="http://schemas.microsoft.com/office/drawing/2014/main" id="{CCC30148-D501-4128-A4F9-982451CED062}"/>
                </a:ext>
              </a:extLst>
            </p:cNvPr>
            <p:cNvSpPr txBox="1"/>
            <p:nvPr/>
          </p:nvSpPr>
          <p:spPr>
            <a:xfrm>
              <a:off x="7712766" y="4943062"/>
              <a:ext cx="1563756" cy="400110"/>
            </a:xfrm>
            <a:prstGeom prst="rect">
              <a:avLst/>
            </a:prstGeom>
            <a:noFill/>
          </p:spPr>
          <p:txBody>
            <a:bodyPr wrap="square" rtlCol="0">
              <a:spAutoFit/>
            </a:bodyPr>
            <a:lstStyle/>
            <a:p>
              <a:r>
                <a:rPr kumimoji="1" lang="en-US" altLang="zh-CN" sz="2000" dirty="0">
                  <a:solidFill>
                    <a:srgbClr val="FF0000"/>
                  </a:solidFill>
                  <a:latin typeface="Times New Roman" panose="02020603050405020304" pitchFamily="18" charset="0"/>
                  <a:cs typeface="Times New Roman" panose="02020603050405020304" pitchFamily="18" charset="0"/>
                </a:rPr>
                <a:t>19:29:30 UT</a:t>
              </a:r>
              <a:endParaRPr kumimoji="1" lang="zh-CN" altLang="en-US" sz="2000" dirty="0">
                <a:solidFill>
                  <a:srgbClr val="FF0000"/>
                </a:solidFill>
                <a:latin typeface="Times New Roman" panose="02020603050405020304" pitchFamily="18" charset="0"/>
                <a:cs typeface="Times New Roman" panose="02020603050405020304" pitchFamily="18" charset="0"/>
              </a:endParaRPr>
            </a:p>
          </p:txBody>
        </p:sp>
      </p:grpSp>
      <p:graphicFrame>
        <p:nvGraphicFramePr>
          <p:cNvPr id="29" name="表格 13">
            <a:extLst>
              <a:ext uri="{FF2B5EF4-FFF2-40B4-BE49-F238E27FC236}">
                <a16:creationId xmlns:a16="http://schemas.microsoft.com/office/drawing/2014/main" id="{7A5A4212-CD4A-4228-924B-46F2202112D0}"/>
              </a:ext>
            </a:extLst>
          </p:cNvPr>
          <p:cNvGraphicFramePr>
            <a:graphicFrameLocks noGrp="1"/>
          </p:cNvGraphicFramePr>
          <p:nvPr/>
        </p:nvGraphicFramePr>
        <p:xfrm>
          <a:off x="5165929" y="4127144"/>
          <a:ext cx="6300000" cy="2377440"/>
        </p:xfrm>
        <a:graphic>
          <a:graphicData uri="http://schemas.openxmlformats.org/drawingml/2006/table">
            <a:tbl>
              <a:tblPr bandRow="1">
                <a:tableStyleId>{5C22544A-7EE6-4342-B048-85BDC9FD1C3A}</a:tableStyleId>
              </a:tblPr>
              <a:tblGrid>
                <a:gridCol w="1440000">
                  <a:extLst>
                    <a:ext uri="{9D8B030D-6E8A-4147-A177-3AD203B41FA5}">
                      <a16:colId xmlns:a16="http://schemas.microsoft.com/office/drawing/2014/main" val="1920206027"/>
                    </a:ext>
                  </a:extLst>
                </a:gridCol>
                <a:gridCol w="4860000">
                  <a:extLst>
                    <a:ext uri="{9D8B030D-6E8A-4147-A177-3AD203B41FA5}">
                      <a16:colId xmlns:a16="http://schemas.microsoft.com/office/drawing/2014/main" val="3819680835"/>
                    </a:ext>
                  </a:extLst>
                </a:gridCol>
              </a:tblGrid>
              <a:tr h="370840">
                <a:tc>
                  <a:txBody>
                    <a:bodyPr/>
                    <a:lstStyle/>
                    <a:p>
                      <a:pPr algn="ct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rPr>
                        <a:t>视场</a:t>
                      </a:r>
                    </a:p>
                  </a:txBody>
                  <a:tcPr/>
                </a:tc>
                <a:tc>
                  <a:txBody>
                    <a:bodyPr/>
                    <a:lstStyle/>
                    <a:p>
                      <a:pPr algn="ctr"/>
                      <a:r>
                        <a:rPr lang="sv-SE" altLang="zh-CN" sz="2000" dirty="0">
                          <a:latin typeface="Times New Roman" panose="02020603050405020304" pitchFamily="18" charset="0"/>
                          <a:ea typeface="Microsoft YaHei" panose="020B0503020204020204" pitchFamily="34" charset="-122"/>
                          <a:cs typeface="Times New Roman" panose="02020603050405020304" pitchFamily="18" charset="0"/>
                        </a:rPr>
                        <a:t>1.0 - 2.45 </a:t>
                      </a:r>
                      <a:r>
                        <a:rPr lang="en-US" altLang="zh-CN" sz="2000" b="0" i="1" kern="0" dirty="0">
                          <a:solidFill>
                            <a:schemeClr val="tx1"/>
                          </a:solidFill>
                          <a:latin typeface="Times New Roman" panose="02020603050405020304" pitchFamily="18" charset="0"/>
                          <a:cs typeface="Times New Roman" panose="02020603050405020304" pitchFamily="18" charset="0"/>
                          <a:sym typeface="+mn-lt"/>
                        </a:rPr>
                        <a:t>R</a:t>
                      </a:r>
                      <a:r>
                        <a:rPr lang="en-US" altLang="zh-CN" sz="2000" b="0" kern="0" baseline="-25000" dirty="0">
                          <a:solidFill>
                            <a:schemeClr val="tx1"/>
                          </a:solidFill>
                          <a:latin typeface="Times New Roman" panose="02020603050405020304" pitchFamily="18" charset="0"/>
                          <a:cs typeface="Times New Roman" panose="02020603050405020304" pitchFamily="18" charset="0"/>
                          <a:sym typeface="Wingdings" panose="05000000000000000000" pitchFamily="2" charset="2"/>
                        </a:rPr>
                        <a:t></a:t>
                      </a:r>
                      <a:endParaRPr lang="zh-CN" altLang="en-US" sz="2000" b="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endParaRPr>
                    </a:p>
                  </a:txBody>
                  <a:tcPr/>
                </a:tc>
                <a:extLst>
                  <a:ext uri="{0D108BD9-81ED-4DB2-BD59-A6C34878D82A}">
                    <a16:rowId xmlns:a16="http://schemas.microsoft.com/office/drawing/2014/main" val="361930987"/>
                  </a:ext>
                </a:extLst>
              </a:tr>
              <a:tr h="370840">
                <a:tc>
                  <a:txBody>
                    <a:bodyPr/>
                    <a:lstStyle/>
                    <a:p>
                      <a:pPr algn="ct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rPr>
                        <a:t>带宽</a:t>
                      </a:r>
                    </a:p>
                  </a:txBody>
                  <a:tcPr/>
                </a:tc>
                <a:tc>
                  <a:txBody>
                    <a:bodyPr/>
                    <a:lstStyle/>
                    <a:p>
                      <a:pPr algn="ctr"/>
                      <a:r>
                        <a:rPr lang="en-US" altLang="zh-CN" sz="2000" b="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rPr>
                        <a:t>590±50 nm (Andover</a:t>
                      </a:r>
                      <a:r>
                        <a:rPr lang="zh-CN" altLang="en-US" sz="2000" b="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rPr>
                        <a:t>宽带滤光片</a:t>
                      </a:r>
                      <a:r>
                        <a:rPr lang="en-US" altLang="zh-CN" sz="2000" b="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rPr>
                        <a:t>)</a:t>
                      </a:r>
                      <a:endParaRPr lang="zh-CN" altLang="en-US" sz="2000" b="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endParaRPr>
                    </a:p>
                  </a:txBody>
                  <a:tcPr/>
                </a:tc>
                <a:extLst>
                  <a:ext uri="{0D108BD9-81ED-4DB2-BD59-A6C34878D82A}">
                    <a16:rowId xmlns:a16="http://schemas.microsoft.com/office/drawing/2014/main" val="174013089"/>
                  </a:ext>
                </a:extLst>
              </a:tr>
              <a:tr h="370840">
                <a:tc>
                  <a:txBody>
                    <a:bodyPr/>
                    <a:lstStyle/>
                    <a:p>
                      <a:pPr algn="ctr"/>
                      <a:r>
                        <a:rPr lang="zh-CN" altLang="en-US" sz="2000" dirty="0">
                          <a:solidFill>
                            <a:srgbClr val="FF0000"/>
                          </a:solidFill>
                          <a:latin typeface="Times New Roman" panose="02020603050405020304" pitchFamily="18" charset="0"/>
                          <a:ea typeface="Microsoft YaHei" panose="020B0503020204020204" pitchFamily="34" charset="-122"/>
                          <a:cs typeface="Times New Roman" panose="02020603050405020304" pitchFamily="18" charset="0"/>
                        </a:rPr>
                        <a:t>偏振转轮</a:t>
                      </a:r>
                    </a:p>
                  </a:txBody>
                  <a:tcPr/>
                </a:tc>
                <a:tc>
                  <a:txBody>
                    <a:bodyPr/>
                    <a:lstStyle/>
                    <a:p>
                      <a:pPr algn="ctr"/>
                      <a:r>
                        <a:rPr lang="zh-CN" altLang="en-US" sz="2000" dirty="0">
                          <a:solidFill>
                            <a:srgbClr val="FF0000"/>
                          </a:solidFill>
                          <a:latin typeface="Times New Roman" panose="02020603050405020304" pitchFamily="18" charset="0"/>
                          <a:ea typeface="Microsoft YaHei" panose="020B0503020204020204" pitchFamily="34" charset="-122"/>
                          <a:cs typeface="Times New Roman" panose="02020603050405020304" pitchFamily="18" charset="0"/>
                        </a:rPr>
                        <a:t>三片</a:t>
                      </a:r>
                      <a:r>
                        <a:rPr lang="en-US" altLang="zh-CN" sz="2000" dirty="0">
                          <a:solidFill>
                            <a:srgbClr val="FF0000"/>
                          </a:solidFill>
                          <a:latin typeface="Times New Roman" panose="02020603050405020304" pitchFamily="18" charset="0"/>
                          <a:ea typeface="Microsoft YaHei" panose="020B0503020204020204" pitchFamily="34" charset="-122"/>
                          <a:cs typeface="Times New Roman" panose="02020603050405020304" pitchFamily="18" charset="0"/>
                        </a:rPr>
                        <a:t>Codixx</a:t>
                      </a:r>
                      <a:r>
                        <a:rPr lang="zh-CN" altLang="en-US" sz="2000" dirty="0">
                          <a:solidFill>
                            <a:srgbClr val="FF0000"/>
                          </a:solidFill>
                          <a:latin typeface="Times New Roman" panose="02020603050405020304" pitchFamily="18" charset="0"/>
                          <a:ea typeface="Microsoft YaHei" panose="020B0503020204020204" pitchFamily="34" charset="-122"/>
                          <a:cs typeface="Times New Roman" panose="02020603050405020304" pitchFamily="18" charset="0"/>
                        </a:rPr>
                        <a:t>线偏振片</a:t>
                      </a:r>
                      <a:r>
                        <a:rPr lang="en-US" altLang="zh-CN" sz="2000" dirty="0">
                          <a:solidFill>
                            <a:srgbClr val="FF0000"/>
                          </a:solidFill>
                          <a:latin typeface="Times New Roman" panose="02020603050405020304" pitchFamily="18" charset="0"/>
                          <a:ea typeface="Microsoft YaHei" panose="020B0503020204020204" pitchFamily="34" charset="-122"/>
                          <a:cs typeface="Times New Roman" panose="02020603050405020304" pitchFamily="18" charset="0"/>
                        </a:rPr>
                        <a:t>(</a:t>
                      </a:r>
                      <a:r>
                        <a:rPr lang="zh-CN" altLang="en-US" sz="2000" dirty="0">
                          <a:solidFill>
                            <a:srgbClr val="FF0000"/>
                          </a:solidFill>
                          <a:latin typeface="Times New Roman" panose="02020603050405020304" pitchFamily="18" charset="0"/>
                          <a:ea typeface="Microsoft YaHei" panose="020B0503020204020204" pitchFamily="34" charset="-122"/>
                          <a:cs typeface="Times New Roman" panose="02020603050405020304" pitchFamily="18" charset="0"/>
                        </a:rPr>
                        <a:t>主轴方向间隔</a:t>
                      </a:r>
                      <a:r>
                        <a:rPr lang="en-US" altLang="zh-CN" sz="2000" dirty="0">
                          <a:solidFill>
                            <a:srgbClr val="FF0000"/>
                          </a:solidFill>
                          <a:latin typeface="Times New Roman" panose="02020603050405020304" pitchFamily="18" charset="0"/>
                          <a:ea typeface="Microsoft YaHei" panose="020B0503020204020204" pitchFamily="34" charset="-122"/>
                          <a:cs typeface="Times New Roman" panose="02020603050405020304" pitchFamily="18" charset="0"/>
                        </a:rPr>
                        <a:t>60°)</a:t>
                      </a:r>
                      <a:endParaRPr lang="zh-CN" altLang="en-US" sz="2000" dirty="0">
                        <a:solidFill>
                          <a:srgbClr val="FF0000"/>
                        </a:solidFill>
                        <a:latin typeface="Times New Roman" panose="02020603050405020304" pitchFamily="18" charset="0"/>
                        <a:ea typeface="Microsoft YaHei" panose="020B0503020204020204" pitchFamily="34" charset="-122"/>
                        <a:cs typeface="Times New Roman" panose="02020603050405020304" pitchFamily="18" charset="0"/>
                      </a:endParaRPr>
                    </a:p>
                  </a:txBody>
                  <a:tcPr/>
                </a:tc>
                <a:extLst>
                  <a:ext uri="{0D108BD9-81ED-4DB2-BD59-A6C34878D82A}">
                    <a16:rowId xmlns:a16="http://schemas.microsoft.com/office/drawing/2014/main" val="711889892"/>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zh-CN" altLang="en-US" sz="200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rPr>
                        <a:t>像元大小</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200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rPr>
                        <a:t>1.62 arcsec/pix</a:t>
                      </a:r>
                      <a:endParaRPr lang="zh-CN" altLang="en-US" sz="2000" baseline="3000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endParaRPr>
                    </a:p>
                  </a:txBody>
                  <a:tcPr/>
                </a:tc>
                <a:extLst>
                  <a:ext uri="{0D108BD9-81ED-4DB2-BD59-A6C34878D82A}">
                    <a16:rowId xmlns:a16="http://schemas.microsoft.com/office/drawing/2014/main" val="989609278"/>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rPr>
                        <a:t>图像尺寸</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rPr>
                        <a:t>3008 × 3008 pix</a:t>
                      </a:r>
                      <a:r>
                        <a:rPr lang="en-US" altLang="zh-CN" sz="2000" baseline="30000" dirty="0">
                          <a:latin typeface="Times New Roman" panose="02020603050405020304" pitchFamily="18" charset="0"/>
                          <a:ea typeface="Microsoft YaHei" panose="020B0503020204020204" pitchFamily="34" charset="-122"/>
                          <a:cs typeface="Times New Roman" panose="02020603050405020304" pitchFamily="18" charset="0"/>
                        </a:rPr>
                        <a:t>2</a:t>
                      </a:r>
                      <a:endParaRPr lang="zh-CN" altLang="en-US" sz="2000" baseline="30000" dirty="0">
                        <a:latin typeface="Times New Roman" panose="02020603050405020304" pitchFamily="18" charset="0"/>
                        <a:ea typeface="Microsoft YaHei" panose="020B0503020204020204" pitchFamily="34" charset="-122"/>
                        <a:cs typeface="Times New Roman" panose="02020603050405020304" pitchFamily="18" charset="0"/>
                      </a:endParaRPr>
                    </a:p>
                  </a:txBody>
                  <a:tcPr/>
                </a:tc>
                <a:extLst>
                  <a:ext uri="{0D108BD9-81ED-4DB2-BD59-A6C34878D82A}">
                    <a16:rowId xmlns:a16="http://schemas.microsoft.com/office/drawing/2014/main" val="4227282800"/>
                  </a:ext>
                </a:extLst>
              </a:tr>
              <a:tr h="370840">
                <a:tc>
                  <a:txBody>
                    <a:bodyPr/>
                    <a:lstStyle/>
                    <a:p>
                      <a:pPr algn="ctr"/>
                      <a:r>
                        <a:rPr lang="zh-CN" altLang="en-US" sz="200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rPr>
                        <a:t>曝光时间</a:t>
                      </a:r>
                    </a:p>
                  </a:txBody>
                  <a:tcPr/>
                </a:tc>
                <a:tc>
                  <a:txBody>
                    <a:bodyPr/>
                    <a:lstStyle/>
                    <a:p>
                      <a:pPr algn="ctr"/>
                      <a:r>
                        <a:rPr lang="en-US" altLang="zh-CN" sz="2000" baseline="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rPr>
                        <a:t>11 ms &amp; 60 ms</a:t>
                      </a:r>
                      <a:endParaRPr lang="zh-CN" altLang="en-US" sz="2000" baseline="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endParaRPr>
                    </a:p>
                  </a:txBody>
                  <a:tcPr/>
                </a:tc>
                <a:extLst>
                  <a:ext uri="{0D108BD9-81ED-4DB2-BD59-A6C34878D82A}">
                    <a16:rowId xmlns:a16="http://schemas.microsoft.com/office/drawing/2014/main" val="1013404959"/>
                  </a:ext>
                </a:extLst>
              </a:tr>
            </a:tbl>
          </a:graphicData>
        </a:graphic>
      </p:graphicFrame>
      <p:sp>
        <p:nvSpPr>
          <p:cNvPr id="16" name="文本框 15">
            <a:extLst>
              <a:ext uri="{FF2B5EF4-FFF2-40B4-BE49-F238E27FC236}">
                <a16:creationId xmlns:a16="http://schemas.microsoft.com/office/drawing/2014/main" id="{2FE9CFAA-67AF-4CB9-9A3A-FA0CF005087A}"/>
              </a:ext>
            </a:extLst>
          </p:cNvPr>
          <p:cNvSpPr txBox="1"/>
          <p:nvPr/>
        </p:nvSpPr>
        <p:spPr>
          <a:xfrm>
            <a:off x="9851034" y="46275"/>
            <a:ext cx="2281781" cy="369332"/>
          </a:xfrm>
          <a:prstGeom prst="rect">
            <a:avLst/>
          </a:prstGeom>
          <a:noFill/>
        </p:spPr>
        <p:txBody>
          <a:bodyPr wrap="square">
            <a:spAutoFit/>
          </a:bodyPr>
          <a:lstStyle/>
          <a:p>
            <a:pPr algn="ctr"/>
            <a:r>
              <a:rPr lang="en-US" altLang="zh-CN" b="1" dirty="0">
                <a:latin typeface="Times New Roman" panose="02020603050405020304" pitchFamily="18" charset="0"/>
                <a:ea typeface="宋体" panose="02010600030101010101" pitchFamily="2" charset="-122"/>
                <a:cs typeface="Times New Roman" panose="02020603050405020304" pitchFamily="18" charset="0"/>
              </a:rPr>
              <a:t>Shi et al., ApJ, 2025</a:t>
            </a:r>
            <a:endParaRPr lang="zh-CN" altLang="en-US" b="1" dirty="0"/>
          </a:p>
        </p:txBody>
      </p:sp>
    </p:spTree>
    <p:extLst>
      <p:ext uri="{BB962C8B-B14F-4D97-AF65-F5344CB8AC3E}">
        <p14:creationId xmlns:p14="http://schemas.microsoft.com/office/powerpoint/2010/main" val="2213506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圆角矩形 4">
            <a:extLst>
              <a:ext uri="{FF2B5EF4-FFF2-40B4-BE49-F238E27FC236}">
                <a16:creationId xmlns:a16="http://schemas.microsoft.com/office/drawing/2014/main" id="{5EFB4C62-2E02-46BE-8524-88D677A01195}"/>
              </a:ext>
            </a:extLst>
          </p:cNvPr>
          <p:cNvSpPr/>
          <p:nvPr/>
        </p:nvSpPr>
        <p:spPr>
          <a:xfrm>
            <a:off x="767997" y="219544"/>
            <a:ext cx="2920918"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 name="矩形 3">
            <a:extLst>
              <a:ext uri="{FF2B5EF4-FFF2-40B4-BE49-F238E27FC236}">
                <a16:creationId xmlns:a16="http://schemas.microsoft.com/office/drawing/2014/main" id="{A57699FB-2248-48D3-830F-F24485882592}"/>
              </a:ext>
            </a:extLst>
          </p:cNvPr>
          <p:cNvSpPr/>
          <p:nvPr/>
        </p:nvSpPr>
        <p:spPr>
          <a:xfrm>
            <a:off x="1023642" y="245490"/>
            <a:ext cx="2409635" cy="461665"/>
          </a:xfrm>
          <a:prstGeom prst="rect">
            <a:avLst/>
          </a:prstGeom>
        </p:spPr>
        <p:txBody>
          <a:bodyPr wrap="none">
            <a:spAutoFit/>
          </a:bodyPr>
          <a:lstStyle/>
          <a:p>
            <a:pPr algn="ctr" defTabSz="913924">
              <a:spcBef>
                <a:spcPct val="0"/>
              </a:spcBef>
              <a:spcAft>
                <a:spcPct val="0"/>
              </a:spcAft>
              <a:defRPr/>
            </a:pPr>
            <a:r>
              <a:rPr lang="en-US" altLang="zh-CN" sz="2400" b="1" kern="0" dirty="0">
                <a:solidFill>
                  <a:srgbClr val="005A9E"/>
                </a:solidFill>
                <a:latin typeface="Times New Roman" panose="02020603050405020304" pitchFamily="18" charset="0"/>
                <a:cs typeface="Times New Roman" panose="02020603050405020304" pitchFamily="18" charset="0"/>
                <a:sym typeface="+mn-lt"/>
              </a:rPr>
              <a:t>2024</a:t>
            </a:r>
            <a:r>
              <a:rPr lang="zh-CN" altLang="en-US" sz="2400" b="1" kern="0" dirty="0">
                <a:solidFill>
                  <a:srgbClr val="005A9E"/>
                </a:solidFill>
                <a:latin typeface="Times New Roman" panose="02020603050405020304" pitchFamily="18" charset="0"/>
                <a:cs typeface="Times New Roman" panose="02020603050405020304" pitchFamily="18" charset="0"/>
                <a:sym typeface="+mn-lt"/>
              </a:rPr>
              <a:t>日全食观测</a:t>
            </a:r>
          </a:p>
        </p:txBody>
      </p: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2" name="灯片编号占位符 11">
            <a:extLst>
              <a:ext uri="{FF2B5EF4-FFF2-40B4-BE49-F238E27FC236}">
                <a16:creationId xmlns:a16="http://schemas.microsoft.com/office/drawing/2014/main" id="{28FB6DA5-E3AD-4B57-94D2-F77934163BDF}"/>
              </a:ext>
            </a:extLst>
          </p:cNvPr>
          <p:cNvSpPr>
            <a:spLocks noGrp="1"/>
          </p:cNvSpPr>
          <p:nvPr>
            <p:ph type="sldNum" sz="quarter" idx="12"/>
          </p:nvPr>
        </p:nvSpPr>
        <p:spPr/>
        <p:txBody>
          <a:bodyPr/>
          <a:lstStyle/>
          <a:p>
            <a:fld id="{D973B45E-4D97-4DCC-B807-2D858E378165}" type="slidenum">
              <a:rPr lang="zh-CN" altLang="en-US" smtClean="0"/>
              <a:t>16</a:t>
            </a:fld>
            <a:endParaRPr lang="zh-CN" altLang="en-US"/>
          </a:p>
        </p:txBody>
      </p:sp>
      <p:grpSp>
        <p:nvGrpSpPr>
          <p:cNvPr id="8" name="组合 7">
            <a:extLst>
              <a:ext uri="{FF2B5EF4-FFF2-40B4-BE49-F238E27FC236}">
                <a16:creationId xmlns:a16="http://schemas.microsoft.com/office/drawing/2014/main" id="{7F6DE92A-EE76-4B44-8AE1-C6707719F474}"/>
              </a:ext>
            </a:extLst>
          </p:cNvPr>
          <p:cNvGrpSpPr/>
          <p:nvPr/>
        </p:nvGrpSpPr>
        <p:grpSpPr>
          <a:xfrm>
            <a:off x="522421" y="1167980"/>
            <a:ext cx="5470884" cy="5400000"/>
            <a:chOff x="522421" y="1029131"/>
            <a:chExt cx="5470884" cy="5400000"/>
          </a:xfrm>
        </p:grpSpPr>
        <p:pic>
          <p:nvPicPr>
            <p:cNvPr id="9" name="图片 8">
              <a:extLst>
                <a:ext uri="{FF2B5EF4-FFF2-40B4-BE49-F238E27FC236}">
                  <a16:creationId xmlns:a16="http://schemas.microsoft.com/office/drawing/2014/main" id="{830932F3-2192-4A19-85D3-0CBF6E5BBB19}"/>
                </a:ext>
              </a:extLst>
            </p:cNvPr>
            <p:cNvPicPr>
              <a:picLocks noChangeAspect="1"/>
            </p:cNvPicPr>
            <p:nvPr/>
          </p:nvPicPr>
          <p:blipFill rotWithShape="1">
            <a:blip r:embed="rId3"/>
            <a:srcRect r="23237"/>
            <a:stretch/>
          </p:blipFill>
          <p:spPr>
            <a:xfrm>
              <a:off x="522421" y="1029131"/>
              <a:ext cx="5470884" cy="5400000"/>
            </a:xfrm>
            <a:prstGeom prst="rect">
              <a:avLst/>
            </a:prstGeom>
          </p:spPr>
        </p:pic>
        <p:sp>
          <p:nvSpPr>
            <p:cNvPr id="16" name="文本框 15">
              <a:extLst>
                <a:ext uri="{FF2B5EF4-FFF2-40B4-BE49-F238E27FC236}">
                  <a16:creationId xmlns:a16="http://schemas.microsoft.com/office/drawing/2014/main" id="{26186114-D098-4EDF-86BB-B6379053CEB8}"/>
                </a:ext>
              </a:extLst>
            </p:cNvPr>
            <p:cNvSpPr txBox="1"/>
            <p:nvPr/>
          </p:nvSpPr>
          <p:spPr>
            <a:xfrm>
              <a:off x="1114127" y="1056610"/>
              <a:ext cx="3336271" cy="461665"/>
            </a:xfrm>
            <a:prstGeom prst="rect">
              <a:avLst/>
            </a:prstGeom>
            <a:noFill/>
          </p:spPr>
          <p:txBody>
            <a:bodyPr wrap="square">
              <a:spAutoFit/>
            </a:bodyPr>
            <a:lstStyle/>
            <a:p>
              <a:pPr algn="ctr"/>
              <a:r>
                <a:rPr lang="zh-CN" altLang="en-US" sz="2400" b="1" i="0" dirty="0">
                  <a:solidFill>
                    <a:schemeClr val="bg1"/>
                  </a:solidFill>
                  <a:latin typeface="Times New Roman" panose="02020603050405020304" pitchFamily="18" charset="0"/>
                  <a:cs typeface="Times New Roman" panose="02020603050405020304" pitchFamily="18" charset="0"/>
                </a:rPr>
                <a:t>辐射定标：</a:t>
              </a:r>
              <a:r>
                <a:rPr lang="en-US" altLang="zh-CN" sz="2400" b="1" i="0" dirty="0">
                  <a:solidFill>
                    <a:schemeClr val="bg1"/>
                  </a:solidFill>
                  <a:latin typeface="Times New Roman" panose="02020603050405020304" pitchFamily="18" charset="0"/>
                  <a:cs typeface="Times New Roman" panose="02020603050405020304" pitchFamily="18" charset="0"/>
                </a:rPr>
                <a:t>pB</a:t>
              </a:r>
              <a:r>
                <a:rPr lang="zh-CN" altLang="en-US" sz="2400" b="1" i="0" dirty="0">
                  <a:solidFill>
                    <a:schemeClr val="bg1"/>
                  </a:solidFill>
                  <a:latin typeface="Times New Roman" panose="02020603050405020304" pitchFamily="18" charset="0"/>
                  <a:cs typeface="Times New Roman" panose="02020603050405020304" pitchFamily="18" charset="0"/>
                </a:rPr>
                <a:t> </a:t>
              </a:r>
              <a:r>
                <a:rPr lang="en-US" altLang="zh-CN" sz="2400" b="1" i="0" dirty="0">
                  <a:solidFill>
                    <a:schemeClr val="bg1"/>
                  </a:solidFill>
                  <a:latin typeface="Times New Roman" panose="02020603050405020304" pitchFamily="18" charset="0"/>
                  <a:cs typeface="Times New Roman" panose="02020603050405020304" pitchFamily="18" charset="0"/>
                </a:rPr>
                <a:t>(WOW)</a:t>
              </a:r>
              <a:endParaRPr lang="en-US" altLang="zh-CN" sz="2400" b="1" i="0" dirty="0">
                <a:solidFill>
                  <a:schemeClr val="bg1"/>
                </a:solidFill>
                <a:effectLst/>
                <a:latin typeface="Times New Roman" panose="02020603050405020304" pitchFamily="18" charset="0"/>
                <a:cs typeface="Times New Roman" panose="02020603050405020304" pitchFamily="18" charset="0"/>
              </a:endParaRPr>
            </a:p>
          </p:txBody>
        </p:sp>
      </p:grpSp>
      <p:grpSp>
        <p:nvGrpSpPr>
          <p:cNvPr id="10" name="组合 9">
            <a:extLst>
              <a:ext uri="{FF2B5EF4-FFF2-40B4-BE49-F238E27FC236}">
                <a16:creationId xmlns:a16="http://schemas.microsoft.com/office/drawing/2014/main" id="{A0654201-E1F5-4F13-BA78-39ACBCA072B0}"/>
              </a:ext>
            </a:extLst>
          </p:cNvPr>
          <p:cNvGrpSpPr/>
          <p:nvPr/>
        </p:nvGrpSpPr>
        <p:grpSpPr>
          <a:xfrm>
            <a:off x="6198695" y="1160946"/>
            <a:ext cx="5470884" cy="5400000"/>
            <a:chOff x="6198695" y="1029131"/>
            <a:chExt cx="5470884" cy="5400000"/>
          </a:xfrm>
        </p:grpSpPr>
        <p:pic>
          <p:nvPicPr>
            <p:cNvPr id="19" name="图片 18">
              <a:extLst>
                <a:ext uri="{FF2B5EF4-FFF2-40B4-BE49-F238E27FC236}">
                  <a16:creationId xmlns:a16="http://schemas.microsoft.com/office/drawing/2014/main" id="{04D49FDB-E7F0-44FC-BCA0-2C03DC9C138D}"/>
                </a:ext>
              </a:extLst>
            </p:cNvPr>
            <p:cNvPicPr>
              <a:picLocks noChangeAspect="1"/>
            </p:cNvPicPr>
            <p:nvPr/>
          </p:nvPicPr>
          <p:blipFill>
            <a:blip r:embed="rId4"/>
            <a:stretch>
              <a:fillRect/>
            </a:stretch>
          </p:blipFill>
          <p:spPr>
            <a:xfrm>
              <a:off x="6198695" y="1029131"/>
              <a:ext cx="5470884" cy="5400000"/>
            </a:xfrm>
            <a:prstGeom prst="rect">
              <a:avLst/>
            </a:prstGeom>
          </p:spPr>
        </p:pic>
        <p:sp>
          <p:nvSpPr>
            <p:cNvPr id="17" name="文本框 16">
              <a:extLst>
                <a:ext uri="{FF2B5EF4-FFF2-40B4-BE49-F238E27FC236}">
                  <a16:creationId xmlns:a16="http://schemas.microsoft.com/office/drawing/2014/main" id="{CFB2C6CA-BC47-4A1E-BF4F-589CA17F421C}"/>
                </a:ext>
              </a:extLst>
            </p:cNvPr>
            <p:cNvSpPr txBox="1"/>
            <p:nvPr/>
          </p:nvSpPr>
          <p:spPr>
            <a:xfrm>
              <a:off x="6729792" y="1056609"/>
              <a:ext cx="2660394" cy="461665"/>
            </a:xfrm>
            <a:prstGeom prst="rect">
              <a:avLst/>
            </a:prstGeom>
            <a:noFill/>
          </p:spPr>
          <p:txBody>
            <a:bodyPr wrap="square">
              <a:spAutoFit/>
            </a:bodyPr>
            <a:lstStyle/>
            <a:p>
              <a:pPr algn="ctr"/>
              <a:r>
                <a:rPr lang="en-US" altLang="zh-CN" sz="2400" b="1" dirty="0">
                  <a:solidFill>
                    <a:schemeClr val="bg1"/>
                  </a:solidFill>
                  <a:latin typeface="Times New Roman" panose="02020603050405020304" pitchFamily="18" charset="0"/>
                  <a:cs typeface="Times New Roman" panose="02020603050405020304" pitchFamily="18" charset="0"/>
                </a:rPr>
                <a:t>TSE + LASCO C2</a:t>
              </a:r>
              <a:endParaRPr lang="en-US" altLang="zh-CN" sz="2400" b="1" i="0" dirty="0">
                <a:solidFill>
                  <a:schemeClr val="bg1"/>
                </a:solidFill>
                <a:effectLst/>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260220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圆角矩形 4">
            <a:extLst>
              <a:ext uri="{FF2B5EF4-FFF2-40B4-BE49-F238E27FC236}">
                <a16:creationId xmlns:a16="http://schemas.microsoft.com/office/drawing/2014/main" id="{5EFB4C62-2E02-46BE-8524-88D677A01195}"/>
              </a:ext>
            </a:extLst>
          </p:cNvPr>
          <p:cNvSpPr/>
          <p:nvPr/>
        </p:nvSpPr>
        <p:spPr>
          <a:xfrm>
            <a:off x="767997" y="219544"/>
            <a:ext cx="222920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 name="矩形 3">
            <a:extLst>
              <a:ext uri="{FF2B5EF4-FFF2-40B4-BE49-F238E27FC236}">
                <a16:creationId xmlns:a16="http://schemas.microsoft.com/office/drawing/2014/main" id="{A57699FB-2248-48D3-830F-F24485882592}"/>
              </a:ext>
            </a:extLst>
          </p:cNvPr>
          <p:cNvSpPr/>
          <p:nvPr/>
        </p:nvSpPr>
        <p:spPr>
          <a:xfrm>
            <a:off x="955498" y="248030"/>
            <a:ext cx="1854199" cy="461665"/>
          </a:xfrm>
          <a:prstGeom prst="rect">
            <a:avLst/>
          </a:prstGeom>
        </p:spPr>
        <p:txBody>
          <a:bodyPr wrap="square">
            <a:spAutoFit/>
          </a:bodyPr>
          <a:lstStyle/>
          <a:p>
            <a:pPr algn="ctr" defTabSz="913924">
              <a:spcBef>
                <a:spcPct val="0"/>
              </a:spcBef>
              <a:spcAft>
                <a:spcPct val="0"/>
              </a:spcAft>
              <a:defRPr/>
            </a:pPr>
            <a:r>
              <a:rPr lang="zh-CN" altLang="en-US" sz="2400" b="1" kern="0" dirty="0">
                <a:solidFill>
                  <a:srgbClr val="005A9E"/>
                </a:solidFill>
                <a:cs typeface="+mn-ea"/>
                <a:sym typeface="+mn-lt"/>
              </a:rPr>
              <a:t>底边界磁图</a:t>
            </a:r>
          </a:p>
        </p:txBody>
      </p: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2" name="灯片编号占位符 11">
            <a:extLst>
              <a:ext uri="{FF2B5EF4-FFF2-40B4-BE49-F238E27FC236}">
                <a16:creationId xmlns:a16="http://schemas.microsoft.com/office/drawing/2014/main" id="{28FB6DA5-E3AD-4B57-94D2-F77934163BDF}"/>
              </a:ext>
            </a:extLst>
          </p:cNvPr>
          <p:cNvSpPr>
            <a:spLocks noGrp="1"/>
          </p:cNvSpPr>
          <p:nvPr>
            <p:ph type="sldNum" sz="quarter" idx="12"/>
          </p:nvPr>
        </p:nvSpPr>
        <p:spPr/>
        <p:txBody>
          <a:bodyPr/>
          <a:lstStyle/>
          <a:p>
            <a:fld id="{D973B45E-4D97-4DCC-B807-2D858E378165}" type="slidenum">
              <a:rPr lang="zh-CN" altLang="en-US" smtClean="0"/>
              <a:t>17</a:t>
            </a:fld>
            <a:endParaRPr lang="zh-CN" altLang="en-US"/>
          </a:p>
        </p:txBody>
      </p:sp>
      <p:sp>
        <p:nvSpPr>
          <p:cNvPr id="16" name="文本框 15">
            <a:extLst>
              <a:ext uri="{FF2B5EF4-FFF2-40B4-BE49-F238E27FC236}">
                <a16:creationId xmlns:a16="http://schemas.microsoft.com/office/drawing/2014/main" id="{D71BDA04-5081-4F21-AE3D-077EEF4C0961}"/>
              </a:ext>
            </a:extLst>
          </p:cNvPr>
          <p:cNvSpPr txBox="1"/>
          <p:nvPr/>
        </p:nvSpPr>
        <p:spPr>
          <a:xfrm>
            <a:off x="1350498" y="871109"/>
            <a:ext cx="5937609" cy="400110"/>
          </a:xfrm>
          <a:prstGeom prst="rect">
            <a:avLst/>
          </a:prstGeom>
          <a:noFill/>
        </p:spPr>
        <p:txBody>
          <a:bodyPr wrap="square" rtlCol="0">
            <a:spAutoFit/>
          </a:bodyPr>
          <a:lstStyle/>
          <a:p>
            <a:pPr marL="342900" indent="-342900">
              <a:buFont typeface="Arial" panose="020B0604020202020204" pitchFamily="34" charset="0"/>
              <a:buChar char="•"/>
            </a:pPr>
            <a:r>
              <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MHD</a:t>
            </a: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模拟：阿尔芬波太阳大气模型</a:t>
            </a:r>
            <a:r>
              <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(AWSoM-R)</a:t>
            </a:r>
            <a:endPar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endParaRPr>
          </a:p>
        </p:txBody>
      </p:sp>
      <p:grpSp>
        <p:nvGrpSpPr>
          <p:cNvPr id="9" name="组合 8">
            <a:extLst>
              <a:ext uri="{FF2B5EF4-FFF2-40B4-BE49-F238E27FC236}">
                <a16:creationId xmlns:a16="http://schemas.microsoft.com/office/drawing/2014/main" id="{43C0D078-2E6E-443A-80B4-DEB1D3E59059}"/>
              </a:ext>
            </a:extLst>
          </p:cNvPr>
          <p:cNvGrpSpPr/>
          <p:nvPr/>
        </p:nvGrpSpPr>
        <p:grpSpPr>
          <a:xfrm>
            <a:off x="902735" y="1403073"/>
            <a:ext cx="10388223" cy="5400000"/>
            <a:chOff x="909508" y="1287930"/>
            <a:chExt cx="10388223" cy="5400000"/>
          </a:xfrm>
        </p:grpSpPr>
        <p:pic>
          <p:nvPicPr>
            <p:cNvPr id="8" name="图片 7">
              <a:extLst>
                <a:ext uri="{FF2B5EF4-FFF2-40B4-BE49-F238E27FC236}">
                  <a16:creationId xmlns:a16="http://schemas.microsoft.com/office/drawing/2014/main" id="{352E4AEE-787F-407D-A190-B2BF41247A9C}"/>
                </a:ext>
              </a:extLst>
            </p:cNvPr>
            <p:cNvPicPr>
              <a:picLocks noChangeAspect="1"/>
            </p:cNvPicPr>
            <p:nvPr/>
          </p:nvPicPr>
          <p:blipFill>
            <a:blip r:embed="rId3"/>
            <a:stretch>
              <a:fillRect/>
            </a:stretch>
          </p:blipFill>
          <p:spPr>
            <a:xfrm>
              <a:off x="909508" y="1287930"/>
              <a:ext cx="10388223" cy="5400000"/>
            </a:xfrm>
            <a:prstGeom prst="rect">
              <a:avLst/>
            </a:prstGeom>
          </p:spPr>
        </p:pic>
        <p:sp>
          <p:nvSpPr>
            <p:cNvPr id="18" name="文本框 17">
              <a:extLst>
                <a:ext uri="{FF2B5EF4-FFF2-40B4-BE49-F238E27FC236}">
                  <a16:creationId xmlns:a16="http://schemas.microsoft.com/office/drawing/2014/main" id="{12A7FFD8-9E70-40A8-BC49-DD2F62ABA1B5}"/>
                </a:ext>
              </a:extLst>
            </p:cNvPr>
            <p:cNvSpPr txBox="1"/>
            <p:nvPr/>
          </p:nvSpPr>
          <p:spPr>
            <a:xfrm>
              <a:off x="4171071" y="3437807"/>
              <a:ext cx="1822058" cy="458715"/>
            </a:xfrm>
            <a:prstGeom prst="rect">
              <a:avLst/>
            </a:prstGeom>
            <a:noFill/>
          </p:spPr>
          <p:txBody>
            <a:bodyPr wrap="square">
              <a:spAutoFit/>
            </a:bodyPr>
            <a:lstStyle/>
            <a:p>
              <a:pPr>
                <a:lnSpc>
                  <a:spcPct val="150000"/>
                </a:lnSpc>
              </a:pPr>
              <a:r>
                <a:rPr lang="en-US" altLang="zh-CN" b="1" dirty="0">
                  <a:latin typeface="Times New Roman" panose="02020603050405020304" pitchFamily="18" charset="0"/>
                  <a:ea typeface="Microsoft YaHei" panose="020B0503020204020204" pitchFamily="34" charset="-122"/>
                  <a:cs typeface="Times New Roman" panose="02020603050405020304" pitchFamily="18" charset="0"/>
                </a:rPr>
                <a:t>ADAPT GONG</a:t>
              </a:r>
            </a:p>
          </p:txBody>
        </p:sp>
        <p:sp>
          <p:nvSpPr>
            <p:cNvPr id="19" name="文本框 18">
              <a:extLst>
                <a:ext uri="{FF2B5EF4-FFF2-40B4-BE49-F238E27FC236}">
                  <a16:creationId xmlns:a16="http://schemas.microsoft.com/office/drawing/2014/main" id="{5F6DF8E4-7958-4DBB-8A7C-386F7837D6B1}"/>
                </a:ext>
              </a:extLst>
            </p:cNvPr>
            <p:cNvSpPr txBox="1"/>
            <p:nvPr/>
          </p:nvSpPr>
          <p:spPr>
            <a:xfrm>
              <a:off x="8806376" y="3437807"/>
              <a:ext cx="1562608" cy="458715"/>
            </a:xfrm>
            <a:prstGeom prst="rect">
              <a:avLst/>
            </a:prstGeom>
            <a:noFill/>
          </p:spPr>
          <p:txBody>
            <a:bodyPr wrap="square">
              <a:spAutoFit/>
            </a:bodyPr>
            <a:lstStyle/>
            <a:p>
              <a:pPr>
                <a:lnSpc>
                  <a:spcPct val="150000"/>
                </a:lnSpc>
              </a:pPr>
              <a:r>
                <a:rPr lang="en-US" altLang="zh-CN" b="1" dirty="0">
                  <a:latin typeface="Times New Roman" panose="02020603050405020304" pitchFamily="18" charset="0"/>
                  <a:ea typeface="微软雅黑" panose="020B0503020204020204" pitchFamily="34" charset="-122"/>
                  <a:cs typeface="Times New Roman" panose="02020603050405020304" pitchFamily="18" charset="0"/>
                </a:rPr>
                <a:t>GONG Janus</a:t>
              </a:r>
            </a:p>
          </p:txBody>
        </p:sp>
        <p:sp>
          <p:nvSpPr>
            <p:cNvPr id="20" name="文本框 19">
              <a:extLst>
                <a:ext uri="{FF2B5EF4-FFF2-40B4-BE49-F238E27FC236}">
                  <a16:creationId xmlns:a16="http://schemas.microsoft.com/office/drawing/2014/main" id="{FA18870F-8B5D-4D54-BF76-2868FDCA765A}"/>
                </a:ext>
              </a:extLst>
            </p:cNvPr>
            <p:cNvSpPr txBox="1"/>
            <p:nvPr/>
          </p:nvSpPr>
          <p:spPr>
            <a:xfrm>
              <a:off x="3332480" y="5657246"/>
              <a:ext cx="2641178" cy="458715"/>
            </a:xfrm>
            <a:prstGeom prst="rect">
              <a:avLst/>
            </a:prstGeom>
            <a:noFill/>
          </p:spPr>
          <p:txBody>
            <a:bodyPr wrap="square">
              <a:spAutoFit/>
            </a:bodyPr>
            <a:lstStyle/>
            <a:p>
              <a:pPr>
                <a:lnSpc>
                  <a:spcPct val="150000"/>
                </a:lnSpc>
              </a:pPr>
              <a:r>
                <a:rPr lang="zh-CN" altLang="en-US" sz="1800" b="1" dirty="0">
                  <a:latin typeface="Times New Roman" panose="02020603050405020304" pitchFamily="18" charset="0"/>
                  <a:ea typeface="微软雅黑" panose="020B0503020204020204" pitchFamily="34" charset="-122"/>
                  <a:cs typeface="Times New Roman" panose="02020603050405020304" pitchFamily="18" charset="0"/>
                </a:rPr>
                <a:t>替换</a:t>
              </a:r>
              <a:r>
                <a:rPr lang="en-US" altLang="zh-CN" sz="1800" b="1" dirty="0">
                  <a:latin typeface="Times New Roman" panose="02020603050405020304" pitchFamily="18" charset="0"/>
                  <a:ea typeface="微软雅黑" panose="020B0503020204020204" pitchFamily="34" charset="-122"/>
                  <a:cs typeface="Times New Roman" panose="02020603050405020304" pitchFamily="18" charset="0"/>
                </a:rPr>
                <a:t>4</a:t>
              </a:r>
              <a:r>
                <a:rPr lang="zh-CN" altLang="en-US" sz="1800" b="1" dirty="0">
                  <a:latin typeface="Times New Roman" panose="02020603050405020304" pitchFamily="18" charset="0"/>
                  <a:ea typeface="微软雅黑" panose="020B0503020204020204" pitchFamily="34" charset="-122"/>
                  <a:cs typeface="Times New Roman" panose="02020603050405020304" pitchFamily="18" charset="0"/>
                </a:rPr>
                <a:t>天后全日面</a:t>
              </a:r>
              <a:r>
                <a:rPr lang="en-US" altLang="zh-CN" sz="1800" b="1" dirty="0">
                  <a:latin typeface="Times New Roman" panose="02020603050405020304" pitchFamily="18" charset="0"/>
                  <a:ea typeface="微软雅黑" panose="020B0503020204020204" pitchFamily="34" charset="-122"/>
                  <a:cs typeface="Times New Roman" panose="02020603050405020304" pitchFamily="18" charset="0"/>
                </a:rPr>
                <a:t>GONG</a:t>
              </a:r>
              <a:endParaRPr lang="en-US" altLang="zh-CN" b="1"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21" name="文本框 20">
              <a:extLst>
                <a:ext uri="{FF2B5EF4-FFF2-40B4-BE49-F238E27FC236}">
                  <a16:creationId xmlns:a16="http://schemas.microsoft.com/office/drawing/2014/main" id="{BC615526-4361-4786-B885-FA8BBD505123}"/>
                </a:ext>
              </a:extLst>
            </p:cNvPr>
            <p:cNvSpPr txBox="1"/>
            <p:nvPr/>
          </p:nvSpPr>
          <p:spPr>
            <a:xfrm>
              <a:off x="7739496" y="5657246"/>
              <a:ext cx="2641178" cy="458715"/>
            </a:xfrm>
            <a:prstGeom prst="rect">
              <a:avLst/>
            </a:prstGeom>
            <a:noFill/>
          </p:spPr>
          <p:txBody>
            <a:bodyPr wrap="square">
              <a:spAutoFit/>
            </a:bodyPr>
            <a:lstStyle/>
            <a:p>
              <a:pPr>
                <a:lnSpc>
                  <a:spcPct val="150000"/>
                </a:lnSpc>
              </a:pPr>
              <a:r>
                <a:rPr lang="zh-CN" altLang="en-US" sz="1800" b="1" dirty="0">
                  <a:latin typeface="Times New Roman" panose="02020603050405020304" pitchFamily="18" charset="0"/>
                  <a:ea typeface="微软雅黑" panose="020B0503020204020204" pitchFamily="34" charset="-122"/>
                  <a:cs typeface="Times New Roman" panose="02020603050405020304" pitchFamily="18" charset="0"/>
                </a:rPr>
                <a:t>替换</a:t>
              </a:r>
              <a:r>
                <a:rPr lang="en-US" altLang="zh-CN" sz="1800" b="1" dirty="0">
                  <a:latin typeface="Times New Roman" panose="02020603050405020304" pitchFamily="18" charset="0"/>
                  <a:ea typeface="微软雅黑" panose="020B0503020204020204" pitchFamily="34" charset="-122"/>
                  <a:cs typeface="Times New Roman" panose="02020603050405020304" pitchFamily="18" charset="0"/>
                </a:rPr>
                <a:t>8</a:t>
              </a:r>
              <a:r>
                <a:rPr lang="zh-CN" altLang="en-US" sz="1800" b="1" dirty="0">
                  <a:latin typeface="Times New Roman" panose="02020603050405020304" pitchFamily="18" charset="0"/>
                  <a:ea typeface="微软雅黑" panose="020B0503020204020204" pitchFamily="34" charset="-122"/>
                  <a:cs typeface="Times New Roman" panose="02020603050405020304" pitchFamily="18" charset="0"/>
                </a:rPr>
                <a:t>天后全日面</a:t>
              </a:r>
              <a:r>
                <a:rPr lang="en-US" altLang="zh-CN" sz="1800" b="1" dirty="0">
                  <a:latin typeface="Times New Roman" panose="02020603050405020304" pitchFamily="18" charset="0"/>
                  <a:ea typeface="微软雅黑" panose="020B0503020204020204" pitchFamily="34" charset="-122"/>
                  <a:cs typeface="Times New Roman" panose="02020603050405020304" pitchFamily="18" charset="0"/>
                </a:rPr>
                <a:t>GONG</a:t>
              </a:r>
              <a:endParaRPr lang="en-US" altLang="zh-CN" b="1" dirty="0">
                <a:latin typeface="Times New Roman" panose="02020603050405020304" pitchFamily="18" charset="0"/>
                <a:ea typeface="微软雅黑" panose="020B0503020204020204" pitchFamily="34" charset="-122"/>
                <a:cs typeface="Times New Roman" panose="02020603050405020304" pitchFamily="18" charset="0"/>
              </a:endParaRPr>
            </a:p>
          </p:txBody>
        </p:sp>
      </p:grpSp>
      <p:sp>
        <p:nvSpPr>
          <p:cNvPr id="17" name="文本框 16">
            <a:extLst>
              <a:ext uri="{FF2B5EF4-FFF2-40B4-BE49-F238E27FC236}">
                <a16:creationId xmlns:a16="http://schemas.microsoft.com/office/drawing/2014/main" id="{1FC1A8B5-389F-419D-B835-10A038604E3E}"/>
              </a:ext>
            </a:extLst>
          </p:cNvPr>
          <p:cNvSpPr txBox="1"/>
          <p:nvPr/>
        </p:nvSpPr>
        <p:spPr>
          <a:xfrm>
            <a:off x="7288107" y="871109"/>
            <a:ext cx="3553395" cy="400110"/>
          </a:xfrm>
          <a:prstGeom prst="rect">
            <a:avLst/>
          </a:prstGeom>
          <a:noFill/>
        </p:spPr>
        <p:txBody>
          <a:bodyPr wrap="square" rtlCol="0">
            <a:spAutoFit/>
          </a:bodyPr>
          <a:lstStyle/>
          <a:p>
            <a:pPr marL="342900" indent="-342900">
              <a:buFont typeface="Arial" panose="020B0604020202020204" pitchFamily="34" charset="0"/>
              <a:buChar char="•"/>
            </a:pPr>
            <a:r>
              <a:rPr lang="zh-CN" altLang="en-US" sz="2000" dirty="0">
                <a:latin typeface="Times New Roman" panose="02020603050405020304" pitchFamily="18" charset="0"/>
                <a:ea typeface="Microsoft YaHei" panose="020B0503020204020204" pitchFamily="34" charset="-122"/>
                <a:cs typeface="Times New Roman" panose="02020603050405020304" pitchFamily="18" charset="0"/>
                <a:sym typeface="Mathematica1" panose="05000502060100000001" pitchFamily="2" charset="2"/>
              </a:rPr>
              <a:t>计算域：</a:t>
            </a:r>
            <a:r>
              <a:rPr lang="sv-SE" altLang="zh-CN" sz="2000" dirty="0">
                <a:latin typeface="Times New Roman" panose="02020603050405020304" pitchFamily="18" charset="0"/>
                <a:ea typeface="Microsoft YaHei" panose="020B0503020204020204" pitchFamily="34" charset="-122"/>
                <a:cs typeface="Times New Roman" panose="02020603050405020304" pitchFamily="18" charset="0"/>
              </a:rPr>
              <a:t>1.05 - 24.0 </a:t>
            </a:r>
            <a:r>
              <a:rPr lang="en-US" altLang="zh-CN" sz="2000" b="0" i="1" kern="0" dirty="0">
                <a:solidFill>
                  <a:schemeClr val="tx1"/>
                </a:solidFill>
                <a:latin typeface="Times New Roman" panose="02020603050405020304" pitchFamily="18" charset="0"/>
                <a:cs typeface="Times New Roman" panose="02020603050405020304" pitchFamily="18" charset="0"/>
                <a:sym typeface="+mn-lt"/>
              </a:rPr>
              <a:t>R</a:t>
            </a:r>
            <a:r>
              <a:rPr lang="en-US" altLang="zh-CN" sz="2000" b="0" kern="0" baseline="-25000" dirty="0">
                <a:solidFill>
                  <a:schemeClr val="tx1"/>
                </a:solidFill>
                <a:latin typeface="Times New Roman" panose="02020603050405020304" pitchFamily="18" charset="0"/>
                <a:cs typeface="Times New Roman" panose="02020603050405020304" pitchFamily="18" charset="0"/>
                <a:sym typeface="Wingdings" panose="05000000000000000000" pitchFamily="2" charset="2"/>
              </a:rPr>
              <a:t></a:t>
            </a:r>
            <a:endParaRPr lang="zh-CN" altLang="en-US" sz="2000" b="0" dirty="0">
              <a:solidFill>
                <a:schemeClr val="tx1"/>
              </a:solidFill>
              <a:latin typeface="Times New Roman" panose="02020603050405020304" pitchFamily="18" charset="0"/>
              <a:ea typeface="Microsoft YaHei" panose="020B0503020204020204" pitchFamily="34" charset="-122"/>
              <a:cs typeface="Times New Roman" panose="02020603050405020304" pitchFamily="18" charset="0"/>
            </a:endParaRPr>
          </a:p>
        </p:txBody>
      </p:sp>
    </p:spTree>
    <p:extLst>
      <p:ext uri="{BB962C8B-B14F-4D97-AF65-F5344CB8AC3E}">
        <p14:creationId xmlns:p14="http://schemas.microsoft.com/office/powerpoint/2010/main" val="3757601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圆角矩形 4">
            <a:extLst>
              <a:ext uri="{FF2B5EF4-FFF2-40B4-BE49-F238E27FC236}">
                <a16:creationId xmlns:a16="http://schemas.microsoft.com/office/drawing/2014/main" id="{5EFB4C62-2E02-46BE-8524-88D677A01195}"/>
              </a:ext>
            </a:extLst>
          </p:cNvPr>
          <p:cNvSpPr/>
          <p:nvPr/>
        </p:nvSpPr>
        <p:spPr>
          <a:xfrm>
            <a:off x="767997" y="219544"/>
            <a:ext cx="285404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 name="矩形 3">
            <a:extLst>
              <a:ext uri="{FF2B5EF4-FFF2-40B4-BE49-F238E27FC236}">
                <a16:creationId xmlns:a16="http://schemas.microsoft.com/office/drawing/2014/main" id="{A57699FB-2248-48D3-830F-F24485882592}"/>
              </a:ext>
            </a:extLst>
          </p:cNvPr>
          <p:cNvSpPr/>
          <p:nvPr/>
        </p:nvSpPr>
        <p:spPr>
          <a:xfrm>
            <a:off x="1008838" y="245490"/>
            <a:ext cx="2372359" cy="461665"/>
          </a:xfrm>
          <a:prstGeom prst="rect">
            <a:avLst/>
          </a:prstGeom>
        </p:spPr>
        <p:txBody>
          <a:bodyPr wrap="square">
            <a:spAutoFit/>
          </a:bodyPr>
          <a:lstStyle/>
          <a:p>
            <a:pPr algn="ctr" defTabSz="913924">
              <a:spcBef>
                <a:spcPct val="0"/>
              </a:spcBef>
              <a:spcAft>
                <a:spcPct val="0"/>
              </a:spcAft>
              <a:defRPr/>
            </a:pPr>
            <a:r>
              <a:rPr lang="zh-CN" altLang="en-US" sz="2400" b="1" kern="0" dirty="0">
                <a:solidFill>
                  <a:srgbClr val="005A9E"/>
                </a:solidFill>
                <a:cs typeface="+mn-ea"/>
                <a:sym typeface="+mn-lt"/>
              </a:rPr>
              <a:t>白光观测与模拟</a:t>
            </a:r>
          </a:p>
        </p:txBody>
      </p: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1" name="灯片编号占位符 10">
            <a:extLst>
              <a:ext uri="{FF2B5EF4-FFF2-40B4-BE49-F238E27FC236}">
                <a16:creationId xmlns:a16="http://schemas.microsoft.com/office/drawing/2014/main" id="{8992B38F-E650-4690-9552-D20808A28CAF}"/>
              </a:ext>
            </a:extLst>
          </p:cNvPr>
          <p:cNvSpPr>
            <a:spLocks noGrp="1"/>
          </p:cNvSpPr>
          <p:nvPr>
            <p:ph type="sldNum" sz="quarter" idx="12"/>
          </p:nvPr>
        </p:nvSpPr>
        <p:spPr/>
        <p:txBody>
          <a:bodyPr/>
          <a:lstStyle/>
          <a:p>
            <a:fld id="{D973B45E-4D97-4DCC-B807-2D858E378165}" type="slidenum">
              <a:rPr lang="zh-CN" altLang="en-US" smtClean="0"/>
              <a:t>18</a:t>
            </a:fld>
            <a:endParaRPr lang="zh-CN" altLang="en-US"/>
          </a:p>
        </p:txBody>
      </p:sp>
      <p:sp>
        <p:nvSpPr>
          <p:cNvPr id="29" name="文本框 28">
            <a:extLst>
              <a:ext uri="{FF2B5EF4-FFF2-40B4-BE49-F238E27FC236}">
                <a16:creationId xmlns:a16="http://schemas.microsoft.com/office/drawing/2014/main" id="{6C8A9C12-067F-423A-8C29-B7E0E7703CE4}"/>
              </a:ext>
            </a:extLst>
          </p:cNvPr>
          <p:cNvSpPr txBox="1"/>
          <p:nvPr/>
        </p:nvSpPr>
        <p:spPr>
          <a:xfrm>
            <a:off x="3414455" y="5896903"/>
            <a:ext cx="5363090" cy="96109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AG</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与</a:t>
            </a: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TSE</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轮廓在数值上具有较好地一致性</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a:p>
            <a:pPr marL="285750" indent="-285750" algn="just">
              <a:lnSpc>
                <a:spcPct val="150000"/>
              </a:lnSpc>
              <a:buFont typeface="Arial" panose="020B0604020202020204" pitchFamily="34" charset="0"/>
              <a:buChar char="•"/>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远端活动区磁场会影响冕流偏折的方向</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9" name="组合 8">
            <a:extLst>
              <a:ext uri="{FF2B5EF4-FFF2-40B4-BE49-F238E27FC236}">
                <a16:creationId xmlns:a16="http://schemas.microsoft.com/office/drawing/2014/main" id="{B4BDB77F-99E4-4C76-B6EA-6FE0D87B8394}"/>
              </a:ext>
            </a:extLst>
          </p:cNvPr>
          <p:cNvGrpSpPr/>
          <p:nvPr/>
        </p:nvGrpSpPr>
        <p:grpSpPr>
          <a:xfrm>
            <a:off x="966367" y="969158"/>
            <a:ext cx="10270424" cy="5040000"/>
            <a:chOff x="1000232" y="969158"/>
            <a:chExt cx="10270424" cy="5040000"/>
          </a:xfrm>
        </p:grpSpPr>
        <p:pic>
          <p:nvPicPr>
            <p:cNvPr id="20" name="图片 19">
              <a:extLst>
                <a:ext uri="{FF2B5EF4-FFF2-40B4-BE49-F238E27FC236}">
                  <a16:creationId xmlns:a16="http://schemas.microsoft.com/office/drawing/2014/main" id="{F6C9FF52-B688-4A8E-83C0-F950A738A0EC}"/>
                </a:ext>
              </a:extLst>
            </p:cNvPr>
            <p:cNvPicPr>
              <a:picLocks noChangeAspect="1"/>
            </p:cNvPicPr>
            <p:nvPr/>
          </p:nvPicPr>
          <p:blipFill rotWithShape="1">
            <a:blip r:embed="rId3"/>
            <a:srcRect b="25459"/>
            <a:stretch/>
          </p:blipFill>
          <p:spPr>
            <a:xfrm>
              <a:off x="1000232" y="969158"/>
              <a:ext cx="5959683" cy="5040000"/>
            </a:xfrm>
            <a:prstGeom prst="rect">
              <a:avLst/>
            </a:prstGeom>
          </p:spPr>
        </p:pic>
        <p:grpSp>
          <p:nvGrpSpPr>
            <p:cNvPr id="22" name="组合 21">
              <a:extLst>
                <a:ext uri="{FF2B5EF4-FFF2-40B4-BE49-F238E27FC236}">
                  <a16:creationId xmlns:a16="http://schemas.microsoft.com/office/drawing/2014/main" id="{843177D9-720B-4944-9C25-30E9409EB698}"/>
                </a:ext>
              </a:extLst>
            </p:cNvPr>
            <p:cNvGrpSpPr/>
            <p:nvPr/>
          </p:nvGrpSpPr>
          <p:grpSpPr>
            <a:xfrm>
              <a:off x="6938263" y="1192698"/>
              <a:ext cx="4332393" cy="4589254"/>
              <a:chOff x="1763607" y="47574"/>
              <a:chExt cx="4332393" cy="4589254"/>
            </a:xfrm>
          </p:grpSpPr>
          <p:pic>
            <p:nvPicPr>
              <p:cNvPr id="23" name="图片 22">
                <a:extLst>
                  <a:ext uri="{FF2B5EF4-FFF2-40B4-BE49-F238E27FC236}">
                    <a16:creationId xmlns:a16="http://schemas.microsoft.com/office/drawing/2014/main" id="{262388BD-8D4B-47C8-A462-582994137E96}"/>
                  </a:ext>
                </a:extLst>
              </p:cNvPr>
              <p:cNvPicPr>
                <a:picLocks noChangeAspect="1"/>
              </p:cNvPicPr>
              <p:nvPr/>
            </p:nvPicPr>
            <p:blipFill rotWithShape="1">
              <a:blip r:embed="rId4"/>
              <a:srcRect r="49611"/>
              <a:stretch/>
            </p:blipFill>
            <p:spPr>
              <a:xfrm>
                <a:off x="1763607" y="47574"/>
                <a:ext cx="4321197" cy="2520000"/>
              </a:xfrm>
              <a:prstGeom prst="rect">
                <a:avLst/>
              </a:prstGeom>
            </p:spPr>
          </p:pic>
          <p:pic>
            <p:nvPicPr>
              <p:cNvPr id="30" name="图片 29">
                <a:extLst>
                  <a:ext uri="{FF2B5EF4-FFF2-40B4-BE49-F238E27FC236}">
                    <a16:creationId xmlns:a16="http://schemas.microsoft.com/office/drawing/2014/main" id="{9E9D6A98-CE20-4E2E-B56D-17D1C957E7E4}"/>
                  </a:ext>
                </a:extLst>
              </p:cNvPr>
              <p:cNvPicPr>
                <a:picLocks noChangeAspect="1"/>
              </p:cNvPicPr>
              <p:nvPr/>
            </p:nvPicPr>
            <p:blipFill rotWithShape="1">
              <a:blip r:embed="rId4"/>
              <a:srcRect l="50389" r="3834"/>
              <a:stretch/>
            </p:blipFill>
            <p:spPr>
              <a:xfrm>
                <a:off x="2170237" y="2116828"/>
                <a:ext cx="3925763" cy="2520000"/>
              </a:xfrm>
              <a:prstGeom prst="rect">
                <a:avLst/>
              </a:prstGeom>
            </p:spPr>
          </p:pic>
          <p:pic>
            <p:nvPicPr>
              <p:cNvPr id="31" name="图片 30">
                <a:extLst>
                  <a:ext uri="{FF2B5EF4-FFF2-40B4-BE49-F238E27FC236}">
                    <a16:creationId xmlns:a16="http://schemas.microsoft.com/office/drawing/2014/main" id="{3C46FD16-FC8C-4ED1-B112-C11155169B08}"/>
                  </a:ext>
                </a:extLst>
              </p:cNvPr>
              <p:cNvPicPr>
                <a:picLocks noChangeAspect="1"/>
              </p:cNvPicPr>
              <p:nvPr/>
            </p:nvPicPr>
            <p:blipFill rotWithShape="1">
              <a:blip r:embed="rId4"/>
              <a:srcRect l="96167" r="2500"/>
              <a:stretch/>
            </p:blipFill>
            <p:spPr>
              <a:xfrm>
                <a:off x="2035288" y="2116826"/>
                <a:ext cx="114343" cy="2520000"/>
              </a:xfrm>
              <a:prstGeom prst="rect">
                <a:avLst/>
              </a:prstGeom>
            </p:spPr>
          </p:pic>
          <p:pic>
            <p:nvPicPr>
              <p:cNvPr id="32" name="图片 31">
                <a:extLst>
                  <a:ext uri="{FF2B5EF4-FFF2-40B4-BE49-F238E27FC236}">
                    <a16:creationId xmlns:a16="http://schemas.microsoft.com/office/drawing/2014/main" id="{6142D524-9979-4F6C-82E7-51C33AE222FC}"/>
                  </a:ext>
                </a:extLst>
              </p:cNvPr>
              <p:cNvPicPr>
                <a:picLocks noChangeAspect="1"/>
              </p:cNvPicPr>
              <p:nvPr/>
            </p:nvPicPr>
            <p:blipFill rotWithShape="1">
              <a:blip r:embed="rId4"/>
              <a:srcRect l="97500"/>
              <a:stretch/>
            </p:blipFill>
            <p:spPr>
              <a:xfrm>
                <a:off x="1763607" y="2116826"/>
                <a:ext cx="214391" cy="2520000"/>
              </a:xfrm>
              <a:prstGeom prst="rect">
                <a:avLst/>
              </a:prstGeom>
            </p:spPr>
          </p:pic>
        </p:grpSp>
      </p:grpSp>
      <p:sp>
        <p:nvSpPr>
          <p:cNvPr id="18" name="矩形 17">
            <a:extLst>
              <a:ext uri="{FF2B5EF4-FFF2-40B4-BE49-F238E27FC236}">
                <a16:creationId xmlns:a16="http://schemas.microsoft.com/office/drawing/2014/main" id="{36BBA5AE-8A1D-4F1E-BE15-D8776A64710A}"/>
              </a:ext>
            </a:extLst>
          </p:cNvPr>
          <p:cNvSpPr/>
          <p:nvPr/>
        </p:nvSpPr>
        <p:spPr>
          <a:xfrm>
            <a:off x="3946208" y="2979964"/>
            <a:ext cx="1474878" cy="3029193"/>
          </a:xfrm>
          <a:prstGeom prst="rect">
            <a:avLst/>
          </a:prstGeom>
          <a:noFill/>
          <a:ln w="254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dirty="0"/>
          </a:p>
        </p:txBody>
      </p:sp>
    </p:spTree>
    <p:extLst>
      <p:ext uri="{BB962C8B-B14F-4D97-AF65-F5344CB8AC3E}">
        <p14:creationId xmlns:p14="http://schemas.microsoft.com/office/powerpoint/2010/main" val="263716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 name="圆角矩形 4">
            <a:extLst>
              <a:ext uri="{FF2B5EF4-FFF2-40B4-BE49-F238E27FC236}">
                <a16:creationId xmlns:a16="http://schemas.microsoft.com/office/drawing/2014/main" id="{5EFB4C62-2E02-46BE-8524-88D677A01195}"/>
              </a:ext>
            </a:extLst>
          </p:cNvPr>
          <p:cNvSpPr/>
          <p:nvPr/>
        </p:nvSpPr>
        <p:spPr>
          <a:xfrm>
            <a:off x="767997" y="219544"/>
            <a:ext cx="304581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4" name="矩形 3">
            <a:extLst>
              <a:ext uri="{FF2B5EF4-FFF2-40B4-BE49-F238E27FC236}">
                <a16:creationId xmlns:a16="http://schemas.microsoft.com/office/drawing/2014/main" id="{A57699FB-2248-48D3-830F-F24485882592}"/>
              </a:ext>
            </a:extLst>
          </p:cNvPr>
          <p:cNvSpPr/>
          <p:nvPr/>
        </p:nvSpPr>
        <p:spPr>
          <a:xfrm>
            <a:off x="967466" y="246307"/>
            <a:ext cx="2646878" cy="461665"/>
          </a:xfrm>
          <a:prstGeom prst="rect">
            <a:avLst/>
          </a:prstGeom>
        </p:spPr>
        <p:txBody>
          <a:bodyPr wrap="none">
            <a:spAutoFit/>
          </a:bodyPr>
          <a:lstStyle/>
          <a:p>
            <a:pPr algn="ctr" defTabSz="913924">
              <a:spcBef>
                <a:spcPct val="0"/>
              </a:spcBef>
              <a:spcAft>
                <a:spcPct val="0"/>
              </a:spcAft>
              <a:defRPr/>
            </a:pPr>
            <a:r>
              <a:rPr lang="zh-CN" altLang="en-US" sz="2400" b="1" kern="0" dirty="0">
                <a:solidFill>
                  <a:srgbClr val="005A9E"/>
                </a:solidFill>
                <a:cs typeface="+mn-ea"/>
                <a:sym typeface="+mn-lt"/>
              </a:rPr>
              <a:t>局地等离子体参数</a:t>
            </a:r>
          </a:p>
        </p:txBody>
      </p: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9" name="灯片编号占位符 8">
            <a:extLst>
              <a:ext uri="{FF2B5EF4-FFF2-40B4-BE49-F238E27FC236}">
                <a16:creationId xmlns:a16="http://schemas.microsoft.com/office/drawing/2014/main" id="{C239C9E3-B24C-4F7C-87B3-2FC7DBFC4E7F}"/>
              </a:ext>
            </a:extLst>
          </p:cNvPr>
          <p:cNvSpPr>
            <a:spLocks noGrp="1"/>
          </p:cNvSpPr>
          <p:nvPr>
            <p:ph type="sldNum" sz="quarter" idx="12"/>
          </p:nvPr>
        </p:nvSpPr>
        <p:spPr/>
        <p:txBody>
          <a:bodyPr/>
          <a:lstStyle/>
          <a:p>
            <a:fld id="{D973B45E-4D97-4DCC-B807-2D858E378165}" type="slidenum">
              <a:rPr lang="zh-CN" altLang="en-US" smtClean="0"/>
              <a:t>19</a:t>
            </a:fld>
            <a:endParaRPr lang="zh-CN" altLang="en-US"/>
          </a:p>
        </p:txBody>
      </p:sp>
      <p:pic>
        <p:nvPicPr>
          <p:cNvPr id="8" name="图片 7">
            <a:extLst>
              <a:ext uri="{FF2B5EF4-FFF2-40B4-BE49-F238E27FC236}">
                <a16:creationId xmlns:a16="http://schemas.microsoft.com/office/drawing/2014/main" id="{57AB5E22-A1A8-4AF7-9BFC-0E38827F9705}"/>
              </a:ext>
            </a:extLst>
          </p:cNvPr>
          <p:cNvPicPr>
            <a:picLocks noChangeAspect="1"/>
          </p:cNvPicPr>
          <p:nvPr/>
        </p:nvPicPr>
        <p:blipFill>
          <a:blip r:embed="rId3"/>
          <a:stretch>
            <a:fillRect/>
          </a:stretch>
        </p:blipFill>
        <p:spPr>
          <a:xfrm>
            <a:off x="4570410" y="806843"/>
            <a:ext cx="7119898" cy="5940000"/>
          </a:xfrm>
          <a:prstGeom prst="rect">
            <a:avLst/>
          </a:prstGeom>
        </p:spPr>
      </p:pic>
      <p:sp>
        <p:nvSpPr>
          <p:cNvPr id="10" name="文本框 9">
            <a:extLst>
              <a:ext uri="{FF2B5EF4-FFF2-40B4-BE49-F238E27FC236}">
                <a16:creationId xmlns:a16="http://schemas.microsoft.com/office/drawing/2014/main" id="{C618D4DC-4B3C-426D-ADEA-8E01DED94CD9}"/>
              </a:ext>
            </a:extLst>
          </p:cNvPr>
          <p:cNvSpPr txBox="1"/>
          <p:nvPr/>
        </p:nvSpPr>
        <p:spPr>
          <a:xfrm>
            <a:off x="382796" y="1034256"/>
            <a:ext cx="3926458" cy="868443"/>
          </a:xfrm>
          <a:prstGeom prst="rect">
            <a:avLst/>
          </a:prstGeom>
          <a:noFill/>
        </p:spPr>
        <p:txBody>
          <a:bodyPr wrap="square" rtlCol="0">
            <a:spAutoFit/>
          </a:bodyPr>
          <a:lstStyle/>
          <a:p>
            <a:pPr>
              <a:lnSpc>
                <a:spcPct val="150000"/>
              </a:lnSpc>
            </a:pPr>
            <a:r>
              <a:rPr lang="en-US" altLang="zh-CN" sz="2000"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PSP (E19)</a:t>
            </a:r>
          </a:p>
          <a:p>
            <a:pPr marL="342900" indent="-342900">
              <a:lnSpc>
                <a:spcPct val="125000"/>
              </a:lnSpc>
              <a:buFont typeface="Arial" panose="020B0604020202020204" pitchFamily="34" charset="0"/>
              <a:buChar char="•"/>
            </a:pPr>
            <a:r>
              <a:rPr lang="en-US" altLang="zh-CN" dirty="0">
                <a:latin typeface="Times New Roman" panose="02020603050405020304" pitchFamily="18" charset="0"/>
                <a:ea typeface="Microsoft YaHei" panose="020B0503020204020204" pitchFamily="34" charset="-122"/>
                <a:cs typeface="Times New Roman" panose="02020603050405020304" pitchFamily="18" charset="0"/>
              </a:rPr>
              <a:t>2024-03-29T06:00 ~ 03-31T00:00</a:t>
            </a:r>
          </a:p>
        </p:txBody>
      </p:sp>
      <p:sp>
        <p:nvSpPr>
          <p:cNvPr id="11" name="文本框 10">
            <a:extLst>
              <a:ext uri="{FF2B5EF4-FFF2-40B4-BE49-F238E27FC236}">
                <a16:creationId xmlns:a16="http://schemas.microsoft.com/office/drawing/2014/main" id="{A98C04EC-857B-4022-91A4-AED92626FF33}"/>
              </a:ext>
            </a:extLst>
          </p:cNvPr>
          <p:cNvSpPr txBox="1"/>
          <p:nvPr/>
        </p:nvSpPr>
        <p:spPr>
          <a:xfrm>
            <a:off x="2549407" y="4546662"/>
            <a:ext cx="1945354" cy="307777"/>
          </a:xfrm>
          <a:prstGeom prst="rect">
            <a:avLst/>
          </a:prstGeom>
          <a:noFill/>
        </p:spPr>
        <p:txBody>
          <a:bodyPr wrap="square">
            <a:spAutoFit/>
          </a:bodyPr>
          <a:lstStyle/>
          <a:p>
            <a:r>
              <a:rPr lang="en-US" altLang="zh-CN" sz="1400" b="0" i="0" dirty="0">
                <a:effectLst/>
                <a:latin typeface="Times New Roman" panose="02020603050405020304" pitchFamily="18" charset="0"/>
                <a:cs typeface="Times New Roman" panose="02020603050405020304" pitchFamily="18" charset="0"/>
              </a:rPr>
              <a:t>Sachdeva et al. 2019</a:t>
            </a:r>
            <a:endParaRPr lang="zh-CN" altLang="en-US" sz="1400" dirty="0"/>
          </a:p>
        </p:txBody>
      </p:sp>
      <p:sp>
        <p:nvSpPr>
          <p:cNvPr id="12" name="文本框 11">
            <a:extLst>
              <a:ext uri="{FF2B5EF4-FFF2-40B4-BE49-F238E27FC236}">
                <a16:creationId xmlns:a16="http://schemas.microsoft.com/office/drawing/2014/main" id="{A682CC4C-B190-4F8C-965F-1CFE73A9F135}"/>
              </a:ext>
            </a:extLst>
          </p:cNvPr>
          <p:cNvSpPr txBox="1"/>
          <p:nvPr/>
        </p:nvSpPr>
        <p:spPr>
          <a:xfrm>
            <a:off x="382796" y="2026408"/>
            <a:ext cx="3926458" cy="498663"/>
          </a:xfrm>
          <a:prstGeom prst="rect">
            <a:avLst/>
          </a:prstGeom>
          <a:noFill/>
        </p:spPr>
        <p:txBody>
          <a:bodyPr wrap="square" rtlCol="0">
            <a:spAutoFit/>
          </a:bodyPr>
          <a:lstStyle/>
          <a:p>
            <a:pPr>
              <a:lnSpc>
                <a:spcPct val="150000"/>
              </a:lnSpc>
            </a:pPr>
            <a:r>
              <a:rPr lang="en-US" altLang="zh-CN" sz="2000"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Dist Index</a:t>
            </a:r>
          </a:p>
        </p:txBody>
      </p:sp>
      <p:graphicFrame>
        <p:nvGraphicFramePr>
          <p:cNvPr id="13" name="对象 12">
            <a:extLst>
              <a:ext uri="{FF2B5EF4-FFF2-40B4-BE49-F238E27FC236}">
                <a16:creationId xmlns:a16="http://schemas.microsoft.com/office/drawing/2014/main" id="{508340D7-E6B5-4EEF-81B7-668B93EB1BA9}"/>
              </a:ext>
            </a:extLst>
          </p:cNvPr>
          <p:cNvGraphicFramePr>
            <a:graphicFrameLocks noChangeAspect="1"/>
          </p:cNvGraphicFramePr>
          <p:nvPr/>
        </p:nvGraphicFramePr>
        <p:xfrm>
          <a:off x="1457025" y="2688271"/>
          <a:ext cx="1778000" cy="647700"/>
        </p:xfrm>
        <a:graphic>
          <a:graphicData uri="http://schemas.openxmlformats.org/presentationml/2006/ole">
            <mc:AlternateContent xmlns:mc="http://schemas.openxmlformats.org/markup-compatibility/2006">
              <mc:Choice xmlns:v="urn:schemas-microsoft-com:vml" Requires="v">
                <p:oleObj name="Equation" r:id="rId4" imgW="1777680" imgH="647640" progId="Equation.DSMT4">
                  <p:embed/>
                </p:oleObj>
              </mc:Choice>
              <mc:Fallback>
                <p:oleObj name="Equation" r:id="rId4" imgW="1777680" imgH="647640" progId="Equation.DSMT4">
                  <p:embed/>
                  <p:pic>
                    <p:nvPicPr>
                      <p:cNvPr id="13" name="对象 12">
                        <a:extLst>
                          <a:ext uri="{FF2B5EF4-FFF2-40B4-BE49-F238E27FC236}">
                            <a16:creationId xmlns:a16="http://schemas.microsoft.com/office/drawing/2014/main" id="{508340D7-E6B5-4EEF-81B7-668B93EB1BA9}"/>
                          </a:ext>
                        </a:extLst>
                      </p:cNvPr>
                      <p:cNvPicPr/>
                      <p:nvPr/>
                    </p:nvPicPr>
                    <p:blipFill>
                      <a:blip r:embed="rId5"/>
                      <a:stretch>
                        <a:fillRect/>
                      </a:stretch>
                    </p:blipFill>
                    <p:spPr>
                      <a:xfrm>
                        <a:off x="1457025" y="2688271"/>
                        <a:ext cx="1778000" cy="647700"/>
                      </a:xfrm>
                      <a:prstGeom prst="rect">
                        <a:avLst/>
                      </a:prstGeom>
                    </p:spPr>
                  </p:pic>
                </p:oleObj>
              </mc:Fallback>
            </mc:AlternateContent>
          </a:graphicData>
        </a:graphic>
      </p:graphicFrame>
      <p:pic>
        <p:nvPicPr>
          <p:cNvPr id="14" name="图片 13">
            <a:extLst>
              <a:ext uri="{FF2B5EF4-FFF2-40B4-BE49-F238E27FC236}">
                <a16:creationId xmlns:a16="http://schemas.microsoft.com/office/drawing/2014/main" id="{817BD8FC-63A1-49FE-ADE7-EBF68D2CA32B}"/>
              </a:ext>
            </a:extLst>
          </p:cNvPr>
          <p:cNvPicPr>
            <a:picLocks noChangeAspect="1"/>
          </p:cNvPicPr>
          <p:nvPr/>
        </p:nvPicPr>
        <p:blipFill>
          <a:blip r:embed="rId6"/>
          <a:stretch>
            <a:fillRect/>
          </a:stretch>
        </p:blipFill>
        <p:spPr>
          <a:xfrm>
            <a:off x="204564" y="3499172"/>
            <a:ext cx="4290197" cy="1047490"/>
          </a:xfrm>
          <a:prstGeom prst="rect">
            <a:avLst/>
          </a:prstGeom>
        </p:spPr>
      </p:pic>
      <p:sp>
        <p:nvSpPr>
          <p:cNvPr id="15" name="文本框 14">
            <a:extLst>
              <a:ext uri="{FF2B5EF4-FFF2-40B4-BE49-F238E27FC236}">
                <a16:creationId xmlns:a16="http://schemas.microsoft.com/office/drawing/2014/main" id="{38674E08-1E77-4DDB-8017-724F6C083EA4}"/>
              </a:ext>
            </a:extLst>
          </p:cNvPr>
          <p:cNvSpPr txBox="1"/>
          <p:nvPr/>
        </p:nvSpPr>
        <p:spPr>
          <a:xfrm>
            <a:off x="382795" y="5162654"/>
            <a:ext cx="4079669" cy="960328"/>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提升日冕建模的准确性</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a:p>
            <a:pPr marL="342900" indent="-342900">
              <a:lnSpc>
                <a:spcPct val="150000"/>
              </a:lnSpc>
              <a:buFont typeface="Arial" panose="020B0604020202020204" pitchFamily="34" charset="0"/>
              <a:buChar char="•"/>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无法解决“开放磁通”问题</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p:txBody>
      </p:sp>
    </p:spTree>
    <p:extLst>
      <p:ext uri="{BB962C8B-B14F-4D97-AF65-F5344CB8AC3E}">
        <p14:creationId xmlns:p14="http://schemas.microsoft.com/office/powerpoint/2010/main" val="4025024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9" name="灯片编号占位符 18">
            <a:extLst>
              <a:ext uri="{FF2B5EF4-FFF2-40B4-BE49-F238E27FC236}">
                <a16:creationId xmlns:a16="http://schemas.microsoft.com/office/drawing/2014/main" id="{C77C12EA-E259-41F1-BE58-3172DFCC8733}"/>
              </a:ext>
            </a:extLst>
          </p:cNvPr>
          <p:cNvSpPr>
            <a:spLocks noGrp="1"/>
          </p:cNvSpPr>
          <p:nvPr>
            <p:ph type="sldNum" sz="quarter" idx="12"/>
          </p:nvPr>
        </p:nvSpPr>
        <p:spPr/>
        <p:txBody>
          <a:bodyPr/>
          <a:lstStyle/>
          <a:p>
            <a:fld id="{D973B45E-4D97-4DCC-B807-2D858E378165}" type="slidenum">
              <a:rPr lang="zh-CN" altLang="en-US" smtClean="0"/>
              <a:t>20</a:t>
            </a:fld>
            <a:endParaRPr lang="zh-CN" altLang="en-US"/>
          </a:p>
        </p:txBody>
      </p:sp>
      <p:sp>
        <p:nvSpPr>
          <p:cNvPr id="17" name="圆角矩形 4">
            <a:extLst>
              <a:ext uri="{FF2B5EF4-FFF2-40B4-BE49-F238E27FC236}">
                <a16:creationId xmlns:a16="http://schemas.microsoft.com/office/drawing/2014/main" id="{68A38FBA-19AF-4C33-8399-A63224E75C9C}"/>
              </a:ext>
            </a:extLst>
          </p:cNvPr>
          <p:cNvSpPr/>
          <p:nvPr/>
        </p:nvSpPr>
        <p:spPr>
          <a:xfrm>
            <a:off x="767997" y="219544"/>
            <a:ext cx="201965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18" name="矩形 17">
            <a:extLst>
              <a:ext uri="{FF2B5EF4-FFF2-40B4-BE49-F238E27FC236}">
                <a16:creationId xmlns:a16="http://schemas.microsoft.com/office/drawing/2014/main" id="{36F1CCF7-94DB-4772-A0A5-29C4D598F0B3}"/>
              </a:ext>
            </a:extLst>
          </p:cNvPr>
          <p:cNvSpPr/>
          <p:nvPr/>
        </p:nvSpPr>
        <p:spPr>
          <a:xfrm>
            <a:off x="973522" y="245490"/>
            <a:ext cx="1608602" cy="461665"/>
          </a:xfrm>
          <a:prstGeom prst="rect">
            <a:avLst/>
          </a:prstGeom>
        </p:spPr>
        <p:txBody>
          <a:bodyPr wrap="square">
            <a:spAutoFit/>
          </a:bodyPr>
          <a:lstStyle/>
          <a:p>
            <a:pPr algn="ctr" defTabSz="913924">
              <a:spcBef>
                <a:spcPct val="0"/>
              </a:spcBef>
              <a:spcAft>
                <a:spcPct val="0"/>
              </a:spcAft>
              <a:defRPr/>
            </a:pPr>
            <a:r>
              <a:rPr lang="en-US" altLang="zh-CN" sz="2400" b="1" kern="0" dirty="0">
                <a:solidFill>
                  <a:srgbClr val="005A9E"/>
                </a:solidFill>
                <a:latin typeface="Times New Roman" panose="02020603050405020304" pitchFamily="18" charset="0"/>
                <a:cs typeface="Times New Roman" panose="02020603050405020304" pitchFamily="18" charset="0"/>
                <a:sym typeface="+mn-lt"/>
              </a:rPr>
              <a:t>CME</a:t>
            </a:r>
            <a:r>
              <a:rPr lang="zh-CN" altLang="en-US" sz="2400" b="1" kern="0" dirty="0">
                <a:solidFill>
                  <a:srgbClr val="005A9E"/>
                </a:solidFill>
                <a:latin typeface="Times New Roman" panose="02020603050405020304" pitchFamily="18" charset="0"/>
                <a:cs typeface="Times New Roman" panose="02020603050405020304" pitchFamily="18" charset="0"/>
                <a:sym typeface="+mn-lt"/>
              </a:rPr>
              <a:t>模拟</a:t>
            </a:r>
          </a:p>
        </p:txBody>
      </p:sp>
      <p:sp>
        <p:nvSpPr>
          <p:cNvPr id="20" name="文本框 19">
            <a:extLst>
              <a:ext uri="{FF2B5EF4-FFF2-40B4-BE49-F238E27FC236}">
                <a16:creationId xmlns:a16="http://schemas.microsoft.com/office/drawing/2014/main" id="{06C7C2F5-DB4A-401D-A164-DC1C63BBE487}"/>
              </a:ext>
            </a:extLst>
          </p:cNvPr>
          <p:cNvSpPr txBox="1"/>
          <p:nvPr/>
        </p:nvSpPr>
        <p:spPr>
          <a:xfrm>
            <a:off x="382796" y="1002963"/>
            <a:ext cx="5040000" cy="400110"/>
          </a:xfrm>
          <a:prstGeom prst="rect">
            <a:avLst/>
          </a:prstGeom>
          <a:noFill/>
        </p:spPr>
        <p:txBody>
          <a:bodyPr wrap="square" rtlCol="0">
            <a:spAutoFit/>
          </a:bodyPr>
          <a:lstStyle/>
          <a:p>
            <a:pPr marL="342900" indent="-342900">
              <a:buFont typeface="Arial" panose="020B0604020202020204" pitchFamily="34" charset="0"/>
              <a:buChar char="•"/>
            </a:pP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Gibson-Low</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磁绳</a:t>
            </a:r>
            <a:endParaRPr lang="en-US" altLang="zh-CN" sz="2000" dirty="0">
              <a:latin typeface="Times New Roman" panose="02020603050405020304" pitchFamily="18" charset="0"/>
              <a:ea typeface="Microsoft YaHei" panose="020B0503020204020204" pitchFamily="34" charset="-122"/>
              <a:cs typeface="Times New Roman" panose="02020603050405020304" pitchFamily="18" charset="0"/>
            </a:endParaRPr>
          </a:p>
        </p:txBody>
      </p:sp>
      <p:pic>
        <p:nvPicPr>
          <p:cNvPr id="24" name="Picture 8" descr="A colorful lines on a sphere&#10;&#10;Description automatically generated with medium confidence">
            <a:extLst>
              <a:ext uri="{FF2B5EF4-FFF2-40B4-BE49-F238E27FC236}">
                <a16:creationId xmlns:a16="http://schemas.microsoft.com/office/drawing/2014/main" id="{6BB30642-C291-4135-896D-203C8D4EEDAF}"/>
              </a:ext>
            </a:extLst>
          </p:cNvPr>
          <p:cNvPicPr>
            <a:picLocks noChangeAspect="1"/>
          </p:cNvPicPr>
          <p:nvPr/>
        </p:nvPicPr>
        <p:blipFill>
          <a:blip r:embed="rId3"/>
          <a:stretch>
            <a:fillRect/>
          </a:stretch>
        </p:blipFill>
        <p:spPr>
          <a:xfrm>
            <a:off x="382796" y="1403073"/>
            <a:ext cx="5040000" cy="5040000"/>
          </a:xfrm>
          <a:prstGeom prst="rect">
            <a:avLst/>
          </a:prstGeom>
        </p:spPr>
      </p:pic>
      <p:pic>
        <p:nvPicPr>
          <p:cNvPr id="26" name="图片 25">
            <a:extLst>
              <a:ext uri="{FF2B5EF4-FFF2-40B4-BE49-F238E27FC236}">
                <a16:creationId xmlns:a16="http://schemas.microsoft.com/office/drawing/2014/main" id="{101FCC70-29ED-4EF9-B38F-C6047B7CE18F}"/>
              </a:ext>
            </a:extLst>
          </p:cNvPr>
          <p:cNvPicPr>
            <a:picLocks noChangeAspect="1"/>
          </p:cNvPicPr>
          <p:nvPr/>
        </p:nvPicPr>
        <p:blipFill>
          <a:blip r:embed="rId4"/>
          <a:stretch>
            <a:fillRect/>
          </a:stretch>
        </p:blipFill>
        <p:spPr>
          <a:xfrm>
            <a:off x="5587931" y="1840697"/>
            <a:ext cx="6545455" cy="3600000"/>
          </a:xfrm>
          <a:prstGeom prst="rect">
            <a:avLst/>
          </a:prstGeom>
        </p:spPr>
      </p:pic>
      <p:sp>
        <p:nvSpPr>
          <p:cNvPr id="29" name="文本框 28">
            <a:extLst>
              <a:ext uri="{FF2B5EF4-FFF2-40B4-BE49-F238E27FC236}">
                <a16:creationId xmlns:a16="http://schemas.microsoft.com/office/drawing/2014/main" id="{CDF01A46-1AD7-4F4B-88B4-7D0959FD88FF}"/>
              </a:ext>
            </a:extLst>
          </p:cNvPr>
          <p:cNvSpPr txBox="1"/>
          <p:nvPr/>
        </p:nvSpPr>
        <p:spPr>
          <a:xfrm>
            <a:off x="5939554" y="768796"/>
            <a:ext cx="3993664" cy="868443"/>
          </a:xfrm>
          <a:prstGeom prst="rect">
            <a:avLst/>
          </a:prstGeom>
          <a:noFill/>
        </p:spPr>
        <p:txBody>
          <a:bodyPr wrap="square" rtlCol="0">
            <a:spAutoFit/>
          </a:bodyPr>
          <a:lstStyle/>
          <a:p>
            <a:pPr>
              <a:lnSpc>
                <a:spcPct val="150000"/>
              </a:lnSpc>
            </a:pPr>
            <a:r>
              <a:rPr lang="zh-CN" altLang="en-US" sz="2000"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晕状</a:t>
            </a:r>
            <a:r>
              <a:rPr lang="en-US" altLang="zh-CN" sz="2000" dirty="0">
                <a:solidFill>
                  <a:schemeClr val="accent2"/>
                </a:solidFill>
                <a:latin typeface="Times New Roman" panose="02020603050405020304" pitchFamily="18" charset="0"/>
                <a:ea typeface="Microsoft YaHei" panose="020B0503020204020204" pitchFamily="34" charset="-122"/>
                <a:cs typeface="Times New Roman" panose="02020603050405020304" pitchFamily="18" charset="0"/>
              </a:rPr>
              <a:t>CME</a:t>
            </a:r>
          </a:p>
          <a:p>
            <a:pPr marL="342900" indent="-342900">
              <a:lnSpc>
                <a:spcPct val="125000"/>
              </a:lnSpc>
              <a:buFont typeface="Arial" panose="020B0604020202020204" pitchFamily="34" charset="0"/>
              <a:buChar char="•"/>
            </a:pPr>
            <a:r>
              <a:rPr lang="en-US" altLang="zh-CN" dirty="0">
                <a:latin typeface="Times New Roman" panose="02020603050405020304" pitchFamily="18" charset="0"/>
                <a:ea typeface="Microsoft YaHei" panose="020B0503020204020204" pitchFamily="34" charset="-122"/>
                <a:cs typeface="Times New Roman" panose="02020603050405020304" pitchFamily="18" charset="0"/>
              </a:rPr>
              <a:t>2023-11-09T11:00:00</a:t>
            </a:r>
          </a:p>
        </p:txBody>
      </p:sp>
    </p:spTree>
    <p:extLst>
      <p:ext uri="{BB962C8B-B14F-4D97-AF65-F5344CB8AC3E}">
        <p14:creationId xmlns:p14="http://schemas.microsoft.com/office/powerpoint/2010/main" val="23115637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9" name="灯片编号占位符 18">
            <a:extLst>
              <a:ext uri="{FF2B5EF4-FFF2-40B4-BE49-F238E27FC236}">
                <a16:creationId xmlns:a16="http://schemas.microsoft.com/office/drawing/2014/main" id="{C77C12EA-E259-41F1-BE58-3172DFCC8733}"/>
              </a:ext>
            </a:extLst>
          </p:cNvPr>
          <p:cNvSpPr>
            <a:spLocks noGrp="1"/>
          </p:cNvSpPr>
          <p:nvPr>
            <p:ph type="sldNum" sz="quarter" idx="12"/>
          </p:nvPr>
        </p:nvSpPr>
        <p:spPr/>
        <p:txBody>
          <a:bodyPr/>
          <a:lstStyle/>
          <a:p>
            <a:fld id="{D973B45E-4D97-4DCC-B807-2D858E378165}" type="slidenum">
              <a:rPr lang="zh-CN" altLang="en-US" smtClean="0"/>
              <a:t>21</a:t>
            </a:fld>
            <a:endParaRPr lang="zh-CN" altLang="en-US"/>
          </a:p>
        </p:txBody>
      </p:sp>
      <p:sp>
        <p:nvSpPr>
          <p:cNvPr id="12" name="圆角矩形 4">
            <a:extLst>
              <a:ext uri="{FF2B5EF4-FFF2-40B4-BE49-F238E27FC236}">
                <a16:creationId xmlns:a16="http://schemas.microsoft.com/office/drawing/2014/main" id="{E0F894D5-3519-4939-B0F5-1AB1A1AB65C0}"/>
              </a:ext>
            </a:extLst>
          </p:cNvPr>
          <p:cNvSpPr/>
          <p:nvPr/>
        </p:nvSpPr>
        <p:spPr>
          <a:xfrm>
            <a:off x="767997" y="219544"/>
            <a:ext cx="222920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13" name="矩形 12">
            <a:extLst>
              <a:ext uri="{FF2B5EF4-FFF2-40B4-BE49-F238E27FC236}">
                <a16:creationId xmlns:a16="http://schemas.microsoft.com/office/drawing/2014/main" id="{47120D92-3978-4884-9BB5-DCE88D0C6C1E}"/>
              </a:ext>
            </a:extLst>
          </p:cNvPr>
          <p:cNvSpPr/>
          <p:nvPr/>
        </p:nvSpPr>
        <p:spPr>
          <a:xfrm>
            <a:off x="955498" y="248030"/>
            <a:ext cx="1854199" cy="461665"/>
          </a:xfrm>
          <a:prstGeom prst="rect">
            <a:avLst/>
          </a:prstGeom>
        </p:spPr>
        <p:txBody>
          <a:bodyPr wrap="square">
            <a:spAutoFit/>
          </a:bodyPr>
          <a:lstStyle/>
          <a:p>
            <a:pPr algn="ctr" defTabSz="913924">
              <a:spcBef>
                <a:spcPct val="0"/>
              </a:spcBef>
              <a:spcAft>
                <a:spcPct val="0"/>
              </a:spcAft>
              <a:defRPr/>
            </a:pPr>
            <a:r>
              <a:rPr lang="zh-CN" altLang="en-US" sz="2400" b="1" kern="0" dirty="0">
                <a:solidFill>
                  <a:srgbClr val="005A9E"/>
                </a:solidFill>
                <a:latin typeface="Times New Roman" panose="02020603050405020304" pitchFamily="18" charset="0"/>
                <a:cs typeface="Times New Roman" panose="02020603050405020304" pitchFamily="18" charset="0"/>
                <a:sym typeface="+mn-lt"/>
              </a:rPr>
              <a:t>行星际传播</a:t>
            </a:r>
          </a:p>
        </p:txBody>
      </p:sp>
      <p:pic>
        <p:nvPicPr>
          <p:cNvPr id="14" name="z=0_range250_speed">
            <a:hlinkClick r:id="" action="ppaction://media"/>
            <a:extLst>
              <a:ext uri="{FF2B5EF4-FFF2-40B4-BE49-F238E27FC236}">
                <a16:creationId xmlns:a16="http://schemas.microsoft.com/office/drawing/2014/main" id="{2339BEA6-AA21-4BD5-813F-172880C8724E}"/>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096000" y="1235061"/>
            <a:ext cx="4896000" cy="4320000"/>
          </a:xfrm>
          <a:prstGeom prst="rect">
            <a:avLst/>
          </a:prstGeom>
        </p:spPr>
      </p:pic>
      <p:pic>
        <p:nvPicPr>
          <p:cNvPr id="15" name="z=0_range250_rho">
            <a:hlinkClick r:id="" action="ppaction://media"/>
            <a:extLst>
              <a:ext uri="{FF2B5EF4-FFF2-40B4-BE49-F238E27FC236}">
                <a16:creationId xmlns:a16="http://schemas.microsoft.com/office/drawing/2014/main" id="{9E158E28-616E-41FE-94C2-594CE3D56A5B}"/>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1200000" y="1235061"/>
            <a:ext cx="4896000" cy="4320000"/>
          </a:xfrm>
          <a:prstGeom prst="rect">
            <a:avLst/>
          </a:prstGeom>
        </p:spPr>
      </p:pic>
    </p:spTree>
    <p:extLst>
      <p:ext uri="{BB962C8B-B14F-4D97-AF65-F5344CB8AC3E}">
        <p14:creationId xmlns:p14="http://schemas.microsoft.com/office/powerpoint/2010/main" val="402696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334" fill="hold"/>
                                        <p:tgtEl>
                                          <p:spTgt spid="15"/>
                                        </p:tgtEl>
                                      </p:cBhvr>
                                    </p:cmd>
                                  </p:childTnLst>
                                </p:cTn>
                              </p:par>
                              <p:par>
                                <p:cTn id="7" presetID="1" presetClass="mediacall" presetSubtype="0" fill="hold" nodeType="withEffect">
                                  <p:stCondLst>
                                    <p:cond delay="0"/>
                                  </p:stCondLst>
                                  <p:childTnLst>
                                    <p:cmd type="call" cmd="playFrom(0.0)">
                                      <p:cBhvr>
                                        <p:cTn id="8" dur="5334"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repeatCount="indefinite" fill="hold" display="0">
                  <p:stCondLst>
                    <p:cond delay="indefinite"/>
                  </p:stCondLst>
                </p:cTn>
                <p:tgtEl>
                  <p:spTgt spid="14"/>
                </p:tgtEl>
              </p:cMediaNode>
            </p:video>
            <p:video>
              <p:cMediaNode vol="80000">
                <p:cTn id="10" repeatCount="indefinite" fill="hold" display="0">
                  <p:stCondLst>
                    <p:cond delay="indefinite"/>
                  </p:stCondLst>
                </p:cTn>
                <p:tgtEl>
                  <p:spTgt spid="15"/>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19" name="灯片编号占位符 18">
            <a:extLst>
              <a:ext uri="{FF2B5EF4-FFF2-40B4-BE49-F238E27FC236}">
                <a16:creationId xmlns:a16="http://schemas.microsoft.com/office/drawing/2014/main" id="{C77C12EA-E259-41F1-BE58-3172DFCC8733}"/>
              </a:ext>
            </a:extLst>
          </p:cNvPr>
          <p:cNvSpPr>
            <a:spLocks noGrp="1"/>
          </p:cNvSpPr>
          <p:nvPr>
            <p:ph type="sldNum" sz="quarter" idx="12"/>
          </p:nvPr>
        </p:nvSpPr>
        <p:spPr/>
        <p:txBody>
          <a:bodyPr/>
          <a:lstStyle/>
          <a:p>
            <a:fld id="{D973B45E-4D97-4DCC-B807-2D858E378165}" type="slidenum">
              <a:rPr lang="zh-CN" altLang="en-US" smtClean="0"/>
              <a:t>22</a:t>
            </a:fld>
            <a:endParaRPr lang="zh-CN" altLang="en-US"/>
          </a:p>
        </p:txBody>
      </p:sp>
      <p:sp>
        <p:nvSpPr>
          <p:cNvPr id="11" name="圆角矩形 4">
            <a:extLst>
              <a:ext uri="{FF2B5EF4-FFF2-40B4-BE49-F238E27FC236}">
                <a16:creationId xmlns:a16="http://schemas.microsoft.com/office/drawing/2014/main" id="{7EE32DFE-C325-4764-80D9-F9DF82BAE3C3}"/>
              </a:ext>
            </a:extLst>
          </p:cNvPr>
          <p:cNvSpPr/>
          <p:nvPr/>
        </p:nvSpPr>
        <p:spPr>
          <a:xfrm>
            <a:off x="767997" y="219544"/>
            <a:ext cx="3045813"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16" name="矩形 15">
            <a:extLst>
              <a:ext uri="{FF2B5EF4-FFF2-40B4-BE49-F238E27FC236}">
                <a16:creationId xmlns:a16="http://schemas.microsoft.com/office/drawing/2014/main" id="{2928475A-ABB4-468B-B920-37D36F826817}"/>
              </a:ext>
            </a:extLst>
          </p:cNvPr>
          <p:cNvSpPr/>
          <p:nvPr/>
        </p:nvSpPr>
        <p:spPr>
          <a:xfrm>
            <a:off x="967467" y="246307"/>
            <a:ext cx="2646878" cy="461665"/>
          </a:xfrm>
          <a:prstGeom prst="rect">
            <a:avLst/>
          </a:prstGeom>
        </p:spPr>
        <p:txBody>
          <a:bodyPr wrap="none">
            <a:spAutoFit/>
          </a:bodyPr>
          <a:lstStyle/>
          <a:p>
            <a:pPr algn="ctr" defTabSz="913924">
              <a:spcBef>
                <a:spcPct val="0"/>
              </a:spcBef>
              <a:spcAft>
                <a:spcPct val="0"/>
              </a:spcAft>
              <a:defRPr/>
            </a:pPr>
            <a:r>
              <a:rPr lang="zh-CN" altLang="en-US" sz="2400" b="1" kern="0" dirty="0">
                <a:solidFill>
                  <a:srgbClr val="005A9E"/>
                </a:solidFill>
                <a:cs typeface="+mn-ea"/>
                <a:sym typeface="+mn-lt"/>
              </a:rPr>
              <a:t>地球处的参数演化</a:t>
            </a:r>
          </a:p>
        </p:txBody>
      </p:sp>
      <p:pic>
        <p:nvPicPr>
          <p:cNvPr id="17" name="shl_movie">
            <a:hlinkClick r:id="" action="ppaction://media"/>
            <a:extLst>
              <a:ext uri="{FF2B5EF4-FFF2-40B4-BE49-F238E27FC236}">
                <a16:creationId xmlns:a16="http://schemas.microsoft.com/office/drawing/2014/main" id="{3A3267C9-ECA3-4248-92B2-39328C6941F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9196" y="1269000"/>
            <a:ext cx="11727676" cy="4320000"/>
          </a:xfrm>
          <a:prstGeom prst="rect">
            <a:avLst/>
          </a:prstGeom>
        </p:spPr>
      </p:pic>
    </p:spTree>
    <p:extLst>
      <p:ext uri="{BB962C8B-B14F-4D97-AF65-F5344CB8AC3E}">
        <p14:creationId xmlns:p14="http://schemas.microsoft.com/office/powerpoint/2010/main" val="278215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8600"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7"/>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a:extLst>
              <a:ext uri="{FF2B5EF4-FFF2-40B4-BE49-F238E27FC236}">
                <a16:creationId xmlns:a16="http://schemas.microsoft.com/office/drawing/2014/main" id="{ED332096-C855-4B9F-9904-BF1E2D2ABCC0}"/>
              </a:ext>
            </a:extLst>
          </p:cNvPr>
          <p:cNvCxnSpPr>
            <a:cxnSpLocks/>
          </p:cNvCxnSpPr>
          <p:nvPr/>
        </p:nvCxnSpPr>
        <p:spPr>
          <a:xfrm flipH="1">
            <a:off x="2408716" y="476324"/>
            <a:ext cx="9783285" cy="0"/>
          </a:xfrm>
          <a:prstGeom prst="line">
            <a:avLst/>
          </a:prstGeom>
          <a:ln w="28575">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5" name="Group 17">
            <a:extLst>
              <a:ext uri="{FF2B5EF4-FFF2-40B4-BE49-F238E27FC236}">
                <a16:creationId xmlns:a16="http://schemas.microsoft.com/office/drawing/2014/main" id="{A8EDE844-57CA-4045-A89A-56D525F0A174}"/>
              </a:ext>
            </a:extLst>
          </p:cNvPr>
          <p:cNvGrpSpPr>
            <a:grpSpLocks noChangeAspect="1"/>
          </p:cNvGrpSpPr>
          <p:nvPr/>
        </p:nvGrpSpPr>
        <p:grpSpPr>
          <a:xfrm>
            <a:off x="204564" y="230941"/>
            <a:ext cx="457188" cy="490764"/>
            <a:chOff x="231" y="1205"/>
            <a:chExt cx="640" cy="687"/>
          </a:xfrm>
          <a:solidFill>
            <a:srgbClr val="005A9E"/>
          </a:solidFill>
          <a:effectLst>
            <a:outerShdw blurRad="50800" dist="38100" dir="2700000" algn="tl" rotWithShape="0">
              <a:prstClr val="black">
                <a:alpha val="40000"/>
              </a:prstClr>
            </a:outerShdw>
          </a:effectLst>
        </p:grpSpPr>
        <p:sp>
          <p:nvSpPr>
            <p:cNvPr id="6" name="Freeform 18">
              <a:extLst>
                <a:ext uri="{FF2B5EF4-FFF2-40B4-BE49-F238E27FC236}">
                  <a16:creationId xmlns:a16="http://schemas.microsoft.com/office/drawing/2014/main" id="{EC529DF5-2331-4273-BAFC-7768AF4D073F}"/>
                </a:ext>
              </a:extLst>
            </p:cNvPr>
            <p:cNvSpPr/>
            <p:nvPr/>
          </p:nvSpPr>
          <p:spPr bwMode="auto">
            <a:xfrm>
              <a:off x="231" y="1205"/>
              <a:ext cx="499" cy="687"/>
            </a:xfrm>
            <a:custGeom>
              <a:avLst/>
              <a:gdLst>
                <a:gd name="T0" fmla="*/ 442 w 499"/>
                <a:gd name="T1" fmla="*/ 629 h 687"/>
                <a:gd name="T2" fmla="*/ 57 w 499"/>
                <a:gd name="T3" fmla="*/ 629 h 687"/>
                <a:gd name="T4" fmla="*/ 57 w 499"/>
                <a:gd name="T5" fmla="*/ 200 h 687"/>
                <a:gd name="T6" fmla="*/ 200 w 499"/>
                <a:gd name="T7" fmla="*/ 200 h 687"/>
                <a:gd name="T8" fmla="*/ 200 w 499"/>
                <a:gd name="T9" fmla="*/ 57 h 687"/>
                <a:gd name="T10" fmla="*/ 442 w 499"/>
                <a:gd name="T11" fmla="*/ 57 h 687"/>
                <a:gd name="T12" fmla="*/ 442 w 499"/>
                <a:gd name="T13" fmla="*/ 116 h 687"/>
                <a:gd name="T14" fmla="*/ 494 w 499"/>
                <a:gd name="T15" fmla="*/ 64 h 687"/>
                <a:gd name="T16" fmla="*/ 499 w 499"/>
                <a:gd name="T17" fmla="*/ 59 h 687"/>
                <a:gd name="T18" fmla="*/ 499 w 499"/>
                <a:gd name="T19" fmla="*/ 0 h 687"/>
                <a:gd name="T20" fmla="*/ 143 w 499"/>
                <a:gd name="T21" fmla="*/ 0 h 687"/>
                <a:gd name="T22" fmla="*/ 143 w 499"/>
                <a:gd name="T23" fmla="*/ 0 h 687"/>
                <a:gd name="T24" fmla="*/ 0 w 499"/>
                <a:gd name="T25" fmla="*/ 143 h 687"/>
                <a:gd name="T26" fmla="*/ 0 w 499"/>
                <a:gd name="T27" fmla="*/ 687 h 687"/>
                <a:gd name="T28" fmla="*/ 499 w 499"/>
                <a:gd name="T29" fmla="*/ 687 h 687"/>
                <a:gd name="T30" fmla="*/ 499 w 499"/>
                <a:gd name="T31" fmla="*/ 429 h 687"/>
                <a:gd name="T32" fmla="*/ 442 w 499"/>
                <a:gd name="T33" fmla="*/ 486 h 687"/>
                <a:gd name="T34" fmla="*/ 442 w 499"/>
                <a:gd name="T35" fmla="*/ 629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9" h="687">
                  <a:moveTo>
                    <a:pt x="442" y="629"/>
                  </a:moveTo>
                  <a:lnTo>
                    <a:pt x="57" y="629"/>
                  </a:lnTo>
                  <a:lnTo>
                    <a:pt x="57" y="200"/>
                  </a:lnTo>
                  <a:lnTo>
                    <a:pt x="200" y="200"/>
                  </a:lnTo>
                  <a:lnTo>
                    <a:pt x="200" y="57"/>
                  </a:lnTo>
                  <a:lnTo>
                    <a:pt x="442" y="57"/>
                  </a:lnTo>
                  <a:lnTo>
                    <a:pt x="442" y="116"/>
                  </a:lnTo>
                  <a:lnTo>
                    <a:pt x="494" y="64"/>
                  </a:lnTo>
                  <a:lnTo>
                    <a:pt x="499" y="59"/>
                  </a:lnTo>
                  <a:lnTo>
                    <a:pt x="499" y="0"/>
                  </a:lnTo>
                  <a:lnTo>
                    <a:pt x="143" y="0"/>
                  </a:lnTo>
                  <a:lnTo>
                    <a:pt x="143" y="0"/>
                  </a:lnTo>
                  <a:lnTo>
                    <a:pt x="0" y="143"/>
                  </a:lnTo>
                  <a:lnTo>
                    <a:pt x="0" y="687"/>
                  </a:lnTo>
                  <a:lnTo>
                    <a:pt x="499" y="687"/>
                  </a:lnTo>
                  <a:lnTo>
                    <a:pt x="499" y="429"/>
                  </a:lnTo>
                  <a:lnTo>
                    <a:pt x="442" y="486"/>
                  </a:lnTo>
                  <a:lnTo>
                    <a:pt x="442" y="6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sp>
          <p:nvSpPr>
            <p:cNvPr id="7" name="Freeform 19">
              <a:extLst>
                <a:ext uri="{FF2B5EF4-FFF2-40B4-BE49-F238E27FC236}">
                  <a16:creationId xmlns:a16="http://schemas.microsoft.com/office/drawing/2014/main" id="{4DBCB7BD-6FCE-4197-9EB7-FD3D4642081D}"/>
                </a:ext>
              </a:extLst>
            </p:cNvPr>
            <p:cNvSpPr>
              <a:spLocks noEditPoints="1"/>
            </p:cNvSpPr>
            <p:nvPr/>
          </p:nvSpPr>
          <p:spPr bwMode="auto">
            <a:xfrm>
              <a:off x="436" y="1310"/>
              <a:ext cx="435" cy="431"/>
            </a:xfrm>
            <a:custGeom>
              <a:avLst/>
              <a:gdLst>
                <a:gd name="T0" fmla="*/ 50 w 435"/>
                <a:gd name="T1" fmla="*/ 279 h 431"/>
                <a:gd name="T2" fmla="*/ 50 w 435"/>
                <a:gd name="T3" fmla="*/ 279 h 431"/>
                <a:gd name="T4" fmla="*/ 50 w 435"/>
                <a:gd name="T5" fmla="*/ 279 h 431"/>
                <a:gd name="T6" fmla="*/ 50 w 435"/>
                <a:gd name="T7" fmla="*/ 279 h 431"/>
                <a:gd name="T8" fmla="*/ 0 w 435"/>
                <a:gd name="T9" fmla="*/ 431 h 431"/>
                <a:gd name="T10" fmla="*/ 155 w 435"/>
                <a:gd name="T11" fmla="*/ 381 h 431"/>
                <a:gd name="T12" fmla="*/ 155 w 435"/>
                <a:gd name="T13" fmla="*/ 381 h 431"/>
                <a:gd name="T14" fmla="*/ 155 w 435"/>
                <a:gd name="T15" fmla="*/ 381 h 431"/>
                <a:gd name="T16" fmla="*/ 155 w 435"/>
                <a:gd name="T17" fmla="*/ 381 h 431"/>
                <a:gd name="T18" fmla="*/ 435 w 435"/>
                <a:gd name="T19" fmla="*/ 102 h 431"/>
                <a:gd name="T20" fmla="*/ 330 w 435"/>
                <a:gd name="T21" fmla="*/ 0 h 431"/>
                <a:gd name="T22" fmla="*/ 50 w 435"/>
                <a:gd name="T23" fmla="*/ 279 h 431"/>
                <a:gd name="T24" fmla="*/ 50 w 435"/>
                <a:gd name="T25" fmla="*/ 279 h 431"/>
                <a:gd name="T26" fmla="*/ 141 w 435"/>
                <a:gd name="T27" fmla="*/ 360 h 431"/>
                <a:gd name="T28" fmla="*/ 38 w 435"/>
                <a:gd name="T29" fmla="*/ 396 h 431"/>
                <a:gd name="T30" fmla="*/ 72 w 435"/>
                <a:gd name="T31" fmla="*/ 291 h 431"/>
                <a:gd name="T32" fmla="*/ 141 w 435"/>
                <a:gd name="T33" fmla="*/ 36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5" h="431">
                  <a:moveTo>
                    <a:pt x="50" y="279"/>
                  </a:moveTo>
                  <a:lnTo>
                    <a:pt x="50" y="279"/>
                  </a:lnTo>
                  <a:lnTo>
                    <a:pt x="50" y="279"/>
                  </a:lnTo>
                  <a:lnTo>
                    <a:pt x="50" y="279"/>
                  </a:lnTo>
                  <a:lnTo>
                    <a:pt x="0" y="431"/>
                  </a:lnTo>
                  <a:lnTo>
                    <a:pt x="155" y="381"/>
                  </a:lnTo>
                  <a:lnTo>
                    <a:pt x="155" y="381"/>
                  </a:lnTo>
                  <a:lnTo>
                    <a:pt x="155" y="381"/>
                  </a:lnTo>
                  <a:lnTo>
                    <a:pt x="155" y="381"/>
                  </a:lnTo>
                  <a:lnTo>
                    <a:pt x="435" y="102"/>
                  </a:lnTo>
                  <a:lnTo>
                    <a:pt x="330" y="0"/>
                  </a:lnTo>
                  <a:lnTo>
                    <a:pt x="50" y="279"/>
                  </a:lnTo>
                  <a:lnTo>
                    <a:pt x="50" y="279"/>
                  </a:lnTo>
                  <a:close/>
                  <a:moveTo>
                    <a:pt x="141" y="360"/>
                  </a:moveTo>
                  <a:lnTo>
                    <a:pt x="38" y="396"/>
                  </a:lnTo>
                  <a:lnTo>
                    <a:pt x="72" y="291"/>
                  </a:lnTo>
                  <a:lnTo>
                    <a:pt x="141" y="3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cs typeface="+mn-ea"/>
                <a:sym typeface="+mn-lt"/>
              </a:endParaRPr>
            </a:p>
          </p:txBody>
        </p:sp>
      </p:grpSp>
      <p:sp>
        <p:nvSpPr>
          <p:cNvPr id="9" name="矩形 8">
            <a:extLst>
              <a:ext uri="{FF2B5EF4-FFF2-40B4-BE49-F238E27FC236}">
                <a16:creationId xmlns:a16="http://schemas.microsoft.com/office/drawing/2014/main" id="{18288332-8573-4858-AD7F-9445B934C5FD}"/>
              </a:ext>
            </a:extLst>
          </p:cNvPr>
          <p:cNvSpPr/>
          <p:nvPr/>
        </p:nvSpPr>
        <p:spPr>
          <a:xfrm>
            <a:off x="466275" y="1403514"/>
            <a:ext cx="11272199" cy="2461508"/>
          </a:xfrm>
          <a:prstGeom prst="rect">
            <a:avLst/>
          </a:prstGeom>
        </p:spPr>
        <p:txBody>
          <a:bodyPr wrap="square">
            <a:spAutoFit/>
          </a:bodyPr>
          <a:lstStyle/>
          <a:p>
            <a:pPr marL="342900" indent="-342900" algn="just">
              <a:lnSpc>
                <a:spcPct val="200000"/>
              </a:lnSpc>
              <a:buFont typeface="+mj-lt"/>
              <a:buAutoNum type="arabicPeriod"/>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“夸父一号”</a:t>
            </a: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LST</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观测能够为</a:t>
            </a: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CME</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的</a:t>
            </a: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MHD</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模拟结果提供约束。</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a:p>
            <a:pPr marL="342900" indent="-342900" algn="just">
              <a:lnSpc>
                <a:spcPct val="200000"/>
              </a:lnSpc>
              <a:buFont typeface="+mj-lt"/>
              <a:buAutoNum type="arabicPeriod"/>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以遥感和原位观测为约束，通过优化模型参数构建更为精准的日冕和行星际磁场。</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a:p>
            <a:pPr marL="342900" indent="-342900" algn="just">
              <a:lnSpc>
                <a:spcPct val="200000"/>
              </a:lnSpc>
              <a:buFont typeface="+mj-lt"/>
              <a:buAutoNum type="arabicPeriod"/>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远端磁场会影响日冕的大尺度结构，光球磁场的多视角测量能够提升</a:t>
            </a: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MHD</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模拟精度。</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a:p>
            <a:pPr marL="342900" indent="-342900" algn="just">
              <a:lnSpc>
                <a:spcPct val="200000"/>
              </a:lnSpc>
              <a:buFont typeface="+mj-lt"/>
              <a:buAutoNum type="arabicPeriod"/>
            </a:pP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利用全球</a:t>
            </a:r>
            <a:r>
              <a:rPr lang="en-US" altLang="zh-CN" sz="2000" dirty="0">
                <a:latin typeface="Times New Roman" panose="02020603050405020304" pitchFamily="18" charset="0"/>
                <a:ea typeface="微软雅黑" panose="020B0503020204020204" pitchFamily="34" charset="-122"/>
                <a:cs typeface="Times New Roman" panose="02020603050405020304" pitchFamily="18" charset="0"/>
              </a:rPr>
              <a:t>MHD</a:t>
            </a:r>
            <a:r>
              <a:rPr lang="zh-CN" altLang="en-US" sz="2000" dirty="0">
                <a:latin typeface="Times New Roman" panose="02020603050405020304" pitchFamily="18" charset="0"/>
                <a:ea typeface="微软雅黑" panose="020B0503020204020204" pitchFamily="34" charset="-122"/>
                <a:cs typeface="Times New Roman" panose="02020603050405020304" pitchFamily="18" charset="0"/>
              </a:rPr>
              <a:t>模拟，探索太阳活动多尺度之间的物理过程及其对宇宙线的调制效应。</a:t>
            </a:r>
            <a:endParaRPr lang="en-US" altLang="zh-CN" sz="20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2" name="灯片编号占位符 11">
            <a:extLst>
              <a:ext uri="{FF2B5EF4-FFF2-40B4-BE49-F238E27FC236}">
                <a16:creationId xmlns:a16="http://schemas.microsoft.com/office/drawing/2014/main" id="{699E33BA-81BA-4AAC-AB1E-623DF5F14EEF}"/>
              </a:ext>
            </a:extLst>
          </p:cNvPr>
          <p:cNvSpPr>
            <a:spLocks noGrp="1"/>
          </p:cNvSpPr>
          <p:nvPr>
            <p:ph type="sldNum" sz="quarter" idx="12"/>
          </p:nvPr>
        </p:nvSpPr>
        <p:spPr/>
        <p:txBody>
          <a:bodyPr/>
          <a:lstStyle/>
          <a:p>
            <a:fld id="{D973B45E-4D97-4DCC-B807-2D858E378165}" type="slidenum">
              <a:rPr lang="zh-CN" altLang="en-US" smtClean="0"/>
              <a:t>23</a:t>
            </a:fld>
            <a:endParaRPr lang="zh-CN" altLang="en-US"/>
          </a:p>
        </p:txBody>
      </p:sp>
      <p:sp>
        <p:nvSpPr>
          <p:cNvPr id="13" name="圆角矩形 4">
            <a:extLst>
              <a:ext uri="{FF2B5EF4-FFF2-40B4-BE49-F238E27FC236}">
                <a16:creationId xmlns:a16="http://schemas.microsoft.com/office/drawing/2014/main" id="{5512B7E4-438C-4260-970D-B60C9CC8E985}"/>
              </a:ext>
            </a:extLst>
          </p:cNvPr>
          <p:cNvSpPr/>
          <p:nvPr/>
        </p:nvSpPr>
        <p:spPr>
          <a:xfrm>
            <a:off x="767998" y="219544"/>
            <a:ext cx="2072834" cy="519711"/>
          </a:xfrm>
          <a:prstGeom prst="roundRect">
            <a:avLst/>
          </a:prstGeom>
          <a:gradFill flip="none" rotWithShape="1">
            <a:gsLst>
              <a:gs pos="0">
                <a:srgbClr val="F0F0F0"/>
              </a:gs>
              <a:gs pos="100000">
                <a:srgbClr val="F1F1F1"/>
              </a:gs>
            </a:gsLst>
            <a:lin ang="2700000" scaled="1"/>
          </a:gradFill>
          <a:ln w="38100" cap="flat" cmpd="sng" algn="ctr">
            <a:gradFill flip="none" rotWithShape="1">
              <a:gsLst>
                <a:gs pos="100000">
                  <a:srgbClr val="FFFFFF"/>
                </a:gs>
                <a:gs pos="0">
                  <a:srgbClr val="CECED0"/>
                </a:gs>
              </a:gsLst>
              <a:lin ang="18900000" scaled="0"/>
            </a:gradFill>
            <a:prstDash val="solid"/>
          </a:ln>
          <a:effectLst>
            <a:outerShdw blurRad="203200" dist="88900" dir="8100000" sx="102000" sy="102000" algn="tr" rotWithShape="0">
              <a:prstClr val="black">
                <a:alpha val="30000"/>
              </a:prstClr>
            </a:outerShdw>
          </a:effectLst>
        </p:spPr>
        <p:txBody>
          <a:bodyPr lIns="71316" tIns="35658" rIns="71316" bIns="35658" anchor="ct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dirty="0">
              <a:ln>
                <a:noFill/>
              </a:ln>
              <a:solidFill>
                <a:prstClr val="black"/>
              </a:solidFill>
              <a:effectLst/>
              <a:uLnTx/>
              <a:uFillTx/>
              <a:cs typeface="+mn-ea"/>
              <a:sym typeface="+mn-lt"/>
            </a:endParaRPr>
          </a:p>
        </p:txBody>
      </p:sp>
      <p:sp>
        <p:nvSpPr>
          <p:cNvPr id="14" name="矩形 13">
            <a:extLst>
              <a:ext uri="{FF2B5EF4-FFF2-40B4-BE49-F238E27FC236}">
                <a16:creationId xmlns:a16="http://schemas.microsoft.com/office/drawing/2014/main" id="{20A12174-3A8D-4FF0-AA33-D771F8625689}"/>
              </a:ext>
            </a:extLst>
          </p:cNvPr>
          <p:cNvSpPr/>
          <p:nvPr/>
        </p:nvSpPr>
        <p:spPr>
          <a:xfrm>
            <a:off x="942640" y="245490"/>
            <a:ext cx="1723550" cy="461665"/>
          </a:xfrm>
          <a:prstGeom prst="rect">
            <a:avLst/>
          </a:prstGeom>
        </p:spPr>
        <p:txBody>
          <a:bodyPr wrap="none">
            <a:spAutoFit/>
          </a:bodyPr>
          <a:lstStyle/>
          <a:p>
            <a:pPr algn="ctr" defTabSz="913924">
              <a:spcBef>
                <a:spcPct val="0"/>
              </a:spcBef>
              <a:spcAft>
                <a:spcPct val="0"/>
              </a:spcAft>
              <a:defRPr/>
            </a:pPr>
            <a:r>
              <a:rPr lang="zh-CN" altLang="en-US" sz="2400" b="1" kern="0" dirty="0">
                <a:solidFill>
                  <a:srgbClr val="005A9E"/>
                </a:solidFill>
                <a:cs typeface="+mn-ea"/>
                <a:sym typeface="+mn-lt"/>
              </a:rPr>
              <a:t>总结与讨论</a:t>
            </a:r>
          </a:p>
        </p:txBody>
      </p:sp>
      <p:sp>
        <p:nvSpPr>
          <p:cNvPr id="15" name="文本框 14">
            <a:extLst>
              <a:ext uri="{FF2B5EF4-FFF2-40B4-BE49-F238E27FC236}">
                <a16:creationId xmlns:a16="http://schemas.microsoft.com/office/drawing/2014/main" id="{B6EFE142-0B14-43AA-B5B6-406D7450C11A}"/>
              </a:ext>
            </a:extLst>
          </p:cNvPr>
          <p:cNvSpPr txBox="1"/>
          <p:nvPr/>
        </p:nvSpPr>
        <p:spPr>
          <a:xfrm>
            <a:off x="3022327" y="5539442"/>
            <a:ext cx="6145228" cy="1015663"/>
          </a:xfrm>
          <a:prstGeom prst="rect">
            <a:avLst/>
          </a:prstGeom>
          <a:noFill/>
        </p:spPr>
        <p:txBody>
          <a:bodyPr wrap="square" rtlCol="0">
            <a:spAutoFit/>
          </a:bodyPr>
          <a:lstStyle/>
          <a:p>
            <a:pPr algn="ctr"/>
            <a:r>
              <a:rPr lang="zh-CN" altLang="en-US" sz="6000" b="1" dirty="0">
                <a:solidFill>
                  <a:srgbClr val="005A9E"/>
                </a:solidFill>
                <a:latin typeface="Times New Roman" panose="02020603050405020304" pitchFamily="18" charset="0"/>
                <a:ea typeface="楷体" panose="02010609060101010101" pitchFamily="49" charset="-122"/>
                <a:cs typeface="Times New Roman" panose="02020603050405020304" pitchFamily="18" charset="0"/>
                <a:sym typeface="+mn-lt"/>
              </a:rPr>
              <a:t>谢谢</a:t>
            </a:r>
            <a:r>
              <a:rPr lang="en-US" altLang="zh-CN" sz="6000" b="1" dirty="0">
                <a:solidFill>
                  <a:srgbClr val="005A9E"/>
                </a:solidFill>
                <a:latin typeface="Times New Roman" panose="02020603050405020304" pitchFamily="18" charset="0"/>
                <a:ea typeface="楷体" panose="02010609060101010101" pitchFamily="49" charset="-122"/>
                <a:cs typeface="Times New Roman" panose="02020603050405020304" pitchFamily="18" charset="0"/>
                <a:sym typeface="+mn-lt"/>
              </a:rPr>
              <a:t>!</a:t>
            </a:r>
            <a:endParaRPr lang="zh-CN" altLang="en-US" sz="6000" b="1" dirty="0">
              <a:solidFill>
                <a:srgbClr val="005A9E"/>
              </a:solidFill>
              <a:latin typeface="Times New Roman" panose="02020603050405020304" pitchFamily="18" charset="0"/>
              <a:ea typeface="楷体" panose="02010609060101010101" pitchFamily="49" charset="-122"/>
              <a:cs typeface="Times New Roman" panose="02020603050405020304" pitchFamily="18" charset="0"/>
              <a:sym typeface="+mn-lt"/>
            </a:endParaRPr>
          </a:p>
        </p:txBody>
      </p:sp>
      <p:sp>
        <p:nvSpPr>
          <p:cNvPr id="16" name="文本框 15">
            <a:extLst>
              <a:ext uri="{FF2B5EF4-FFF2-40B4-BE49-F238E27FC236}">
                <a16:creationId xmlns:a16="http://schemas.microsoft.com/office/drawing/2014/main" id="{B06C64BC-5017-45C7-BF8B-A114AD5E73F0}"/>
              </a:ext>
            </a:extLst>
          </p:cNvPr>
          <p:cNvSpPr txBox="1"/>
          <p:nvPr/>
        </p:nvSpPr>
        <p:spPr>
          <a:xfrm>
            <a:off x="467334" y="4087492"/>
            <a:ext cx="11272199" cy="1210396"/>
          </a:xfrm>
          <a:prstGeom prst="rect">
            <a:avLst/>
          </a:prstGeom>
          <a:noFill/>
        </p:spPr>
        <p:txBody>
          <a:bodyPr wrap="square">
            <a:spAutoFit/>
          </a:bodyPr>
          <a:lstStyle/>
          <a:p>
            <a:pPr marL="342900" indent="-342900" algn="just">
              <a:lnSpc>
                <a:spcPct val="125000"/>
              </a:lnSpc>
              <a:buFont typeface="Wingdings" panose="05000000000000000000" pitchFamily="2" charset="2"/>
              <a:buChar char="ü"/>
            </a:pPr>
            <a:r>
              <a:rPr lang="en-US" altLang="zh-CN" sz="2000" b="0" i="0" u="none" strike="noStrike" baseline="0" dirty="0">
                <a:solidFill>
                  <a:schemeClr val="accent2"/>
                </a:solidFill>
                <a:latin typeface="Times New Roman" panose="02020603050405020304" pitchFamily="18" charset="0"/>
                <a:ea typeface="微软雅黑" panose="020B0503020204020204" pitchFamily="34" charset="-122"/>
                <a:cs typeface="Times New Roman" panose="02020603050405020304" pitchFamily="18" charset="0"/>
              </a:rPr>
              <a:t>Refinement of Global Coronal and Interplanetary Magnetic Field Extrapolations Constrained by Remote-sensing and In Situ Observations at the Solar Minimum. 2024, ApJ, 970: 131.</a:t>
            </a:r>
          </a:p>
          <a:p>
            <a:pPr marL="342900" indent="-342900" algn="just">
              <a:lnSpc>
                <a:spcPct val="125000"/>
              </a:lnSpc>
              <a:buFont typeface="Wingdings" panose="05000000000000000000" pitchFamily="2" charset="2"/>
              <a:buChar char="ü"/>
            </a:pPr>
            <a:r>
              <a:rPr lang="en-US" altLang="zh-CN" sz="2000" b="0" i="0" u="none" strike="noStrike" baseline="0" dirty="0">
                <a:solidFill>
                  <a:schemeClr val="accent2"/>
                </a:solidFill>
                <a:latin typeface="Times New Roman" panose="02020603050405020304" pitchFamily="18" charset="0"/>
                <a:ea typeface="微软雅黑" panose="020B0503020204020204" pitchFamily="34" charset="-122"/>
                <a:cs typeface="Times New Roman" panose="02020603050405020304" pitchFamily="18" charset="0"/>
              </a:rPr>
              <a:t>The Role of Farside Magnetic Structures in Modeling the 2024 Solar Eclipse. 2025, ApJ, 992: 89.</a:t>
            </a:r>
            <a:endParaRPr lang="en-US" altLang="zh-CN" sz="2000" dirty="0">
              <a:solidFill>
                <a:schemeClr val="accent2"/>
              </a:solidFill>
              <a:latin typeface="Times New Roman" panose="02020603050405020304" pitchFamily="18" charset="0"/>
              <a:ea typeface="微软雅黑" panose="020B0503020204020204" pitchFamily="34" charset="-122"/>
              <a:cs typeface="Times New Roman" panose="02020603050405020304" pitchFamily="18" charset="0"/>
            </a:endParaRPr>
          </a:p>
        </p:txBody>
      </p:sp>
    </p:spTree>
    <p:extLst>
      <p:ext uri="{BB962C8B-B14F-4D97-AF65-F5344CB8AC3E}">
        <p14:creationId xmlns:p14="http://schemas.microsoft.com/office/powerpoint/2010/main" val="3326625831"/>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25400">
          <a:solidFill>
            <a:schemeClr val="accent2"/>
          </a:solidFill>
        </a:ln>
      </a:spPr>
      <a:bodyPr rtlCol="0" anchor="ctr"/>
      <a:lstStyle>
        <a:defPPr algn="ctr">
          <a:defRPr dirty="0"/>
        </a:defPPr>
      </a:lstStyle>
      <a:style>
        <a:lnRef idx="1">
          <a:schemeClr val="accent1"/>
        </a:lnRef>
        <a:fillRef idx="0">
          <a:schemeClr val="accent1"/>
        </a:fillRef>
        <a:effectRef idx="0">
          <a:schemeClr val="accent1"/>
        </a:effectRef>
        <a:fontRef idx="minor">
          <a:schemeClr val="tx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21740</TotalTime>
  <Words>3400</Words>
  <Application>Microsoft Macintosh PowerPoint</Application>
  <PresentationFormat>宽屏</PresentationFormat>
  <Paragraphs>380</Paragraphs>
  <Slides>23</Slides>
  <Notes>23</Notes>
  <HiddenSlides>0</HiddenSlides>
  <MMClips>4</MMClips>
  <ScaleCrop>false</ScaleCrop>
  <HeadingPairs>
    <vt:vector size="8" baseType="variant">
      <vt:variant>
        <vt:lpstr>已用的字体</vt:lpstr>
      </vt:variant>
      <vt:variant>
        <vt:i4>9</vt:i4>
      </vt:variant>
      <vt:variant>
        <vt:lpstr>主题</vt:lpstr>
      </vt:variant>
      <vt:variant>
        <vt:i4>1</vt:i4>
      </vt:variant>
      <vt:variant>
        <vt:lpstr>嵌入 OLE 服务器</vt:lpstr>
      </vt:variant>
      <vt:variant>
        <vt:i4>1</vt:i4>
      </vt:variant>
      <vt:variant>
        <vt:lpstr>幻灯片标题</vt:lpstr>
      </vt:variant>
      <vt:variant>
        <vt:i4>23</vt:i4>
      </vt:variant>
    </vt:vector>
  </HeadingPairs>
  <TitlesOfParts>
    <vt:vector size="34" baseType="lpstr">
      <vt:lpstr>等线</vt:lpstr>
      <vt:lpstr>等线 Light</vt:lpstr>
      <vt:lpstr>SimHei</vt:lpstr>
      <vt:lpstr>Microsoft YaHei</vt:lpstr>
      <vt:lpstr>Microsoft YaHei</vt:lpstr>
      <vt:lpstr>PingFang SC</vt:lpstr>
      <vt:lpstr>Arial</vt:lpstr>
      <vt:lpstr>Times New Roman</vt:lpstr>
      <vt:lpstr>Wingdings</vt:lpstr>
      <vt:lpstr>Office 主题​​</vt:lpstr>
      <vt:lpstr>Equation</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史 广禄</dc:creator>
  <cp:lastModifiedBy>广禄 史</cp:lastModifiedBy>
  <cp:revision>1487</cp:revision>
  <dcterms:created xsi:type="dcterms:W3CDTF">2025-05-07T08:04:49Z</dcterms:created>
  <dcterms:modified xsi:type="dcterms:W3CDTF">2026-04-21T08:59:22Z</dcterms:modified>
</cp:coreProperties>
</file>