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sldIdLst>
    <p:sldId id="329" r:id="rId3"/>
    <p:sldId id="348" r:id="rId5"/>
    <p:sldId id="261" r:id="rId6"/>
    <p:sldId id="258" r:id="rId7"/>
    <p:sldId id="262" r:id="rId8"/>
    <p:sldId id="266" r:id="rId9"/>
    <p:sldId id="267" r:id="rId10"/>
    <p:sldId id="268" r:id="rId11"/>
    <p:sldId id="271" r:id="rId12"/>
    <p:sldId id="349" r:id="rId13"/>
    <p:sldId id="273" r:id="rId14"/>
    <p:sldId id="274" r:id="rId15"/>
    <p:sldId id="276" r:id="rId16"/>
    <p:sldId id="325" r:id="rId17"/>
    <p:sldId id="350" r:id="rId18"/>
    <p:sldId id="282" r:id="rId19"/>
    <p:sldId id="277" r:id="rId20"/>
    <p:sldId id="283" r:id="rId21"/>
    <p:sldId id="285" r:id="rId22"/>
    <p:sldId id="286" r:id="rId23"/>
    <p:sldId id="330" r:id="rId24"/>
    <p:sldId id="331" r:id="rId25"/>
    <p:sldId id="332" r:id="rId26"/>
    <p:sldId id="334" r:id="rId27"/>
    <p:sldId id="333" r:id="rId28"/>
    <p:sldId id="335" r:id="rId29"/>
    <p:sldId id="287" r:id="rId30"/>
    <p:sldId id="352" r:id="rId31"/>
    <p:sldId id="288" r:id="rId32"/>
    <p:sldId id="289" r:id="rId33"/>
    <p:sldId id="337" r:id="rId34"/>
    <p:sldId id="353" r:id="rId35"/>
    <p:sldId id="35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藏京京" initials="J"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F632211-777B-4D4A-8C8B-74D6335EDFB2}"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F632211-777B-4D4A-8C8B-74D6335EDFB2}"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5" Type="http://schemas.openxmlformats.org/officeDocument/2006/relationships/notesSlide" Target="../notesSlides/notesSlide3.xml"/><Relationship Id="rId14" Type="http://schemas.openxmlformats.org/officeDocument/2006/relationships/slideLayout" Target="../slideLayouts/slideLayout2.xml"/><Relationship Id="rId13" Type="http://schemas.openxmlformats.org/officeDocument/2006/relationships/image" Target="../media/image23.png"/><Relationship Id="rId12" Type="http://schemas.openxmlformats.org/officeDocument/2006/relationships/image" Target="../media/image22.png"/><Relationship Id="rId11" Type="http://schemas.openxmlformats.org/officeDocument/2006/relationships/image" Target="../media/image21.jpeg"/><Relationship Id="rId10" Type="http://schemas.openxmlformats.org/officeDocument/2006/relationships/image" Target="../media/image20.jpeg"/><Relationship Id="rId1" Type="http://schemas.openxmlformats.org/officeDocument/2006/relationships/image" Target="../media/image7.GI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396240"/>
            <a:ext cx="12192000" cy="7650480"/>
          </a:xfrm>
          <a:prstGeom prst="rect">
            <a:avLst/>
          </a:prstGeom>
          <a:solidFill>
            <a:srgbClr val="10356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4" name="文本框 3"/>
          <p:cNvSpPr txBox="1"/>
          <p:nvPr/>
        </p:nvSpPr>
        <p:spPr>
          <a:xfrm>
            <a:off x="169545" y="2343785"/>
            <a:ext cx="11854180" cy="1938020"/>
          </a:xfrm>
          <a:prstGeom prst="rect">
            <a:avLst/>
          </a:prstGeom>
          <a:noFill/>
        </p:spPr>
        <p:txBody>
          <a:bodyPr wrap="square" rtlCol="0">
            <a:spAutoFit/>
          </a:bodyPr>
          <a:lstStyle/>
          <a:p>
            <a:pPr algn="ctr"/>
            <a:r>
              <a:rPr lang="en-US" altLang="zh-CN" sz="6000">
                <a:solidFill>
                  <a:schemeClr val="bg1"/>
                </a:solidFill>
                <a:sym typeface="+mn-ea"/>
              </a:rPr>
              <a:t>Study the Solar Modulation of GCRs with modified </a:t>
            </a:r>
            <a:r>
              <a:rPr lang="en-US" altLang="zh-CN" sz="6000">
                <a:solidFill>
                  <a:schemeClr val="bg1"/>
                </a:solidFill>
                <a:sym typeface="+mn-ea"/>
              </a:rPr>
              <a:t>FFA </a:t>
            </a:r>
            <a:endParaRPr lang="en-US" altLang="zh-CN" sz="6000">
              <a:solidFill>
                <a:schemeClr val="bg1"/>
              </a:solidFill>
              <a:sym typeface="+mn-ea"/>
            </a:endParaRPr>
          </a:p>
        </p:txBody>
      </p:sp>
      <p:sp>
        <p:nvSpPr>
          <p:cNvPr id="24" name="任意形状 23"/>
          <p:cNvSpPr/>
          <p:nvPr/>
        </p:nvSpPr>
        <p:spPr>
          <a:xfrm>
            <a:off x="370633" y="3696394"/>
            <a:ext cx="9029541" cy="1339840"/>
          </a:xfrm>
          <a:custGeom>
            <a:avLst/>
            <a:gdLst>
              <a:gd name="connsiteX0" fmla="*/ 0 w 9029541"/>
              <a:gd name="connsiteY0" fmla="*/ 0 h 1339840"/>
              <a:gd name="connsiteX1" fmla="*/ 9029541 w 9029541"/>
              <a:gd name="connsiteY1" fmla="*/ 0 h 1339840"/>
              <a:gd name="connsiteX2" fmla="*/ 9029541 w 9029541"/>
              <a:gd name="connsiteY2" fmla="*/ 1339840 h 1339840"/>
              <a:gd name="connsiteX3" fmla="*/ 0 w 9029541"/>
              <a:gd name="connsiteY3" fmla="*/ 1339840 h 1339840"/>
              <a:gd name="connsiteX4" fmla="*/ 0 w 9029541"/>
              <a:gd name="connsiteY4" fmla="*/ 0 h 1339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9541" h="1339840">
                <a:moveTo>
                  <a:pt x="0" y="0"/>
                </a:moveTo>
                <a:lnTo>
                  <a:pt x="9029541" y="0"/>
                </a:lnTo>
                <a:lnTo>
                  <a:pt x="9029541" y="1339840"/>
                </a:lnTo>
                <a:lnTo>
                  <a:pt x="0" y="133984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0" name="灯片编号占位符 9"/>
          <p:cNvSpPr>
            <a:spLocks noGrp="1"/>
          </p:cNvSpPr>
          <p:nvPr>
            <p:ph type="sldNum" sz="quarter" idx="12"/>
          </p:nvPr>
        </p:nvSpPr>
        <p:spPr/>
        <p:txBody>
          <a:bodyPr/>
          <a:p>
            <a:fld id="{FBF24684-55DB-FC40-AC36-084B1DC2D660}" type="slidenum">
              <a:rPr kumimoji="1" lang="zh-CN" altLang="en-US" smtClean="0"/>
            </a:fld>
            <a:endParaRPr kumimoji="1" lang="zh-CN" altLang="en-US"/>
          </a:p>
        </p:txBody>
      </p:sp>
      <p:pic>
        <p:nvPicPr>
          <p:cNvPr id="7" name="图片 6" descr="1"/>
          <p:cNvPicPr>
            <a:picLocks noChangeAspect="1"/>
          </p:cNvPicPr>
          <p:nvPr/>
        </p:nvPicPr>
        <p:blipFill>
          <a:blip r:embed="rId2"/>
          <a:stretch>
            <a:fillRect/>
          </a:stretch>
        </p:blipFill>
        <p:spPr>
          <a:xfrm>
            <a:off x="10669905" y="100965"/>
            <a:ext cx="1228090" cy="1228090"/>
          </a:xfrm>
          <a:prstGeom prst="rect">
            <a:avLst/>
          </a:prstGeom>
        </p:spPr>
      </p:pic>
      <p:sp>
        <p:nvSpPr>
          <p:cNvPr id="3" name="文本框 2"/>
          <p:cNvSpPr txBox="1"/>
          <p:nvPr/>
        </p:nvSpPr>
        <p:spPr>
          <a:xfrm>
            <a:off x="1828800" y="4576445"/>
            <a:ext cx="8841105" cy="1076325"/>
          </a:xfrm>
          <a:prstGeom prst="rect">
            <a:avLst/>
          </a:prstGeom>
          <a:noFill/>
        </p:spPr>
        <p:txBody>
          <a:bodyPr wrap="square" rtlCol="0">
            <a:spAutoFit/>
          </a:bodyPr>
          <a:p>
            <a:pPr algn="ctr"/>
            <a:r>
              <a:rPr lang="zh-CN" altLang="en-US" sz="3200">
                <a:solidFill>
                  <a:schemeClr val="bg1"/>
                </a:solidFill>
              </a:rPr>
              <a:t>朱成瑞</a:t>
            </a:r>
            <a:r>
              <a:rPr lang="en-US" altLang="zh-CN" sz="3200">
                <a:solidFill>
                  <a:schemeClr val="bg1"/>
                </a:solidFill>
              </a:rPr>
              <a:t>    </a:t>
            </a:r>
            <a:r>
              <a:rPr lang="zh-CN" altLang="en-US" sz="3200">
                <a:solidFill>
                  <a:schemeClr val="bg1"/>
                </a:solidFill>
              </a:rPr>
              <a:t>安徽师范</a:t>
            </a:r>
            <a:r>
              <a:rPr lang="zh-CN" altLang="en-US" sz="3200">
                <a:solidFill>
                  <a:schemeClr val="bg1"/>
                </a:solidFill>
              </a:rPr>
              <a:t>大学</a:t>
            </a:r>
            <a:endParaRPr lang="zh-CN" altLang="en-US" sz="3200">
              <a:solidFill>
                <a:schemeClr val="bg1"/>
              </a:solidFill>
            </a:endParaRPr>
          </a:p>
          <a:p>
            <a:pPr algn="ctr"/>
            <a:r>
              <a:rPr lang="en-US" altLang="zh-CN" sz="3200">
                <a:solidFill>
                  <a:schemeClr val="bg1"/>
                </a:solidFill>
              </a:rPr>
              <a:t>2026.4.21 @ </a:t>
            </a:r>
            <a:r>
              <a:rPr lang="en-US" altLang="zh-CN" sz="3200">
                <a:solidFill>
                  <a:schemeClr val="bg1"/>
                </a:solidFill>
              </a:rPr>
              <a:t>Wuhu</a:t>
            </a:r>
            <a:endParaRPr lang="en-US" altLang="zh-CN" sz="320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内容占位符 4"/>
          <p:cNvPicPr>
            <a:picLocks noChangeAspect="1"/>
          </p:cNvPicPr>
          <p:nvPr>
            <p:ph idx="1"/>
          </p:nvPr>
        </p:nvPicPr>
        <p:blipFill>
          <a:blip r:embed="rId1"/>
          <a:stretch>
            <a:fillRect/>
          </a:stretch>
        </p:blipFill>
        <p:spPr>
          <a:xfrm>
            <a:off x="436245" y="2752090"/>
            <a:ext cx="5367655" cy="1930400"/>
          </a:xfrm>
          <a:prstGeom prst="rect">
            <a:avLst/>
          </a:prstGeom>
        </p:spPr>
      </p:pic>
      <p:sp>
        <p:nvSpPr>
          <p:cNvPr id="4" name="灯片编号占位符 3"/>
          <p:cNvSpPr>
            <a:spLocks noGrp="1"/>
          </p:cNvSpPr>
          <p:nvPr>
            <p:ph type="sldNum" sz="quarter" idx="12"/>
          </p:nvPr>
        </p:nvSpPr>
        <p:spPr/>
        <p:txBody>
          <a:bodyPr/>
          <a:p>
            <a:fld id="{9B618960-8005-486C-9A75-10CB2AAC16F9}" type="slidenum">
              <a:rPr lang="en-US" smtClean="0"/>
            </a:fld>
            <a:endParaRPr lang="en-US"/>
          </a:p>
        </p:txBody>
      </p:sp>
      <p:pic>
        <p:nvPicPr>
          <p:cNvPr id="6" name="图片 5"/>
          <p:cNvPicPr>
            <a:picLocks noChangeAspect="1"/>
          </p:cNvPicPr>
          <p:nvPr/>
        </p:nvPicPr>
        <p:blipFill>
          <a:blip r:embed="rId2"/>
          <a:stretch>
            <a:fillRect/>
          </a:stretch>
        </p:blipFill>
        <p:spPr>
          <a:xfrm>
            <a:off x="5958840" y="2155190"/>
            <a:ext cx="6095365" cy="3061335"/>
          </a:xfrm>
          <a:prstGeom prst="rect">
            <a:avLst/>
          </a:prstGeom>
        </p:spPr>
      </p:pic>
      <p:sp>
        <p:nvSpPr>
          <p:cNvPr id="7" name="文本框 6"/>
          <p:cNvSpPr txBox="1"/>
          <p:nvPr/>
        </p:nvSpPr>
        <p:spPr>
          <a:xfrm>
            <a:off x="1673225" y="4862195"/>
            <a:ext cx="2362200" cy="368300"/>
          </a:xfrm>
          <a:prstGeom prst="rect">
            <a:avLst/>
          </a:prstGeom>
          <a:noFill/>
        </p:spPr>
        <p:txBody>
          <a:bodyPr wrap="square" rtlCol="0">
            <a:spAutoFit/>
          </a:bodyPr>
          <a:p>
            <a:r>
              <a:rPr lang="en-US" altLang="zh-CN"/>
              <a:t>Strauss </a:t>
            </a:r>
            <a:r>
              <a:rPr lang="en-US" altLang="zh-CN"/>
              <a:t>et  al. 2011</a:t>
            </a:r>
            <a:endParaRPr lang="en-US" altLang="zh-CN"/>
          </a:p>
        </p:txBody>
      </p:sp>
      <p:sp>
        <p:nvSpPr>
          <p:cNvPr id="8" name="文本框 7"/>
          <p:cNvSpPr txBox="1"/>
          <p:nvPr/>
        </p:nvSpPr>
        <p:spPr>
          <a:xfrm>
            <a:off x="7493635" y="5066030"/>
            <a:ext cx="2362200" cy="368300"/>
          </a:xfrm>
          <a:prstGeom prst="rect">
            <a:avLst/>
          </a:prstGeom>
          <a:noFill/>
        </p:spPr>
        <p:txBody>
          <a:bodyPr wrap="square" rtlCol="0">
            <a:spAutoFit/>
          </a:bodyPr>
          <a:p>
            <a:r>
              <a:rPr lang="en-US" altLang="zh-CN"/>
              <a:t>Song et al. 2021</a:t>
            </a:r>
            <a:endParaRPr lang="en-US" altLang="zh-CN"/>
          </a:p>
        </p:txBody>
      </p:sp>
      <p:sp>
        <p:nvSpPr>
          <p:cNvPr id="2" name="Title 1"/>
          <p:cNvSpPr>
            <a:spLocks noGrp="1"/>
          </p:cNvSpPr>
          <p:nvPr>
            <p:ph type="title"/>
          </p:nvPr>
        </p:nvSpPr>
        <p:spPr/>
        <p:txBody>
          <a:bodyPr/>
          <a:p>
            <a:pPr algn="ctr"/>
            <a:r>
              <a:rPr lang="en-US" altLang="zh-CN">
                <a:solidFill>
                  <a:srgbClr val="FF0000"/>
                </a:solidFill>
                <a:latin typeface="Lantinghei SC Extralight" panose="02000000000000000000" charset="-122"/>
                <a:ea typeface="Lantinghei SC Extralight" panose="02000000000000000000" charset="-122"/>
              </a:rPr>
              <a:t>3D </a:t>
            </a:r>
            <a:r>
              <a:rPr lang="zh-CN" altLang="en-US">
                <a:solidFill>
                  <a:srgbClr val="FF0000"/>
                </a:solidFill>
                <a:latin typeface="Lantinghei SC Extralight" panose="02000000000000000000" charset="-122"/>
                <a:ea typeface="Lantinghei SC Extralight" panose="02000000000000000000" charset="-122"/>
              </a:rPr>
              <a:t>随机微分</a:t>
            </a:r>
            <a:r>
              <a:rPr lang="zh-CN" altLang="en-US">
                <a:solidFill>
                  <a:srgbClr val="FF0000"/>
                </a:solidFill>
                <a:latin typeface="Lantinghei SC Extralight" panose="02000000000000000000" charset="-122"/>
                <a:ea typeface="Lantinghei SC Extralight" panose="02000000000000000000" charset="-122"/>
              </a:rPr>
              <a:t>方程</a:t>
            </a:r>
            <a:endParaRPr lang="zh-CN" altLang="en-US">
              <a:solidFill>
                <a:srgbClr val="FF0000"/>
              </a:solidFill>
              <a:latin typeface="Lantinghei SC Extralight" panose="02000000000000000000" charset="-122"/>
              <a:ea typeface="Lantinghei SC Extralight" panose="02000000000000000000"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ltLang="zh-CN">
                <a:solidFill>
                  <a:srgbClr val="FF0000"/>
                </a:solidFill>
                <a:latin typeface="Lantinghei SC Extralight" panose="02000000000000000000" charset="-122"/>
                <a:ea typeface="Lantinghei SC Extralight" panose="02000000000000000000" charset="-122"/>
              </a:rPr>
              <a:t>Force-field Approximation</a:t>
            </a:r>
            <a:endParaRPr lang="en-US" altLang="zh-CN">
              <a:solidFill>
                <a:srgbClr val="FF0000"/>
              </a:solidFill>
              <a:latin typeface="Lantinghei SC Extralight" panose="02000000000000000000" charset="-122"/>
              <a:ea typeface="Lantinghei SC Extralight" panose="02000000000000000000" charset="-122"/>
            </a:endParaRPr>
          </a:p>
        </p:txBody>
      </p:sp>
      <p:sp>
        <p:nvSpPr>
          <p:cNvPr id="8" name="灯片编号占位符 7"/>
          <p:cNvSpPr>
            <a:spLocks noGrp="1"/>
          </p:cNvSpPr>
          <p:nvPr>
            <p:ph type="sldNum" sz="quarter" idx="12"/>
          </p:nvPr>
        </p:nvSpPr>
        <p:spPr/>
        <p:txBody>
          <a:bodyPr/>
          <a:p>
            <a:fld id="{FBF24684-55DB-FC40-AC36-084B1DC2D660}" type="slidenum">
              <a:rPr kumimoji="1" lang="zh-CN" altLang="en-US" smtClean="0"/>
            </a:fld>
            <a:endParaRPr kumimoji="1" lang="zh-CN" altLang="en-US"/>
          </a:p>
        </p:txBody>
      </p:sp>
      <p:pic>
        <p:nvPicPr>
          <p:cNvPr id="6" name="图片 5"/>
          <p:cNvPicPr>
            <a:picLocks noChangeAspect="1"/>
          </p:cNvPicPr>
          <p:nvPr/>
        </p:nvPicPr>
        <p:blipFill>
          <a:blip r:embed="rId1"/>
          <a:stretch>
            <a:fillRect/>
          </a:stretch>
        </p:blipFill>
        <p:spPr>
          <a:xfrm>
            <a:off x="1628775" y="2636520"/>
            <a:ext cx="8934450" cy="30289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4396105" y="1340485"/>
            <a:ext cx="7219950" cy="5015865"/>
          </a:xfrm>
          <a:prstGeom prst="rect">
            <a:avLst/>
          </a:prstGeom>
        </p:spPr>
      </p:pic>
      <p:sp>
        <p:nvSpPr>
          <p:cNvPr id="2" name="灯片编号占位符 1"/>
          <p:cNvSpPr>
            <a:spLocks noGrp="1"/>
          </p:cNvSpPr>
          <p:nvPr>
            <p:ph type="sldNum" sz="quarter" idx="12"/>
          </p:nvPr>
        </p:nvSpPr>
        <p:spPr/>
        <p:txBody>
          <a:bodyPr/>
          <a:p>
            <a:fld id="{9B618960-8005-486C-9A75-10CB2AAC16F9}" type="slidenum">
              <a:rPr lang="en-US" smtClean="0"/>
            </a:fld>
            <a:endParaRPr lang="en-US"/>
          </a:p>
        </p:txBody>
      </p:sp>
      <p:sp>
        <p:nvSpPr>
          <p:cNvPr id="10" name="Title 1"/>
          <p:cNvSpPr>
            <a:spLocks noGrp="1"/>
          </p:cNvSpPr>
          <p:nvPr>
            <p:ph type="title"/>
          </p:nvPr>
        </p:nvSpPr>
        <p:spPr/>
        <p:txBody>
          <a:bodyPr>
            <a:normAutofit/>
          </a:bodyPr>
          <a:p>
            <a:pPr algn="ctr"/>
            <a:r>
              <a:rPr lang="en-US" altLang="zh-CN">
                <a:solidFill>
                  <a:srgbClr val="FF0000"/>
                </a:solidFill>
                <a:latin typeface="Lantinghei SC Extralight" panose="02000000000000000000" charset="-122"/>
                <a:ea typeface="Lantinghei SC Extralight" panose="02000000000000000000" charset="-122"/>
              </a:rPr>
              <a:t>Fit to p and He</a:t>
            </a:r>
            <a:endParaRPr lang="en-US" altLang="zh-CN">
              <a:solidFill>
                <a:srgbClr val="FF0000"/>
              </a:solidFill>
              <a:latin typeface="Lantinghei SC Extralight" panose="02000000000000000000" charset="-122"/>
              <a:ea typeface="Lantinghei SC Extralight" panose="02000000000000000000" charset="-122"/>
            </a:endParaRPr>
          </a:p>
        </p:txBody>
      </p:sp>
      <p:sp>
        <p:nvSpPr>
          <p:cNvPr id="3" name="文本框 2"/>
          <p:cNvSpPr txBox="1"/>
          <p:nvPr/>
        </p:nvSpPr>
        <p:spPr>
          <a:xfrm>
            <a:off x="1448435" y="6137910"/>
            <a:ext cx="10515600" cy="645160"/>
          </a:xfrm>
          <a:prstGeom prst="rect">
            <a:avLst/>
          </a:prstGeom>
        </p:spPr>
        <p:txBody>
          <a:bodyPr wrap="square">
            <a:spAutoFit/>
          </a:bodyPr>
          <a:p>
            <a:pPr marL="0" indent="0"/>
            <a:r>
              <a:rPr lang="en-US" altLang="zh-CN" b="0" i="0">
                <a:solidFill>
                  <a:srgbClr val="FF0000"/>
                </a:solidFill>
                <a:latin typeface="PingFang SC" panose="020B0400000000000000" charset="-122"/>
                <a:ea typeface="PingFang SC" panose="020B0400000000000000" charset="-122"/>
              </a:rPr>
              <a:t>The force-field approximation struggles to account for the high-precision, time-dependent energy spectra of protons (p) and helium nuclei (He) obtained by AMS-02</a:t>
            </a:r>
            <a:endParaRPr lang="en-US" altLang="zh-CN" b="0" i="0">
              <a:solidFill>
                <a:srgbClr val="FF0000"/>
              </a:solidFill>
              <a:latin typeface="PingFang SC" panose="020B0400000000000000" charset="-122"/>
              <a:ea typeface="PingFang SC" panose="020B0400000000000000" charset="-122"/>
            </a:endParaRPr>
          </a:p>
        </p:txBody>
      </p:sp>
      <p:pic>
        <p:nvPicPr>
          <p:cNvPr id="5" name="图片 4"/>
          <p:cNvPicPr>
            <a:picLocks noChangeAspect="1"/>
          </p:cNvPicPr>
          <p:nvPr/>
        </p:nvPicPr>
        <p:blipFill>
          <a:blip r:embed="rId2"/>
          <a:stretch>
            <a:fillRect/>
          </a:stretch>
        </p:blipFill>
        <p:spPr>
          <a:xfrm>
            <a:off x="565785" y="1542415"/>
            <a:ext cx="3990340" cy="40868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2491105" y="2656840"/>
            <a:ext cx="6119495" cy="1384300"/>
          </a:xfrm>
          <a:prstGeom prst="rect">
            <a:avLst/>
          </a:prstGeom>
        </p:spPr>
      </p:pic>
      <p:sp>
        <p:nvSpPr>
          <p:cNvPr id="9" name="灯片编号占位符 8"/>
          <p:cNvSpPr>
            <a:spLocks noGrp="1"/>
          </p:cNvSpPr>
          <p:nvPr>
            <p:ph type="sldNum" sz="quarter" idx="12"/>
          </p:nvPr>
        </p:nvSpPr>
        <p:spPr/>
        <p:txBody>
          <a:bodyPr/>
          <a:p>
            <a:fld id="{9B618960-8005-486C-9A75-10CB2AAC16F9}" type="slidenum">
              <a:rPr lang="en-US" smtClean="0"/>
            </a:fld>
            <a:endParaRPr lang="en-US"/>
          </a:p>
        </p:txBody>
      </p:sp>
      <p:sp>
        <p:nvSpPr>
          <p:cNvPr id="10" name="Title 1"/>
          <p:cNvSpPr>
            <a:spLocks noGrp="1"/>
          </p:cNvSpPr>
          <p:nvPr>
            <p:ph type="title"/>
          </p:nvPr>
        </p:nvSpPr>
        <p:spPr/>
        <p:txBody>
          <a:bodyPr>
            <a:normAutofit fontScale="90000"/>
          </a:bodyPr>
          <a:p>
            <a:pPr algn="ctr"/>
            <a:r>
              <a:rPr lang="en-US" altLang="zh-CN">
                <a:solidFill>
                  <a:srgbClr val="FF0000"/>
                </a:solidFill>
                <a:latin typeface="Lantinghei SC Extralight" panose="02000000000000000000" charset="-122"/>
                <a:ea typeface="Lantinghei SC Extralight" panose="02000000000000000000" charset="-122"/>
              </a:rPr>
              <a:t>Modified Force-field Approximation Model</a:t>
            </a:r>
            <a:endParaRPr lang="en-US" altLang="zh-CN">
              <a:solidFill>
                <a:srgbClr val="FF0000"/>
              </a:solidFill>
              <a:latin typeface="Lantinghei SC Extralight" panose="02000000000000000000" charset="-122"/>
              <a:ea typeface="Lantinghei SC Extralight" panose="02000000000000000000" charset="-122"/>
            </a:endParaRPr>
          </a:p>
        </p:txBody>
      </p:sp>
      <p:sp>
        <p:nvSpPr>
          <p:cNvPr id="12" name="文本框 11"/>
          <p:cNvSpPr txBox="1"/>
          <p:nvPr/>
        </p:nvSpPr>
        <p:spPr>
          <a:xfrm>
            <a:off x="2950210" y="4501515"/>
            <a:ext cx="8222615" cy="460375"/>
          </a:xfrm>
          <a:prstGeom prst="rect">
            <a:avLst/>
          </a:prstGeom>
        </p:spPr>
        <p:txBody>
          <a:bodyPr wrap="square">
            <a:spAutoFit/>
          </a:bodyPr>
          <a:p>
            <a:pPr marL="0" indent="0">
              <a:spcBef>
                <a:spcPct val="0"/>
              </a:spcBef>
              <a:spcAft>
                <a:spcPct val="0"/>
              </a:spcAft>
            </a:pPr>
            <a:r>
              <a:rPr lang="en-US" altLang="zh-CN" sz="2000">
                <a:solidFill>
                  <a:srgbClr val="000000"/>
                </a:solidFill>
              </a:rPr>
              <a:t>This model is developed from the model in C. Corti et al. (</a:t>
            </a:r>
            <a:r>
              <a:rPr lang="en-US" altLang="zh-CN" sz="2400">
                <a:solidFill>
                  <a:srgbClr val="0000FF"/>
                </a:solidFill>
              </a:rPr>
              <a:t>2016</a:t>
            </a:r>
            <a:r>
              <a:rPr lang="en-US" altLang="zh-CN" sz="2000">
                <a:solidFill>
                  <a:srgbClr val="000000"/>
                </a:solidFill>
              </a:rPr>
              <a:t>).</a:t>
            </a:r>
            <a:endParaRPr lang="en-US" altLang="zh-CN" sz="2000">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3238500" y="657860"/>
            <a:ext cx="6188710" cy="5812155"/>
          </a:xfrm>
          <a:prstGeom prst="rect">
            <a:avLst/>
          </a:prstGeom>
        </p:spPr>
      </p:pic>
      <p:sp>
        <p:nvSpPr>
          <p:cNvPr id="2" name="灯片编号占位符 1"/>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886585" y="1587500"/>
            <a:ext cx="7219950" cy="5015865"/>
          </a:xfrm>
          <a:prstGeom prst="rect">
            <a:avLst/>
          </a:prstGeom>
        </p:spPr>
      </p:pic>
      <p:sp>
        <p:nvSpPr>
          <p:cNvPr id="2" name="灯片编号占位符 1"/>
          <p:cNvSpPr>
            <a:spLocks noGrp="1"/>
          </p:cNvSpPr>
          <p:nvPr>
            <p:ph type="sldNum" sz="quarter" idx="12"/>
          </p:nvPr>
        </p:nvSpPr>
        <p:spPr/>
        <p:txBody>
          <a:bodyPr/>
          <a:p>
            <a:fld id="{9B618960-8005-486C-9A75-10CB2AAC16F9}" type="slidenum">
              <a:rPr lang="en-US" smtClean="0"/>
            </a:fld>
            <a:endParaRPr lang="en-US"/>
          </a:p>
        </p:txBody>
      </p:sp>
      <p:sp>
        <p:nvSpPr>
          <p:cNvPr id="10" name="Title 1"/>
          <p:cNvSpPr>
            <a:spLocks noGrp="1"/>
          </p:cNvSpPr>
          <p:nvPr>
            <p:ph type="title"/>
          </p:nvPr>
        </p:nvSpPr>
        <p:spPr/>
        <p:txBody>
          <a:bodyPr>
            <a:normAutofit/>
          </a:bodyPr>
          <a:p>
            <a:pPr algn="ctr"/>
            <a:r>
              <a:rPr lang="en-US" altLang="zh-CN">
                <a:solidFill>
                  <a:srgbClr val="FF0000"/>
                </a:solidFill>
                <a:latin typeface="Lantinghei SC Extralight" panose="02000000000000000000" charset="-122"/>
                <a:ea typeface="Lantinghei SC Extralight" panose="02000000000000000000" charset="-122"/>
              </a:rPr>
              <a:t>Fit to  monthly p and He</a:t>
            </a:r>
            <a:endParaRPr lang="en-US" altLang="zh-CN">
              <a:solidFill>
                <a:srgbClr val="FF0000"/>
              </a:solidFill>
              <a:latin typeface="Lantinghei SC Extralight" panose="02000000000000000000" charset="-122"/>
              <a:ea typeface="Lantinghei SC Extralight" panose="020000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81990" y="215265"/>
            <a:ext cx="10828020" cy="4333240"/>
          </a:xfrm>
          <a:prstGeom prst="rect">
            <a:avLst/>
          </a:prstGeom>
        </p:spPr>
      </p:pic>
      <p:pic>
        <p:nvPicPr>
          <p:cNvPr id="3" name="图片 2"/>
          <p:cNvPicPr>
            <a:picLocks noChangeAspect="1"/>
          </p:cNvPicPr>
          <p:nvPr/>
        </p:nvPicPr>
        <p:blipFill>
          <a:blip r:embed="rId2"/>
          <a:stretch>
            <a:fillRect/>
          </a:stretch>
        </p:blipFill>
        <p:spPr>
          <a:xfrm>
            <a:off x="3610610" y="4533900"/>
            <a:ext cx="4432300" cy="2324100"/>
          </a:xfrm>
          <a:prstGeom prst="rect">
            <a:avLst/>
          </a:prstGeom>
        </p:spPr>
      </p:pic>
      <p:sp>
        <p:nvSpPr>
          <p:cNvPr id="2" name="灯片编号占位符 1"/>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22935" y="1061720"/>
            <a:ext cx="10515600" cy="1468120"/>
          </a:xfrm>
          <a:prstGeom prst="rect">
            <a:avLst/>
          </a:prstGeom>
        </p:spPr>
      </p:pic>
      <p:pic>
        <p:nvPicPr>
          <p:cNvPr id="5" name="图片 4"/>
          <p:cNvPicPr>
            <a:picLocks noChangeAspect="1"/>
          </p:cNvPicPr>
          <p:nvPr/>
        </p:nvPicPr>
        <p:blipFill>
          <a:blip r:embed="rId2"/>
          <a:stretch>
            <a:fillRect/>
          </a:stretch>
        </p:blipFill>
        <p:spPr>
          <a:xfrm>
            <a:off x="2806700" y="2581910"/>
            <a:ext cx="6577965" cy="1694180"/>
          </a:xfrm>
          <a:prstGeom prst="rect">
            <a:avLst/>
          </a:prstGeom>
        </p:spPr>
      </p:pic>
      <p:pic>
        <p:nvPicPr>
          <p:cNvPr id="6" name="图片 5"/>
          <p:cNvPicPr>
            <a:picLocks noChangeAspect="1"/>
          </p:cNvPicPr>
          <p:nvPr/>
        </p:nvPicPr>
        <p:blipFill>
          <a:blip r:embed="rId3"/>
          <a:stretch>
            <a:fillRect/>
          </a:stretch>
        </p:blipFill>
        <p:spPr>
          <a:xfrm>
            <a:off x="3814445" y="4276090"/>
            <a:ext cx="4834255" cy="996315"/>
          </a:xfrm>
          <a:prstGeom prst="rect">
            <a:avLst/>
          </a:prstGeom>
        </p:spPr>
      </p:pic>
      <p:sp>
        <p:nvSpPr>
          <p:cNvPr id="2" name="灯片编号占位符 1"/>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en-US" altLang="zh-CN">
                <a:solidFill>
                  <a:srgbClr val="FF0000"/>
                </a:solidFill>
                <a:latin typeface="Lantinghei SC Extralight" panose="02000000000000000000" charset="-122"/>
                <a:ea typeface="Lantinghei SC Extralight" panose="02000000000000000000" charset="-122"/>
                <a:sym typeface="+mn-ea"/>
              </a:rPr>
              <a:t>Fit to daily p and He</a:t>
            </a:r>
            <a:endParaRPr lang="zh-CN" altLang="en-US"/>
          </a:p>
        </p:txBody>
      </p:sp>
      <p:pic>
        <p:nvPicPr>
          <p:cNvPr id="4" name="内容占位符 3"/>
          <p:cNvPicPr>
            <a:picLocks noChangeAspect="1"/>
          </p:cNvPicPr>
          <p:nvPr>
            <p:ph idx="1"/>
          </p:nvPr>
        </p:nvPicPr>
        <p:blipFill>
          <a:blip r:embed="rId1"/>
          <a:stretch>
            <a:fillRect/>
          </a:stretch>
        </p:blipFill>
        <p:spPr>
          <a:xfrm>
            <a:off x="1699260" y="1325245"/>
            <a:ext cx="7967345" cy="5396230"/>
          </a:xfrm>
          <a:prstGeom prst="rect">
            <a:avLst/>
          </a:prstGeom>
        </p:spPr>
      </p:pic>
      <p:sp>
        <p:nvSpPr>
          <p:cNvPr id="3" name="灯片编号占位符 2"/>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947545" y="600710"/>
            <a:ext cx="6986905" cy="6000115"/>
          </a:xfrm>
          <a:prstGeom prst="rect">
            <a:avLst/>
          </a:prstGeom>
        </p:spPr>
      </p:pic>
      <p:sp>
        <p:nvSpPr>
          <p:cNvPr id="2" name="灯片编号占位符 1"/>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9B618960-8005-486C-9A75-10CB2AAC16F9}" type="slidenum">
              <a:rPr lang="en-US" smtClean="0"/>
            </a:fld>
            <a:endParaRPr lang="en-US"/>
          </a:p>
        </p:txBody>
      </p:sp>
      <p:pic>
        <p:nvPicPr>
          <p:cNvPr id="2" name="图片 1"/>
          <p:cNvPicPr>
            <a:picLocks noChangeAspect="1"/>
          </p:cNvPicPr>
          <p:nvPr/>
        </p:nvPicPr>
        <p:blipFill>
          <a:blip r:embed="rId1"/>
          <a:stretch>
            <a:fillRect/>
          </a:stretch>
        </p:blipFill>
        <p:spPr>
          <a:xfrm>
            <a:off x="5612130" y="271780"/>
            <a:ext cx="6579870" cy="3286760"/>
          </a:xfrm>
          <a:prstGeom prst="rect">
            <a:avLst/>
          </a:prstGeom>
        </p:spPr>
      </p:pic>
      <p:pic>
        <p:nvPicPr>
          <p:cNvPr id="3" name="图片 2"/>
          <p:cNvPicPr>
            <a:picLocks noChangeAspect="1"/>
          </p:cNvPicPr>
          <p:nvPr/>
        </p:nvPicPr>
        <p:blipFill>
          <a:blip r:embed="rId2"/>
          <a:stretch>
            <a:fillRect/>
          </a:stretch>
        </p:blipFill>
        <p:spPr>
          <a:xfrm>
            <a:off x="0" y="4089400"/>
            <a:ext cx="6094095" cy="2929255"/>
          </a:xfrm>
          <a:prstGeom prst="rect">
            <a:avLst/>
          </a:prstGeom>
        </p:spPr>
      </p:pic>
      <p:pic>
        <p:nvPicPr>
          <p:cNvPr id="6" name="图片 5"/>
          <p:cNvPicPr>
            <a:picLocks noChangeAspect="1"/>
          </p:cNvPicPr>
          <p:nvPr/>
        </p:nvPicPr>
        <p:blipFill>
          <a:blip r:embed="rId3"/>
          <a:stretch>
            <a:fillRect/>
          </a:stretch>
        </p:blipFill>
        <p:spPr>
          <a:xfrm>
            <a:off x="5883910" y="3992245"/>
            <a:ext cx="6308090" cy="2929255"/>
          </a:xfrm>
          <a:prstGeom prst="rect">
            <a:avLst/>
          </a:prstGeom>
        </p:spPr>
      </p:pic>
      <p:pic>
        <p:nvPicPr>
          <p:cNvPr id="5" name="图片 4"/>
          <p:cNvPicPr>
            <a:picLocks noChangeAspect="1"/>
          </p:cNvPicPr>
          <p:nvPr/>
        </p:nvPicPr>
        <p:blipFill>
          <a:blip r:embed="rId4"/>
          <a:stretch>
            <a:fillRect/>
          </a:stretch>
        </p:blipFill>
        <p:spPr>
          <a:xfrm>
            <a:off x="271780" y="271780"/>
            <a:ext cx="11920220" cy="6649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5"/>
                                        </p:tgtEl>
                                      </p:cBhvr>
                                      <p:by x="50000" y="50000"/>
                                    </p:animScale>
                                  </p:childTnLst>
                                </p:cTn>
                              </p:par>
                              <p:par>
                                <p:cTn id="7" presetID="0" presetClass="path" presetSubtype="0" accel="50000" decel="50000" fill="hold" nodeType="withEffect">
                                  <p:stCondLst>
                                    <p:cond delay="0"/>
                                  </p:stCondLst>
                                  <p:childTnLst>
                                    <p:animMotion origin="layout" path="M 0 0 L -0.252917 -0.249352 " pathEditMode="relative" rAng="0" ptsTypes="">
                                      <p:cBhvr>
                                        <p:cTn id="8" dur="500" fill="hold"/>
                                        <p:tgtEl>
                                          <p:spTgt spid="5"/>
                                        </p:tgtEl>
                                        <p:attrNameLst>
                                          <p:attrName>ppt_x</p:attrName>
                                          <p:attrName>ppt_y</p:attrName>
                                        </p:attrNameLst>
                                      </p:cBhvr>
                                      <p:rCtr x="-130" y="-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pPr algn="ctr"/>
            <a:r>
              <a:rPr lang="en-US" altLang="zh-CN">
                <a:solidFill>
                  <a:srgbClr val="FF0000"/>
                </a:solidFill>
              </a:rPr>
              <a:t> p and positron fit togetther</a:t>
            </a:r>
            <a:r>
              <a:rPr lang="zh-CN" altLang="en-US">
                <a:solidFill>
                  <a:srgbClr val="FF0000"/>
                </a:solidFill>
              </a:rPr>
              <a:t>？</a:t>
            </a:r>
            <a:endParaRPr lang="zh-CN" altLang="en-US">
              <a:solidFill>
                <a:srgbClr val="FF0000"/>
              </a:solidFill>
            </a:endParaRPr>
          </a:p>
        </p:txBody>
      </p:sp>
      <p:sp>
        <p:nvSpPr>
          <p:cNvPr id="5" name="右箭头 4"/>
          <p:cNvSpPr/>
          <p:nvPr/>
        </p:nvSpPr>
        <p:spPr>
          <a:xfrm>
            <a:off x="5711190" y="3669665"/>
            <a:ext cx="986790" cy="663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534150" y="3030855"/>
            <a:ext cx="2366645" cy="1938020"/>
          </a:xfrm>
          <a:prstGeom prst="rect">
            <a:avLst/>
          </a:prstGeom>
          <a:noFill/>
        </p:spPr>
        <p:txBody>
          <a:bodyPr wrap="square" rtlCol="0">
            <a:spAutoFit/>
          </a:bodyPr>
          <a:p>
            <a:r>
              <a:rPr lang="en-US" altLang="zh-CN" sz="2400"/>
              <a:t>can electron and antiproton be fitted with the same paramters </a:t>
            </a:r>
            <a:r>
              <a:rPr lang="zh-CN" altLang="en-US" sz="2400"/>
              <a:t>？</a:t>
            </a:r>
            <a:endParaRPr lang="zh-CN" altLang="en-US" sz="2400"/>
          </a:p>
        </p:txBody>
      </p:sp>
      <p:sp>
        <p:nvSpPr>
          <p:cNvPr id="7" name="右箭头 6"/>
          <p:cNvSpPr/>
          <p:nvPr/>
        </p:nvSpPr>
        <p:spPr>
          <a:xfrm>
            <a:off x="8630285" y="3691890"/>
            <a:ext cx="986790" cy="663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9617075" y="3307715"/>
            <a:ext cx="2742565" cy="1383665"/>
          </a:xfrm>
          <a:prstGeom prst="rect">
            <a:avLst/>
          </a:prstGeom>
          <a:noFill/>
        </p:spPr>
        <p:txBody>
          <a:bodyPr wrap="square" rtlCol="0">
            <a:spAutoFit/>
          </a:bodyPr>
          <a:p>
            <a:r>
              <a:rPr lang="en-US" altLang="zh-CN" sz="2800"/>
              <a:t>‘forcaste’ daily antiproton fluxes</a:t>
            </a:r>
            <a:endParaRPr lang="en-US" altLang="zh-CN" sz="2800"/>
          </a:p>
        </p:txBody>
      </p:sp>
      <p:pic>
        <p:nvPicPr>
          <p:cNvPr id="12" name="内容占位符 11"/>
          <p:cNvPicPr>
            <a:picLocks noChangeAspect="1"/>
          </p:cNvPicPr>
          <p:nvPr>
            <p:ph idx="1"/>
          </p:nvPr>
        </p:nvPicPr>
        <p:blipFill>
          <a:blip r:embed="rId1"/>
          <a:stretch>
            <a:fillRect/>
          </a:stretch>
        </p:blipFill>
        <p:spPr>
          <a:xfrm>
            <a:off x="3810" y="1825625"/>
            <a:ext cx="5814060" cy="4351655"/>
          </a:xfrm>
          <a:prstGeom prst="rect">
            <a:avLst/>
          </a:prstGeom>
        </p:spPr>
      </p:pic>
      <p:sp>
        <p:nvSpPr>
          <p:cNvPr id="3" name="灯片编号占位符 2"/>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8" grpId="0"/>
      <p:bldP spid="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3297555" y="1902460"/>
            <a:ext cx="5113655" cy="4351655"/>
          </a:xfrm>
          <a:prstGeom prst="rect">
            <a:avLst/>
          </a:prstGeom>
        </p:spPr>
      </p:pic>
      <p:sp>
        <p:nvSpPr>
          <p:cNvPr id="5" name="灯片编号占位符 4"/>
          <p:cNvSpPr>
            <a:spLocks noGrp="1"/>
          </p:cNvSpPr>
          <p:nvPr>
            <p:ph type="sldNum" sz="quarter" idx="12"/>
          </p:nvPr>
        </p:nvSpPr>
        <p:spPr/>
        <p:txBody>
          <a:bodyPr/>
          <a:p>
            <a:fld id="{9B618960-8005-486C-9A75-10CB2AAC16F9}" type="slidenum">
              <a:rPr lang="en-US" smtClean="0"/>
            </a:fld>
            <a:endParaRPr lang="en-US"/>
          </a:p>
        </p:txBody>
      </p:sp>
      <p:sp>
        <p:nvSpPr>
          <p:cNvPr id="2" name="标题 1"/>
          <p:cNvSpPr>
            <a:spLocks noGrp="1"/>
          </p:cNvSpPr>
          <p:nvPr>
            <p:ph type="title"/>
          </p:nvPr>
        </p:nvSpPr>
        <p:spPr/>
        <p:txBody>
          <a:bodyPr>
            <a:normAutofit/>
          </a:bodyPr>
          <a:p>
            <a:pPr algn="ctr"/>
            <a:r>
              <a:rPr lang="en-US" altLang="zh-CN">
                <a:solidFill>
                  <a:srgbClr val="FF0000"/>
                </a:solidFill>
              </a:rPr>
              <a:t> LIS  of GCRs</a:t>
            </a:r>
            <a:endParaRPr lang="en-US" altLang="zh-CN">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en-US" altLang="zh-CN"/>
              <a:t>fit to p and positron </a:t>
            </a:r>
            <a:endParaRPr lang="en-US" altLang="zh-CN"/>
          </a:p>
        </p:txBody>
      </p:sp>
      <p:pic>
        <p:nvPicPr>
          <p:cNvPr id="4" name="内容占位符 3"/>
          <p:cNvPicPr>
            <a:picLocks noChangeAspect="1"/>
          </p:cNvPicPr>
          <p:nvPr>
            <p:ph idx="1"/>
          </p:nvPr>
        </p:nvPicPr>
        <p:blipFill>
          <a:blip r:embed="rId1"/>
          <a:stretch>
            <a:fillRect/>
          </a:stretch>
        </p:blipFill>
        <p:spPr>
          <a:xfrm>
            <a:off x="5829935" y="1541145"/>
            <a:ext cx="5690235" cy="4422775"/>
          </a:xfrm>
          <a:prstGeom prst="rect">
            <a:avLst/>
          </a:prstGeom>
        </p:spPr>
      </p:pic>
      <p:pic>
        <p:nvPicPr>
          <p:cNvPr id="5" name="图片 4"/>
          <p:cNvPicPr>
            <a:picLocks noChangeAspect="1"/>
          </p:cNvPicPr>
          <p:nvPr/>
        </p:nvPicPr>
        <p:blipFill>
          <a:blip r:embed="rId2"/>
          <a:stretch>
            <a:fillRect/>
          </a:stretch>
        </p:blipFill>
        <p:spPr>
          <a:xfrm>
            <a:off x="644525" y="1933575"/>
            <a:ext cx="5295900" cy="3873500"/>
          </a:xfrm>
          <a:prstGeom prst="rect">
            <a:avLst/>
          </a:prstGeom>
        </p:spPr>
      </p:pic>
      <p:sp>
        <p:nvSpPr>
          <p:cNvPr id="6" name="灯片编号占位符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6" name="内容占位符 5"/>
          <p:cNvPicPr>
            <a:picLocks noChangeAspect="1"/>
          </p:cNvPicPr>
          <p:nvPr>
            <p:ph idx="1"/>
          </p:nvPr>
        </p:nvPicPr>
        <p:blipFill>
          <a:blip r:embed="rId1"/>
          <a:stretch>
            <a:fillRect/>
          </a:stretch>
        </p:blipFill>
        <p:spPr>
          <a:xfrm>
            <a:off x="6461760" y="1824990"/>
            <a:ext cx="4737100" cy="3581400"/>
          </a:xfrm>
          <a:prstGeom prst="rect">
            <a:avLst/>
          </a:prstGeom>
        </p:spPr>
      </p:pic>
      <p:pic>
        <p:nvPicPr>
          <p:cNvPr id="7" name="图片 6"/>
          <p:cNvPicPr>
            <a:picLocks noChangeAspect="1"/>
          </p:cNvPicPr>
          <p:nvPr/>
        </p:nvPicPr>
        <p:blipFill>
          <a:blip r:embed="rId2"/>
          <a:stretch>
            <a:fillRect/>
          </a:stretch>
        </p:blipFill>
        <p:spPr>
          <a:xfrm>
            <a:off x="838200" y="-116840"/>
            <a:ext cx="5435600" cy="3568700"/>
          </a:xfrm>
          <a:prstGeom prst="rect">
            <a:avLst/>
          </a:prstGeom>
        </p:spPr>
      </p:pic>
      <p:pic>
        <p:nvPicPr>
          <p:cNvPr id="8" name="图片 7"/>
          <p:cNvPicPr>
            <a:picLocks noChangeAspect="1"/>
          </p:cNvPicPr>
          <p:nvPr/>
        </p:nvPicPr>
        <p:blipFill>
          <a:blip r:embed="rId3"/>
          <a:stretch>
            <a:fillRect/>
          </a:stretch>
        </p:blipFill>
        <p:spPr>
          <a:xfrm>
            <a:off x="1056640" y="3427730"/>
            <a:ext cx="4998720" cy="3293745"/>
          </a:xfrm>
          <a:prstGeom prst="rect">
            <a:avLst/>
          </a:prstGeom>
        </p:spPr>
      </p:pic>
      <p:sp>
        <p:nvSpPr>
          <p:cNvPr id="9" name="灯片编号占位符 8"/>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en-US" altLang="zh-CN"/>
              <a:t>fit to time-dependent elcetron </a:t>
            </a:r>
            <a:r>
              <a:rPr lang="en-US" altLang="zh-CN"/>
              <a:t>flux</a:t>
            </a:r>
            <a:endParaRPr lang="en-US" altLang="zh-CN"/>
          </a:p>
        </p:txBody>
      </p:sp>
      <p:pic>
        <p:nvPicPr>
          <p:cNvPr id="4" name="内容占位符 3"/>
          <p:cNvPicPr>
            <a:picLocks noChangeAspect="1"/>
          </p:cNvPicPr>
          <p:nvPr>
            <p:ph idx="1"/>
          </p:nvPr>
        </p:nvPicPr>
        <p:blipFill>
          <a:blip r:embed="rId1"/>
          <a:stretch>
            <a:fillRect/>
          </a:stretch>
        </p:blipFill>
        <p:spPr>
          <a:xfrm>
            <a:off x="6894195" y="2055495"/>
            <a:ext cx="4572000" cy="3441700"/>
          </a:xfrm>
          <a:prstGeom prst="rect">
            <a:avLst/>
          </a:prstGeom>
        </p:spPr>
      </p:pic>
      <p:pic>
        <p:nvPicPr>
          <p:cNvPr id="5" name="图片 4"/>
          <p:cNvPicPr>
            <a:picLocks noChangeAspect="1"/>
          </p:cNvPicPr>
          <p:nvPr/>
        </p:nvPicPr>
        <p:blipFill>
          <a:blip r:embed="rId2"/>
          <a:stretch>
            <a:fillRect/>
          </a:stretch>
        </p:blipFill>
        <p:spPr>
          <a:xfrm>
            <a:off x="941070" y="2055495"/>
            <a:ext cx="4559300" cy="3403600"/>
          </a:xfrm>
          <a:prstGeom prst="rect">
            <a:avLst/>
          </a:prstGeom>
        </p:spPr>
      </p:pic>
      <p:sp>
        <p:nvSpPr>
          <p:cNvPr id="6" name="灯片编号占位符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1922145" y="177800"/>
            <a:ext cx="7607300" cy="3251200"/>
          </a:xfrm>
          <a:prstGeom prst="rect">
            <a:avLst/>
          </a:prstGeom>
        </p:spPr>
      </p:pic>
      <p:pic>
        <p:nvPicPr>
          <p:cNvPr id="5" name="图片 4"/>
          <p:cNvPicPr>
            <a:picLocks noChangeAspect="1"/>
          </p:cNvPicPr>
          <p:nvPr/>
        </p:nvPicPr>
        <p:blipFill>
          <a:blip r:embed="rId2"/>
          <a:stretch>
            <a:fillRect/>
          </a:stretch>
        </p:blipFill>
        <p:spPr>
          <a:xfrm>
            <a:off x="1725295" y="3549015"/>
            <a:ext cx="8001000" cy="2908300"/>
          </a:xfrm>
          <a:prstGeom prst="rect">
            <a:avLst/>
          </a:prstGeom>
        </p:spPr>
      </p:pic>
      <p:sp>
        <p:nvSpPr>
          <p:cNvPr id="6" name="灯片编号占位符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015615" y="1314450"/>
            <a:ext cx="6159500" cy="4229100"/>
          </a:xfrm>
          <a:prstGeom prst="rect">
            <a:avLst/>
          </a:prstGeom>
        </p:spPr>
      </p:pic>
      <p:sp>
        <p:nvSpPr>
          <p:cNvPr id="5" name="灯片编号占位符 4"/>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pPr algn="ctr"/>
            <a:r>
              <a:rPr lang="en-US" altLang="zh-CN">
                <a:solidFill>
                  <a:srgbClr val="FF0000"/>
                </a:solidFill>
              </a:rPr>
              <a:t>solar modulation of deuterons (D)  He3 He4</a:t>
            </a:r>
            <a:endParaRPr lang="en-US" altLang="zh-CN">
              <a:solidFill>
                <a:srgbClr val="FF0000"/>
              </a:solidFill>
            </a:endParaRPr>
          </a:p>
        </p:txBody>
      </p:sp>
      <p:pic>
        <p:nvPicPr>
          <p:cNvPr id="4" name="内容占位符 3"/>
          <p:cNvPicPr>
            <a:picLocks noChangeAspect="1"/>
          </p:cNvPicPr>
          <p:nvPr>
            <p:ph idx="1"/>
          </p:nvPr>
        </p:nvPicPr>
        <p:blipFill>
          <a:blip r:embed="rId1"/>
          <a:stretch>
            <a:fillRect/>
          </a:stretch>
        </p:blipFill>
        <p:spPr>
          <a:xfrm>
            <a:off x="1538605" y="1843405"/>
            <a:ext cx="7857490" cy="4351655"/>
          </a:xfrm>
          <a:prstGeom prst="rect">
            <a:avLst/>
          </a:prstGeom>
        </p:spPr>
      </p:pic>
      <p:sp>
        <p:nvSpPr>
          <p:cNvPr id="3" name="灯片编号占位符 2"/>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内容占位符 4"/>
          <p:cNvPicPr>
            <a:picLocks noChangeAspect="1"/>
          </p:cNvPicPr>
          <p:nvPr>
            <p:ph idx="1"/>
          </p:nvPr>
        </p:nvPicPr>
        <p:blipFill>
          <a:blip r:embed="rId1"/>
          <a:stretch>
            <a:fillRect/>
          </a:stretch>
        </p:blipFill>
        <p:spPr>
          <a:xfrm>
            <a:off x="3166745" y="1691005"/>
            <a:ext cx="5443855" cy="4351655"/>
          </a:xfrm>
          <a:prstGeom prst="rect">
            <a:avLst/>
          </a:prstGeom>
        </p:spPr>
      </p:pic>
      <p:sp>
        <p:nvSpPr>
          <p:cNvPr id="4" name="灯片编号占位符 3"/>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054735" y="1253490"/>
            <a:ext cx="10082530" cy="4351655"/>
          </a:xfrm>
          <a:prstGeom prst="rect">
            <a:avLst/>
          </a:prstGeom>
        </p:spPr>
      </p:pic>
      <p:sp>
        <p:nvSpPr>
          <p:cNvPr id="2" name="灯片编号占位符 1"/>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a:solidFill>
                  <a:srgbClr val="FF0000"/>
                </a:solidFill>
                <a:latin typeface="Lantinghei SC Extralight" panose="02000000000000000000" charset="-122"/>
                <a:ea typeface="Lantinghei SC Extralight" panose="02000000000000000000" charset="-122"/>
                <a:sym typeface="+mn-ea"/>
              </a:rPr>
              <a:t>introduction to </a:t>
            </a:r>
            <a:r>
              <a:rPr lang="en-US" altLang="zh-CN">
                <a:solidFill>
                  <a:srgbClr val="FF0000"/>
                </a:solidFill>
                <a:latin typeface="Lantinghei SC Extralight" panose="02000000000000000000" charset="-122"/>
                <a:ea typeface="Lantinghei SC Extralight" panose="02000000000000000000" charset="-122"/>
                <a:sym typeface="+mn-ea"/>
              </a:rPr>
              <a:t>GCRs</a:t>
            </a:r>
            <a:endParaRPr lang="en-US" altLang="zh-CN">
              <a:solidFill>
                <a:srgbClr val="FF0000"/>
              </a:solidFill>
              <a:latin typeface="Lantinghei SC Extralight" panose="02000000000000000000" charset="-122"/>
              <a:ea typeface="Lantinghei SC Extralight" panose="02000000000000000000" charset="-122"/>
              <a:sym typeface="+mn-ea"/>
            </a:endParaRPr>
          </a:p>
        </p:txBody>
      </p:sp>
      <p:sp>
        <p:nvSpPr>
          <p:cNvPr id="3" name="文本框 2"/>
          <p:cNvSpPr txBox="1"/>
          <p:nvPr/>
        </p:nvSpPr>
        <p:spPr>
          <a:xfrm>
            <a:off x="270510" y="2103755"/>
            <a:ext cx="6996430" cy="3784600"/>
          </a:xfrm>
          <a:prstGeom prst="rect">
            <a:avLst/>
          </a:prstGeom>
          <a:noFill/>
        </p:spPr>
        <p:txBody>
          <a:bodyPr wrap="square" rtlCol="0" anchor="t">
            <a:spAutoFit/>
          </a:bodyPr>
          <a:p>
            <a:endParaRPr lang="zh-CN" altLang="en-US" sz="2400">
              <a:solidFill>
                <a:schemeClr val="tx1"/>
              </a:solidFill>
            </a:endParaRPr>
          </a:p>
          <a:p>
            <a:pPr marL="342900" indent="-342900">
              <a:buFont typeface="Arial" panose="020B0604020202090204" pitchFamily="34" charset="0"/>
              <a:buChar char="•"/>
            </a:pPr>
            <a:r>
              <a:rPr lang="en-US" altLang="zh-CN" sz="2400">
                <a:solidFill>
                  <a:schemeClr val="tx1"/>
                </a:solidFill>
              </a:rPr>
              <a:t>Cosmic rays are high-energy particle streams originating from outer space and serve as one of the messengers for studying the universe.</a:t>
            </a:r>
            <a:endParaRPr lang="en-US" altLang="zh-CN" sz="2400">
              <a:solidFill>
                <a:schemeClr val="tx1"/>
              </a:solidFill>
            </a:endParaRPr>
          </a:p>
          <a:p>
            <a:pPr marL="342900" indent="-342900">
              <a:buFont typeface="Arial" panose="020B0604020202090204" pitchFamily="34" charset="0"/>
              <a:buChar char="•"/>
            </a:pPr>
            <a:r>
              <a:rPr lang="en-US" altLang="zh-CN" sz="2400">
                <a:solidFill>
                  <a:schemeClr val="tx1"/>
                </a:solidFill>
              </a:rPr>
              <a:t>cosmic rays refer to atomic nuclei such as protons, helium nuclei, up to iron nuclei, as well as electrons</a:t>
            </a:r>
            <a:endParaRPr lang="en-US" altLang="zh-CN" sz="2400">
              <a:solidFill>
                <a:schemeClr val="tx1"/>
              </a:solidFill>
            </a:endParaRPr>
          </a:p>
          <a:p>
            <a:pPr marL="342900" indent="-342900">
              <a:buFont typeface="Arial" panose="020B0604020202090204" pitchFamily="34" charset="0"/>
              <a:buChar char="•"/>
            </a:pPr>
            <a:r>
              <a:rPr lang="en-US" altLang="zh-CN" sz="2400">
                <a:solidFill>
                  <a:schemeClr val="tx1"/>
                </a:solidFill>
              </a:rPr>
              <a:t>in a broader sense, cosmic rays also include neutral particles such as gama-</a:t>
            </a:r>
            <a:r>
              <a:rPr lang="en-US" altLang="zh-CN" sz="2400">
                <a:solidFill>
                  <a:schemeClr val="tx1"/>
                </a:solidFill>
              </a:rPr>
              <a:t>ray and neutrinos.</a:t>
            </a:r>
            <a:endParaRPr lang="en-US" altLang="zh-CN" sz="2400">
              <a:solidFill>
                <a:schemeClr val="tx1"/>
              </a:solidFill>
            </a:endParaRPr>
          </a:p>
        </p:txBody>
      </p:sp>
      <p:pic>
        <p:nvPicPr>
          <p:cNvPr id="5" name="图片 4" descr="particle"/>
          <p:cNvPicPr>
            <a:picLocks noChangeAspect="1"/>
          </p:cNvPicPr>
          <p:nvPr/>
        </p:nvPicPr>
        <p:blipFill>
          <a:blip r:embed="rId1"/>
          <a:stretch>
            <a:fillRect/>
          </a:stretch>
        </p:blipFill>
        <p:spPr>
          <a:xfrm>
            <a:off x="7413625" y="2103755"/>
            <a:ext cx="3940175" cy="3940175"/>
          </a:xfrm>
          <a:prstGeom prst="rect">
            <a:avLst/>
          </a:prstGeom>
        </p:spPr>
      </p:pic>
      <p:sp>
        <p:nvSpPr>
          <p:cNvPr id="8" name="灯片编号占位符 7"/>
          <p:cNvSpPr>
            <a:spLocks noGrp="1"/>
          </p:cNvSpPr>
          <p:nvPr>
            <p:ph type="sldNum" sz="quarter" idx="12"/>
          </p:nvPr>
        </p:nvSpPr>
        <p:spPr/>
        <p:txBody>
          <a:bodyPr/>
          <a:p>
            <a:fld id="{FBF24684-55DB-FC40-AC36-084B1DC2D660}" type="slidenum">
              <a:rPr kumimoji="1" lang="zh-CN" altLang="en-US" smtClean="0"/>
            </a:fld>
            <a:endParaRPr kumimoji="1" lang="zh-CN" altLang="en-US"/>
          </a:p>
        </p:txBody>
      </p:sp>
    </p:spTree>
    <p:custDataLst>
      <p:tags r:id="rId2"/>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104900" y="1395095"/>
            <a:ext cx="4418965" cy="4351655"/>
          </a:xfrm>
          <a:prstGeom prst="rect">
            <a:avLst/>
          </a:prstGeom>
        </p:spPr>
      </p:pic>
      <p:pic>
        <p:nvPicPr>
          <p:cNvPr id="2" name="图片 1"/>
          <p:cNvPicPr>
            <a:picLocks noChangeAspect="1"/>
          </p:cNvPicPr>
          <p:nvPr/>
        </p:nvPicPr>
        <p:blipFill>
          <a:blip r:embed="rId2"/>
          <a:stretch>
            <a:fillRect/>
          </a:stretch>
        </p:blipFill>
        <p:spPr>
          <a:xfrm>
            <a:off x="6064250" y="1560195"/>
            <a:ext cx="4542155" cy="4351020"/>
          </a:xfrm>
          <a:prstGeom prst="rect">
            <a:avLst/>
          </a:prstGeom>
        </p:spPr>
      </p:pic>
      <p:sp>
        <p:nvSpPr>
          <p:cNvPr id="3" name="灯片编号占位符 2"/>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5" name="灯片编号占位符 4"/>
          <p:cNvSpPr>
            <a:spLocks noGrp="1"/>
          </p:cNvSpPr>
          <p:nvPr>
            <p:ph type="sldNum" sz="quarter" idx="12"/>
          </p:nvPr>
        </p:nvSpPr>
        <p:spPr/>
        <p:txBody>
          <a:bodyPr/>
          <a:p>
            <a:fld id="{9B618960-8005-486C-9A75-10CB2AAC16F9}" type="slidenum">
              <a:rPr lang="en-US" smtClean="0"/>
            </a:fld>
            <a:endParaRPr lang="en-US"/>
          </a:p>
        </p:txBody>
      </p:sp>
      <p:pic>
        <p:nvPicPr>
          <p:cNvPr id="6" name="内容占位符 5"/>
          <p:cNvPicPr>
            <a:picLocks noChangeAspect="1"/>
          </p:cNvPicPr>
          <p:nvPr>
            <p:ph idx="1"/>
          </p:nvPr>
        </p:nvPicPr>
        <p:blipFill>
          <a:blip r:embed="rId1"/>
          <a:stretch>
            <a:fillRect/>
          </a:stretch>
        </p:blipFill>
        <p:spPr>
          <a:xfrm>
            <a:off x="2240280" y="607695"/>
            <a:ext cx="7712075" cy="5858510"/>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conclusion</a:t>
            </a:r>
            <a:endParaRPr lang="en-US" altLang="zh-CN"/>
          </a:p>
        </p:txBody>
      </p:sp>
      <p:sp>
        <p:nvSpPr>
          <p:cNvPr id="3" name="内容占位符 2"/>
          <p:cNvSpPr>
            <a:spLocks noGrp="1"/>
          </p:cNvSpPr>
          <p:nvPr>
            <p:ph idx="1"/>
          </p:nvPr>
        </p:nvSpPr>
        <p:spPr/>
        <p:txBody>
          <a:bodyPr/>
          <a:p>
            <a:r>
              <a:rPr lang="en-US" altLang="zh-CN"/>
              <a:t>We can successfully account for the temporal evolution of solar modulation for the same charge-sign of cosmic rays and predict the fluxes of unmeasured species using our parameterized, improved force-field approximation model.</a:t>
            </a:r>
            <a:endParaRPr lang="en-US" altLang="zh-CN"/>
          </a:p>
          <a:p>
            <a:endParaRPr lang="en-US" altLang="zh-CN"/>
          </a:p>
          <a:p>
            <a:r>
              <a:rPr lang="en-US" altLang="zh-CN"/>
              <a:t>We hope that this model can be applied in the future to study the propagation of cosmic rays within the Galaxy.</a:t>
            </a:r>
            <a:endParaRPr lang="en-US" altLang="zh-CN"/>
          </a:p>
        </p:txBody>
      </p:sp>
      <p:sp>
        <p:nvSpPr>
          <p:cNvPr id="4" name="灯片编号占位符 3"/>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45770" y="774065"/>
            <a:ext cx="11300460" cy="5290185"/>
          </a:xfrm>
        </p:spPr>
        <p:txBody>
          <a:bodyPr>
            <a:noAutofit/>
          </a:bodyPr>
          <a:p>
            <a:pPr marL="0" indent="0" algn="ctr">
              <a:buNone/>
            </a:pPr>
            <a:endParaRPr lang="en-US" altLang="zh-CN" sz="4000"/>
          </a:p>
          <a:p>
            <a:pPr marL="0" indent="0" algn="ctr">
              <a:buNone/>
            </a:pPr>
            <a:endParaRPr lang="en-US" altLang="zh-CN" sz="4000"/>
          </a:p>
          <a:p>
            <a:pPr marL="0" indent="0" algn="ctr">
              <a:buNone/>
            </a:pPr>
            <a:endParaRPr lang="en-US" altLang="zh-CN" sz="4000"/>
          </a:p>
          <a:p>
            <a:pPr marL="0" indent="0" algn="ctr">
              <a:buNone/>
            </a:pPr>
            <a:r>
              <a:rPr lang="zh-CN" altLang="en-US" sz="4000"/>
              <a:t>谢谢</a:t>
            </a:r>
            <a:endParaRPr lang="en-US" altLang="zh-CN" sz="4000"/>
          </a:p>
          <a:p>
            <a:pPr marL="0" indent="0" algn="ctr">
              <a:buNone/>
            </a:pPr>
            <a:r>
              <a:rPr lang="zh-CN" altLang="en-US" sz="4000"/>
              <a:t>感谢非常大家到</a:t>
            </a:r>
            <a:r>
              <a:rPr lang="zh-CN" altLang="en-US" sz="4000">
                <a:solidFill>
                  <a:srgbClr val="FF0000"/>
                </a:solidFill>
              </a:rPr>
              <a:t>安徽师范大学</a:t>
            </a:r>
            <a:r>
              <a:rPr lang="zh-CN" altLang="en-US" sz="4000"/>
              <a:t>指导工作</a:t>
            </a:r>
            <a:endParaRPr lang="zh-CN" altLang="en-US" sz="4000"/>
          </a:p>
        </p:txBody>
      </p:sp>
      <p:sp>
        <p:nvSpPr>
          <p:cNvPr id="4" name="灯片编号占位符 3"/>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734332" y="830630"/>
            <a:ext cx="11345865" cy="3166450"/>
            <a:chOff x="1000397" y="2272715"/>
            <a:chExt cx="11345865" cy="3166450"/>
          </a:xfrm>
        </p:grpSpPr>
        <p:grpSp>
          <p:nvGrpSpPr>
            <p:cNvPr id="3" name="组 2"/>
            <p:cNvGrpSpPr/>
            <p:nvPr/>
          </p:nvGrpSpPr>
          <p:grpSpPr>
            <a:xfrm>
              <a:off x="1000397" y="2272715"/>
              <a:ext cx="6986863" cy="3166450"/>
              <a:chOff x="557946" y="1653222"/>
              <a:chExt cx="6986863" cy="3166450"/>
            </a:xfrm>
          </p:grpSpPr>
          <p:pic>
            <p:nvPicPr>
              <p:cNvPr id="6" name="图片 5"/>
              <p:cNvPicPr>
                <a:picLocks noChangeAspect="1"/>
              </p:cNvPicPr>
              <p:nvPr/>
            </p:nvPicPr>
            <p:blipFill>
              <a:blip r:embed="rId1"/>
              <a:stretch>
                <a:fillRect/>
              </a:stretch>
            </p:blipFill>
            <p:spPr>
              <a:xfrm>
                <a:off x="557946" y="1653222"/>
                <a:ext cx="4751754" cy="3166450"/>
              </a:xfrm>
              <a:prstGeom prst="rect">
                <a:avLst/>
              </a:prstGeom>
            </p:spPr>
          </p:pic>
          <p:pic>
            <p:nvPicPr>
              <p:cNvPr id="8" name="内容占位符 3"/>
              <p:cNvPicPr>
                <a:picLocks noChangeAspect="1"/>
              </p:cNvPicPr>
              <p:nvPr/>
            </p:nvPicPr>
            <p:blipFill>
              <a:blip r:embed="rId2"/>
              <a:stretch>
                <a:fillRect/>
              </a:stretch>
            </p:blipFill>
            <p:spPr>
              <a:xfrm>
                <a:off x="5309700" y="1653222"/>
                <a:ext cx="2235109" cy="3166450"/>
              </a:xfrm>
              <a:prstGeom prst="rect">
                <a:avLst/>
              </a:prstGeom>
            </p:spPr>
          </p:pic>
        </p:grpSp>
        <p:pic>
          <p:nvPicPr>
            <p:cNvPr id="10" name="图片 9"/>
            <p:cNvPicPr>
              <a:picLocks noChangeAspect="1"/>
            </p:cNvPicPr>
            <p:nvPr/>
          </p:nvPicPr>
          <p:blipFill>
            <a:blip r:embed="rId3"/>
            <a:stretch>
              <a:fillRect/>
            </a:stretch>
          </p:blipFill>
          <p:spPr>
            <a:xfrm>
              <a:off x="10791147" y="3091229"/>
              <a:ext cx="1555115" cy="1530350"/>
            </a:xfrm>
            <a:prstGeom prst="rect">
              <a:avLst/>
            </a:prstGeom>
          </p:spPr>
        </p:pic>
      </p:grpSp>
      <p:sp>
        <p:nvSpPr>
          <p:cNvPr id="11" name="文本框 10"/>
          <p:cNvSpPr txBox="1"/>
          <p:nvPr/>
        </p:nvSpPr>
        <p:spPr>
          <a:xfrm>
            <a:off x="5755005" y="4791710"/>
            <a:ext cx="2540000" cy="368300"/>
          </a:xfrm>
          <a:prstGeom prst="rect">
            <a:avLst/>
          </a:prstGeom>
          <a:noFill/>
        </p:spPr>
        <p:txBody>
          <a:bodyPr wrap="square" rtlCol="0" anchor="t">
            <a:spAutoFit/>
          </a:bodyPr>
          <a:p>
            <a:r>
              <a:rPr lang="zh-CN" altLang="en-US">
                <a:solidFill>
                  <a:schemeClr val="bg1"/>
                </a:solidFill>
              </a:rPr>
              <a:t>维克托·弗朗西斯·赫斯</a:t>
            </a:r>
            <a:endParaRPr lang="zh-CN" altLang="en-US">
              <a:solidFill>
                <a:schemeClr val="bg1"/>
              </a:solidFill>
            </a:endParaRPr>
          </a:p>
        </p:txBody>
      </p:sp>
      <p:sp>
        <p:nvSpPr>
          <p:cNvPr id="12" name="文本框 11"/>
          <p:cNvSpPr txBox="1"/>
          <p:nvPr/>
        </p:nvSpPr>
        <p:spPr>
          <a:xfrm>
            <a:off x="297180" y="4791710"/>
            <a:ext cx="11597640" cy="1198880"/>
          </a:xfrm>
          <a:prstGeom prst="rect">
            <a:avLst/>
          </a:prstGeom>
          <a:noFill/>
        </p:spPr>
        <p:txBody>
          <a:bodyPr wrap="square" rtlCol="0">
            <a:spAutoFit/>
          </a:bodyPr>
          <a:p>
            <a:r>
              <a:rPr lang="en-US" altLang="zh-CN" sz="2400">
                <a:solidFill>
                  <a:schemeClr val="tx1"/>
                </a:solidFill>
              </a:rPr>
              <a:t>In 1912, Austrian physicist Hess discovered radiation originating from beyond the Earth through balloon experiments, leading to the discovery of cosmic rays. For this achievement, he was awarded the Nobel Prize in Physics in 1936.</a:t>
            </a:r>
            <a:endParaRPr lang="en-US" altLang="zh-CN" sz="2400">
              <a:solidFill>
                <a:schemeClr val="tx1"/>
              </a:solidFill>
            </a:endParaRPr>
          </a:p>
        </p:txBody>
      </p:sp>
      <p:pic>
        <p:nvPicPr>
          <p:cNvPr id="2" name="图片 1"/>
          <p:cNvPicPr>
            <a:picLocks noChangeAspect="1"/>
          </p:cNvPicPr>
          <p:nvPr/>
        </p:nvPicPr>
        <p:blipFill>
          <a:blip r:embed="rId4"/>
          <a:stretch>
            <a:fillRect/>
          </a:stretch>
        </p:blipFill>
        <p:spPr>
          <a:xfrm>
            <a:off x="7753350" y="830580"/>
            <a:ext cx="2589530" cy="351472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en-US" altLang="zh-CN">
                <a:solidFill>
                  <a:srgbClr val="FF0000"/>
                </a:solidFill>
                <a:latin typeface="Lantinghei SC Extralight" panose="02000000000000000000" charset="-122"/>
                <a:ea typeface="Lantinghei SC Extralight" panose="02000000000000000000" charset="-122"/>
                <a:sym typeface="+mn-ea"/>
              </a:rPr>
              <a:t>detection of </a:t>
            </a:r>
            <a:r>
              <a:rPr lang="en-US" altLang="zh-CN">
                <a:solidFill>
                  <a:srgbClr val="FF0000"/>
                </a:solidFill>
                <a:latin typeface="Lantinghei SC Extralight" panose="02000000000000000000" charset="-122"/>
                <a:ea typeface="Lantinghei SC Extralight" panose="02000000000000000000" charset="-122"/>
                <a:sym typeface="+mn-ea"/>
              </a:rPr>
              <a:t>GCRs</a:t>
            </a:r>
            <a:endParaRPr lang="en-US" altLang="zh-CN">
              <a:solidFill>
                <a:srgbClr val="FF0000"/>
              </a:solidFill>
              <a:latin typeface="Lantinghei SC Extralight" panose="02000000000000000000" charset="-122"/>
              <a:ea typeface="Lantinghei SC Extralight" panose="02000000000000000000" charset="-122"/>
              <a:sym typeface="+mn-ea"/>
            </a:endParaRPr>
          </a:p>
        </p:txBody>
      </p:sp>
      <p:pic>
        <p:nvPicPr>
          <p:cNvPr id="5" name="内容占位符 4" descr="particle"/>
          <p:cNvPicPr>
            <a:picLocks noChangeAspect="1"/>
          </p:cNvPicPr>
          <p:nvPr>
            <p:ph idx="1"/>
          </p:nvPr>
        </p:nvPicPr>
        <p:blipFill>
          <a:blip r:embed="rId1"/>
          <a:stretch>
            <a:fillRect/>
          </a:stretch>
        </p:blipFill>
        <p:spPr>
          <a:xfrm>
            <a:off x="2185670" y="1376045"/>
            <a:ext cx="5481955" cy="5481955"/>
          </a:xfrm>
          <a:prstGeom prst="rect">
            <a:avLst/>
          </a:prstGeom>
        </p:spPr>
      </p:pic>
      <p:pic>
        <p:nvPicPr>
          <p:cNvPr id="2529294" name="图片 2529293" descr="ace"/>
          <p:cNvPicPr>
            <a:picLocks noChangeAspect="1"/>
          </p:cNvPicPr>
          <p:nvPr/>
        </p:nvPicPr>
        <p:blipFill>
          <a:blip r:embed="rId2"/>
          <a:stretch>
            <a:fillRect/>
          </a:stretch>
        </p:blipFill>
        <p:spPr>
          <a:xfrm>
            <a:off x="6307773" y="1831975"/>
            <a:ext cx="968375" cy="519113"/>
          </a:xfrm>
          <a:prstGeom prst="rect">
            <a:avLst/>
          </a:prstGeom>
          <a:noFill/>
          <a:ln w="9525">
            <a:noFill/>
          </a:ln>
        </p:spPr>
      </p:pic>
      <p:pic>
        <p:nvPicPr>
          <p:cNvPr id="2529378" name="图片 2529377" descr="pam_trs-cont-small"/>
          <p:cNvPicPr>
            <a:picLocks noChangeAspect="1"/>
          </p:cNvPicPr>
          <p:nvPr/>
        </p:nvPicPr>
        <p:blipFill>
          <a:blip r:embed="rId3"/>
          <a:stretch>
            <a:fillRect/>
          </a:stretch>
        </p:blipFill>
        <p:spPr>
          <a:xfrm>
            <a:off x="5371148" y="1690688"/>
            <a:ext cx="828675" cy="801687"/>
          </a:xfrm>
          <a:prstGeom prst="rect">
            <a:avLst/>
          </a:prstGeom>
          <a:noFill/>
          <a:ln w="9525">
            <a:noFill/>
          </a:ln>
        </p:spPr>
      </p:pic>
      <p:pic>
        <p:nvPicPr>
          <p:cNvPr id="6" name="图片 5" descr="DAMPE_conceptual_diagram_copy"/>
          <p:cNvPicPr>
            <a:picLocks noChangeAspect="1"/>
          </p:cNvPicPr>
          <p:nvPr/>
        </p:nvPicPr>
        <p:blipFill>
          <a:blip r:embed="rId4"/>
          <a:stretch>
            <a:fillRect/>
          </a:stretch>
        </p:blipFill>
        <p:spPr>
          <a:xfrm>
            <a:off x="5712460" y="1504950"/>
            <a:ext cx="1221105" cy="460375"/>
          </a:xfrm>
          <a:prstGeom prst="rect">
            <a:avLst/>
          </a:prstGeom>
        </p:spPr>
      </p:pic>
      <p:pic>
        <p:nvPicPr>
          <p:cNvPr id="9" name="图片 8"/>
          <p:cNvPicPr>
            <a:picLocks noChangeAspect="1"/>
          </p:cNvPicPr>
          <p:nvPr/>
        </p:nvPicPr>
        <p:blipFill>
          <a:blip r:embed="rId5"/>
          <a:stretch>
            <a:fillRect/>
          </a:stretch>
        </p:blipFill>
        <p:spPr>
          <a:xfrm>
            <a:off x="3307080" y="5819140"/>
            <a:ext cx="1132840" cy="898525"/>
          </a:xfrm>
          <a:prstGeom prst="rect">
            <a:avLst/>
          </a:prstGeom>
        </p:spPr>
      </p:pic>
      <p:pic>
        <p:nvPicPr>
          <p:cNvPr id="10" name="图片 9"/>
          <p:cNvPicPr>
            <a:picLocks noChangeAspect="1"/>
          </p:cNvPicPr>
          <p:nvPr/>
        </p:nvPicPr>
        <p:blipFill>
          <a:blip r:embed="rId6"/>
          <a:stretch>
            <a:fillRect/>
          </a:stretch>
        </p:blipFill>
        <p:spPr>
          <a:xfrm>
            <a:off x="4439920" y="6017895"/>
            <a:ext cx="2493645" cy="699770"/>
          </a:xfrm>
          <a:prstGeom prst="rect">
            <a:avLst/>
          </a:prstGeom>
        </p:spPr>
      </p:pic>
      <p:pic>
        <p:nvPicPr>
          <p:cNvPr id="11" name="图片 10"/>
          <p:cNvPicPr>
            <a:picLocks noChangeAspect="1"/>
          </p:cNvPicPr>
          <p:nvPr/>
        </p:nvPicPr>
        <p:blipFill>
          <a:blip r:embed="rId7"/>
          <a:stretch>
            <a:fillRect/>
          </a:stretch>
        </p:blipFill>
        <p:spPr>
          <a:xfrm>
            <a:off x="5581015" y="4594860"/>
            <a:ext cx="1936750" cy="1062990"/>
          </a:xfrm>
          <a:prstGeom prst="rect">
            <a:avLst/>
          </a:prstGeom>
        </p:spPr>
      </p:pic>
      <p:pic>
        <p:nvPicPr>
          <p:cNvPr id="12" name="图片 11"/>
          <p:cNvPicPr>
            <a:picLocks noChangeAspect="1"/>
          </p:cNvPicPr>
          <p:nvPr/>
        </p:nvPicPr>
        <p:blipFill>
          <a:blip r:embed="rId8"/>
          <a:stretch>
            <a:fillRect/>
          </a:stretch>
        </p:blipFill>
        <p:spPr>
          <a:xfrm>
            <a:off x="3550920" y="4126865"/>
            <a:ext cx="1133475" cy="1096645"/>
          </a:xfrm>
          <a:prstGeom prst="rect">
            <a:avLst/>
          </a:prstGeom>
        </p:spPr>
      </p:pic>
      <p:pic>
        <p:nvPicPr>
          <p:cNvPr id="14" name="图片 13"/>
          <p:cNvPicPr>
            <a:picLocks noChangeAspect="1"/>
          </p:cNvPicPr>
          <p:nvPr/>
        </p:nvPicPr>
        <p:blipFill>
          <a:blip r:embed="rId9"/>
          <a:stretch>
            <a:fillRect/>
          </a:stretch>
        </p:blipFill>
        <p:spPr>
          <a:xfrm>
            <a:off x="5264785" y="5295900"/>
            <a:ext cx="1318260" cy="721995"/>
          </a:xfrm>
          <a:prstGeom prst="rect">
            <a:avLst/>
          </a:prstGeom>
        </p:spPr>
      </p:pic>
      <p:pic>
        <p:nvPicPr>
          <p:cNvPr id="15" name="图片 14" descr="u=364859246,2462835957&amp;fm=173&amp;app=49&amp;f=JPEG"/>
          <p:cNvPicPr>
            <a:picLocks noChangeAspect="1"/>
          </p:cNvPicPr>
          <p:nvPr/>
        </p:nvPicPr>
        <p:blipFill>
          <a:blip r:embed="rId10"/>
          <a:stretch>
            <a:fillRect/>
          </a:stretch>
        </p:blipFill>
        <p:spPr>
          <a:xfrm>
            <a:off x="4684395" y="2800985"/>
            <a:ext cx="762635" cy="1017270"/>
          </a:xfrm>
          <a:prstGeom prst="rect">
            <a:avLst/>
          </a:prstGeom>
        </p:spPr>
      </p:pic>
      <p:pic>
        <p:nvPicPr>
          <p:cNvPr id="16" name="图片 15" descr="b2de9c82d158ccbf1e24b7a719d8bc3eb0354196"/>
          <p:cNvPicPr>
            <a:picLocks noChangeAspect="1"/>
          </p:cNvPicPr>
          <p:nvPr/>
        </p:nvPicPr>
        <p:blipFill>
          <a:blip r:embed="rId11"/>
          <a:stretch>
            <a:fillRect/>
          </a:stretch>
        </p:blipFill>
        <p:spPr>
          <a:xfrm>
            <a:off x="6615430" y="2253615"/>
            <a:ext cx="881380" cy="690245"/>
          </a:xfrm>
          <a:prstGeom prst="rect">
            <a:avLst/>
          </a:prstGeom>
        </p:spPr>
      </p:pic>
      <p:pic>
        <p:nvPicPr>
          <p:cNvPr id="2529349" name="图片 2529348" descr="ams_picture"/>
          <p:cNvPicPr>
            <a:picLocks noChangeAspect="1"/>
          </p:cNvPicPr>
          <p:nvPr/>
        </p:nvPicPr>
        <p:blipFill>
          <a:blip r:embed="rId12"/>
          <a:stretch>
            <a:fillRect/>
          </a:stretch>
        </p:blipFill>
        <p:spPr>
          <a:xfrm>
            <a:off x="6164898" y="2650490"/>
            <a:ext cx="768350" cy="493713"/>
          </a:xfrm>
          <a:prstGeom prst="rect">
            <a:avLst/>
          </a:prstGeom>
          <a:noFill/>
          <a:ln w="9525">
            <a:noFill/>
          </a:ln>
        </p:spPr>
      </p:pic>
      <p:pic>
        <p:nvPicPr>
          <p:cNvPr id="8" name="图片 7"/>
          <p:cNvPicPr>
            <a:picLocks noChangeAspect="1"/>
          </p:cNvPicPr>
          <p:nvPr/>
        </p:nvPicPr>
        <p:blipFill>
          <a:blip r:embed="rId13"/>
          <a:stretch>
            <a:fillRect/>
          </a:stretch>
        </p:blipFill>
        <p:spPr>
          <a:xfrm>
            <a:off x="2615565" y="4893945"/>
            <a:ext cx="1341755" cy="925195"/>
          </a:xfrm>
          <a:prstGeom prst="rect">
            <a:avLst/>
          </a:prstGeom>
        </p:spPr>
      </p:pic>
      <p:sp>
        <p:nvSpPr>
          <p:cNvPr id="17" name="灯片编号占位符 16"/>
          <p:cNvSpPr>
            <a:spLocks noGrp="1"/>
          </p:cNvSpPr>
          <p:nvPr>
            <p:ph type="sldNum" sz="quarter" idx="12"/>
          </p:nvPr>
        </p:nvSpPr>
        <p:spPr/>
        <p:txBody>
          <a:bodyPr/>
          <a:p>
            <a:fld id="{FBF24684-55DB-FC40-AC36-084B1DC2D660}" type="slidenum">
              <a:rPr kumimoji="1" lang="zh-CN" altLang="en-US" smtClean="0"/>
            </a:fld>
            <a:endParaRPr kumimoji="1" lang="zh-CN" altLang="en-US"/>
          </a:p>
        </p:txBody>
      </p:sp>
      <p:sp>
        <p:nvSpPr>
          <p:cNvPr id="3" name="文本框 2"/>
          <p:cNvSpPr txBox="1"/>
          <p:nvPr/>
        </p:nvSpPr>
        <p:spPr>
          <a:xfrm>
            <a:off x="7912100" y="2253615"/>
            <a:ext cx="4105275" cy="2676525"/>
          </a:xfrm>
          <a:prstGeom prst="rect">
            <a:avLst/>
          </a:prstGeom>
          <a:noFill/>
        </p:spPr>
        <p:txBody>
          <a:bodyPr wrap="square" rtlCol="0">
            <a:spAutoFit/>
          </a:bodyPr>
          <a:p>
            <a:r>
              <a:rPr lang="en-US" altLang="zh-CN" sz="2800"/>
              <a:t>There are many methods for detecting cosmic rays today, primarily </a:t>
            </a:r>
            <a:r>
              <a:rPr lang="en-US" altLang="zh-CN" sz="2800"/>
              <a:t>dividied as ground-based and space-based. </a:t>
            </a:r>
            <a:endParaRPr lang="en-US" altLang="zh-CN"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29378"/>
                                        </p:tgtEl>
                                        <p:attrNameLst>
                                          <p:attrName>style.visibility</p:attrName>
                                        </p:attrNameLst>
                                      </p:cBhvr>
                                      <p:to>
                                        <p:strVal val="visible"/>
                                      </p:to>
                                    </p:set>
                                    <p:anim calcmode="lin" valueType="num">
                                      <p:cBhvr additive="base">
                                        <p:cTn id="7" dur="500" fill="hold"/>
                                        <p:tgtEl>
                                          <p:spTgt spid="2529378"/>
                                        </p:tgtEl>
                                        <p:attrNameLst>
                                          <p:attrName>ppt_x</p:attrName>
                                        </p:attrNameLst>
                                      </p:cBhvr>
                                      <p:tavLst>
                                        <p:tav tm="0">
                                          <p:val>
                                            <p:strVal val="#ppt_x"/>
                                          </p:val>
                                        </p:tav>
                                        <p:tav tm="100000">
                                          <p:val>
                                            <p:strVal val="#ppt_x"/>
                                          </p:val>
                                        </p:tav>
                                      </p:tavLst>
                                    </p:anim>
                                    <p:anim calcmode="lin" valueType="num">
                                      <p:cBhvr additive="base">
                                        <p:cTn id="8" dur="500" fill="hold"/>
                                        <p:tgtEl>
                                          <p:spTgt spid="252937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529294"/>
                                        </p:tgtEl>
                                        <p:attrNameLst>
                                          <p:attrName>style.visibility</p:attrName>
                                        </p:attrNameLst>
                                      </p:cBhvr>
                                      <p:to>
                                        <p:strVal val="visible"/>
                                      </p:to>
                                    </p:set>
                                    <p:anim calcmode="lin" valueType="num">
                                      <p:cBhvr additive="base">
                                        <p:cTn id="15" dur="500" fill="hold"/>
                                        <p:tgtEl>
                                          <p:spTgt spid="2529294"/>
                                        </p:tgtEl>
                                        <p:attrNameLst>
                                          <p:attrName>ppt_x</p:attrName>
                                        </p:attrNameLst>
                                      </p:cBhvr>
                                      <p:tavLst>
                                        <p:tav tm="0">
                                          <p:val>
                                            <p:strVal val="#ppt_x"/>
                                          </p:val>
                                        </p:tav>
                                        <p:tav tm="100000">
                                          <p:val>
                                            <p:strVal val="#ppt_x"/>
                                          </p:val>
                                        </p:tav>
                                      </p:tavLst>
                                    </p:anim>
                                    <p:anim calcmode="lin" valueType="num">
                                      <p:cBhvr additive="base">
                                        <p:cTn id="16" dur="500" fill="hold"/>
                                        <p:tgtEl>
                                          <p:spTgt spid="252929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529349"/>
                                        </p:tgtEl>
                                        <p:attrNameLst>
                                          <p:attrName>style.visibility</p:attrName>
                                        </p:attrNameLst>
                                      </p:cBhvr>
                                      <p:to>
                                        <p:strVal val="visible"/>
                                      </p:to>
                                    </p:set>
                                    <p:anim calcmode="lin" valueType="num">
                                      <p:cBhvr additive="base">
                                        <p:cTn id="23" dur="500" fill="hold"/>
                                        <p:tgtEl>
                                          <p:spTgt spid="2529349"/>
                                        </p:tgtEl>
                                        <p:attrNameLst>
                                          <p:attrName>ppt_x</p:attrName>
                                        </p:attrNameLst>
                                      </p:cBhvr>
                                      <p:tavLst>
                                        <p:tav tm="0">
                                          <p:val>
                                            <p:strVal val="#ppt_x"/>
                                          </p:val>
                                        </p:tav>
                                        <p:tav tm="100000">
                                          <p:val>
                                            <p:strVal val="#ppt_x"/>
                                          </p:val>
                                        </p:tav>
                                      </p:tavLst>
                                    </p:anim>
                                    <p:anim calcmode="lin" valueType="num">
                                      <p:cBhvr additive="base">
                                        <p:cTn id="24" dur="500" fill="hold"/>
                                        <p:tgtEl>
                                          <p:spTgt spid="2529349"/>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386205" y="365125"/>
            <a:ext cx="8540115" cy="6014720"/>
          </a:xfrm>
          <a:prstGeom prst="rect">
            <a:avLst/>
          </a:prstGeom>
        </p:spPr>
      </p:pic>
      <p:sp>
        <p:nvSpPr>
          <p:cNvPr id="3" name="灯片编号占位符 2"/>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089660" y="575945"/>
            <a:ext cx="3389630" cy="5946775"/>
          </a:xfrm>
          <a:prstGeom prst="rect">
            <a:avLst/>
          </a:prstGeom>
        </p:spPr>
      </p:pic>
      <p:pic>
        <p:nvPicPr>
          <p:cNvPr id="5" name="图片 4"/>
          <p:cNvPicPr>
            <a:picLocks noChangeAspect="1"/>
          </p:cNvPicPr>
          <p:nvPr/>
        </p:nvPicPr>
        <p:blipFill>
          <a:blip r:embed="rId2"/>
          <a:stretch>
            <a:fillRect/>
          </a:stretch>
        </p:blipFill>
        <p:spPr>
          <a:xfrm>
            <a:off x="5101590" y="963930"/>
            <a:ext cx="6526530" cy="5170805"/>
          </a:xfrm>
          <a:prstGeom prst="rect">
            <a:avLst/>
          </a:prstGeom>
        </p:spPr>
      </p:pic>
      <p:sp>
        <p:nvSpPr>
          <p:cNvPr id="2" name="灯片编号占位符 1"/>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10515600" cy="1325563"/>
          </a:xfrm>
        </p:spPr>
        <p:txBody>
          <a:bodyPr/>
          <a:p>
            <a:pPr algn="ctr"/>
            <a:r>
              <a:rPr lang="en-US" altLang="zh-CN">
                <a:solidFill>
                  <a:srgbClr val="FF0000"/>
                </a:solidFill>
              </a:rPr>
              <a:t>solar </a:t>
            </a:r>
            <a:r>
              <a:rPr lang="en-US" altLang="zh-CN">
                <a:solidFill>
                  <a:srgbClr val="FF0000"/>
                </a:solidFill>
              </a:rPr>
              <a:t>modulation</a:t>
            </a:r>
            <a:endParaRPr lang="en-US" altLang="zh-CN">
              <a:solidFill>
                <a:srgbClr val="FF0000"/>
              </a:solidFill>
            </a:endParaRPr>
          </a:p>
        </p:txBody>
      </p:sp>
      <p:sp>
        <p:nvSpPr>
          <p:cNvPr id="3" name="内容占位符 2"/>
          <p:cNvSpPr>
            <a:spLocks noGrp="1"/>
          </p:cNvSpPr>
          <p:nvPr>
            <p:ph idx="1"/>
          </p:nvPr>
        </p:nvSpPr>
        <p:spPr/>
        <p:txBody>
          <a:bodyPr/>
          <a:p>
            <a:endParaRPr lang="zh-CN" altLang="en-US"/>
          </a:p>
        </p:txBody>
      </p:sp>
      <p:pic>
        <p:nvPicPr>
          <p:cNvPr id="4" name="内容占位符 3"/>
          <p:cNvPicPr>
            <a:picLocks noChangeAspect="1"/>
          </p:cNvPicPr>
          <p:nvPr/>
        </p:nvPicPr>
        <p:blipFill>
          <a:blip r:embed="rId1"/>
          <a:stretch>
            <a:fillRect/>
          </a:stretch>
        </p:blipFill>
        <p:spPr>
          <a:xfrm>
            <a:off x="838200" y="1691005"/>
            <a:ext cx="9859010" cy="4351655"/>
          </a:xfrm>
          <a:prstGeom prst="rect">
            <a:avLst/>
          </a:prstGeom>
        </p:spPr>
      </p:pic>
      <p:sp>
        <p:nvSpPr>
          <p:cNvPr id="5" name="灯片编号占位符 4"/>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ltLang="zh-CN">
                <a:solidFill>
                  <a:srgbClr val="FF0000"/>
                </a:solidFill>
                <a:latin typeface="Lantinghei SC Extralight" panose="02000000000000000000" charset="-122"/>
                <a:ea typeface="Lantinghei SC Extralight" panose="02000000000000000000" charset="-122"/>
              </a:rPr>
              <a:t>Basic transport equation (TPE) </a:t>
            </a:r>
            <a:endParaRPr lang="en-US" altLang="zh-CN">
              <a:solidFill>
                <a:srgbClr val="FF0000"/>
              </a:solidFill>
              <a:latin typeface="Lantinghei SC Extralight" panose="02000000000000000000" charset="-122"/>
              <a:ea typeface="Lantinghei SC Extralight" panose="02000000000000000000" charset="-122"/>
            </a:endParaRPr>
          </a:p>
        </p:txBody>
      </p:sp>
      <p:pic>
        <p:nvPicPr>
          <p:cNvPr id="5" name="Picture 4"/>
          <p:cNvPicPr>
            <a:picLocks noChangeAspect="1"/>
          </p:cNvPicPr>
          <p:nvPr/>
        </p:nvPicPr>
        <p:blipFill>
          <a:blip r:embed="rId1"/>
          <a:stretch>
            <a:fillRect/>
          </a:stretch>
        </p:blipFill>
        <p:spPr>
          <a:xfrm>
            <a:off x="1485265" y="1950720"/>
            <a:ext cx="9463405" cy="1294130"/>
          </a:xfrm>
          <a:prstGeom prst="rect">
            <a:avLst/>
          </a:prstGeom>
        </p:spPr>
      </p:pic>
      <p:sp>
        <p:nvSpPr>
          <p:cNvPr id="4" name="文本框 3"/>
          <p:cNvSpPr txBox="1"/>
          <p:nvPr/>
        </p:nvSpPr>
        <p:spPr>
          <a:xfrm>
            <a:off x="5941060" y="2668905"/>
            <a:ext cx="309880" cy="368300"/>
          </a:xfrm>
          <a:prstGeom prst="rect">
            <a:avLst/>
          </a:prstGeom>
          <a:noFill/>
        </p:spPr>
        <p:txBody>
          <a:bodyPr wrap="none" rtlCol="0" anchor="t">
            <a:spAutoFit/>
          </a:bodyPr>
          <a:p>
            <a:endParaRPr lang="zh-CN" altLang="en-US"/>
          </a:p>
        </p:txBody>
      </p:sp>
      <p:sp>
        <p:nvSpPr>
          <p:cNvPr id="9" name="文本框 8"/>
          <p:cNvSpPr txBox="1"/>
          <p:nvPr/>
        </p:nvSpPr>
        <p:spPr>
          <a:xfrm>
            <a:off x="2383155" y="3037205"/>
            <a:ext cx="1567815" cy="460375"/>
          </a:xfrm>
          <a:prstGeom prst="rect">
            <a:avLst/>
          </a:prstGeom>
          <a:noFill/>
        </p:spPr>
        <p:txBody>
          <a:bodyPr wrap="square" rtlCol="0">
            <a:spAutoFit/>
          </a:bodyPr>
          <a:p>
            <a:r>
              <a:rPr lang="en-US" altLang="zh-CN" sz="2400">
                <a:latin typeface="新宋体" charset="-122"/>
                <a:ea typeface="新宋体" charset="-122"/>
                <a:sym typeface="+mn-ea"/>
              </a:rPr>
              <a:t> convection</a:t>
            </a:r>
            <a:endParaRPr lang="en-US" altLang="zh-CN" sz="2400">
              <a:latin typeface="新宋体" charset="-122"/>
              <a:ea typeface="新宋体" charset="-122"/>
              <a:sym typeface="+mn-ea"/>
            </a:endParaRPr>
          </a:p>
        </p:txBody>
      </p:sp>
      <p:sp>
        <p:nvSpPr>
          <p:cNvPr id="10" name="文本框 9"/>
          <p:cNvSpPr txBox="1"/>
          <p:nvPr/>
        </p:nvSpPr>
        <p:spPr>
          <a:xfrm>
            <a:off x="4168775" y="3037205"/>
            <a:ext cx="915035" cy="460375"/>
          </a:xfrm>
          <a:prstGeom prst="rect">
            <a:avLst/>
          </a:prstGeom>
          <a:noFill/>
        </p:spPr>
        <p:txBody>
          <a:bodyPr wrap="square" rtlCol="0">
            <a:spAutoFit/>
          </a:bodyPr>
          <a:p>
            <a:r>
              <a:rPr lang="en-US" altLang="zh-CN" sz="2400">
                <a:latin typeface="新宋体" charset="-122"/>
                <a:ea typeface="新宋体" charset="-122"/>
                <a:sym typeface="+mn-ea"/>
              </a:rPr>
              <a:t>drift</a:t>
            </a:r>
            <a:endParaRPr lang="en-US" altLang="zh-CN" sz="2400">
              <a:latin typeface="新宋体" charset="-122"/>
              <a:ea typeface="新宋体" charset="-122"/>
              <a:sym typeface="+mn-ea"/>
            </a:endParaRPr>
          </a:p>
        </p:txBody>
      </p:sp>
      <p:sp>
        <p:nvSpPr>
          <p:cNvPr id="11" name="文本框 10"/>
          <p:cNvSpPr txBox="1"/>
          <p:nvPr/>
        </p:nvSpPr>
        <p:spPr>
          <a:xfrm>
            <a:off x="6515735" y="3037205"/>
            <a:ext cx="1362075" cy="460375"/>
          </a:xfrm>
          <a:prstGeom prst="rect">
            <a:avLst/>
          </a:prstGeom>
          <a:noFill/>
        </p:spPr>
        <p:txBody>
          <a:bodyPr wrap="square" rtlCol="0">
            <a:spAutoFit/>
          </a:bodyPr>
          <a:p>
            <a:r>
              <a:rPr lang="en-US" altLang="zh-CN" sz="2400">
                <a:latin typeface="新宋体" charset="-122"/>
                <a:ea typeface="新宋体" charset="-122"/>
                <a:sym typeface="+mn-ea"/>
              </a:rPr>
              <a:t>diffusion </a:t>
            </a:r>
            <a:endParaRPr lang="en-US" altLang="zh-CN" sz="2400">
              <a:latin typeface="新宋体" charset="-122"/>
              <a:ea typeface="新宋体" charset="-122"/>
              <a:sym typeface="+mn-ea"/>
            </a:endParaRPr>
          </a:p>
        </p:txBody>
      </p:sp>
      <p:sp>
        <p:nvSpPr>
          <p:cNvPr id="12" name="文本框 11"/>
          <p:cNvSpPr txBox="1"/>
          <p:nvPr/>
        </p:nvSpPr>
        <p:spPr>
          <a:xfrm>
            <a:off x="9211310" y="3037205"/>
            <a:ext cx="2142490" cy="829945"/>
          </a:xfrm>
          <a:prstGeom prst="rect">
            <a:avLst/>
          </a:prstGeom>
          <a:noFill/>
        </p:spPr>
        <p:txBody>
          <a:bodyPr wrap="square" rtlCol="0">
            <a:spAutoFit/>
          </a:bodyPr>
          <a:p>
            <a:r>
              <a:rPr lang="en-US" altLang="zh-CN" sz="2400">
                <a:latin typeface="新宋体" charset="-122"/>
                <a:ea typeface="新宋体" charset="-122"/>
                <a:sym typeface="+mn-ea"/>
              </a:rPr>
              <a:t>adiabatic</a:t>
            </a:r>
            <a:endParaRPr lang="en-US" altLang="zh-CN" sz="2400">
              <a:latin typeface="新宋体" charset="-122"/>
              <a:ea typeface="新宋体" charset="-122"/>
              <a:sym typeface="+mn-ea"/>
            </a:endParaRPr>
          </a:p>
          <a:p>
            <a:r>
              <a:rPr lang="en-US" altLang="zh-CN" sz="2400">
                <a:latin typeface="新宋体" charset="-122"/>
                <a:ea typeface="新宋体" charset="-122"/>
                <a:sym typeface="+mn-ea"/>
              </a:rPr>
              <a:t>energy changes</a:t>
            </a:r>
            <a:endParaRPr lang="en-US" altLang="zh-CN" sz="2400">
              <a:latin typeface="新宋体" charset="-122"/>
              <a:ea typeface="新宋体" charset="-122"/>
              <a:sym typeface="+mn-ea"/>
            </a:endParaRPr>
          </a:p>
        </p:txBody>
      </p:sp>
      <p:sp>
        <p:nvSpPr>
          <p:cNvPr id="8" name="灯片编号占位符 7"/>
          <p:cNvSpPr>
            <a:spLocks noGrp="1"/>
          </p:cNvSpPr>
          <p:nvPr>
            <p:ph type="sldNum" sz="quarter" idx="12"/>
          </p:nvPr>
        </p:nvSpPr>
        <p:spPr/>
        <p:txBody>
          <a:bodyPr/>
          <a:p>
            <a:fld id="{FBF24684-55DB-FC40-AC36-084B1DC2D660}" type="slidenum">
              <a:rPr kumimoji="1" lang="zh-CN" altLang="en-US" smtClean="0"/>
            </a:fld>
            <a:endParaRPr kumimoji="1" lang="zh-CN" altLang="en-US"/>
          </a:p>
        </p:txBody>
      </p:sp>
    </p:spTree>
  </p:cSld>
  <p:clrMapOvr>
    <a:masterClrMapping/>
  </p:clrMapOvr>
</p:sld>
</file>

<file path=ppt/tags/tag1.xml><?xml version="1.0" encoding="utf-8"?>
<p:tagLst xmlns:p="http://schemas.openxmlformats.org/presentationml/2006/main">
  <p:tag name="KSO_WM_SLIDE_MODEL_TYPE" val="numdg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1934</Words>
  <Application>WPS 文字</Application>
  <PresentationFormat>Widescreen</PresentationFormat>
  <Paragraphs>141</Paragraphs>
  <Slides>33</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33</vt:i4>
      </vt:variant>
    </vt:vector>
  </HeadingPairs>
  <TitlesOfParts>
    <vt:vector size="51" baseType="lpstr">
      <vt:lpstr>Arial</vt:lpstr>
      <vt:lpstr>宋体</vt:lpstr>
      <vt:lpstr>Wingdings</vt:lpstr>
      <vt:lpstr>Lantinghei SC Extralight</vt:lpstr>
      <vt:lpstr>新宋体</vt:lpstr>
      <vt:lpstr>方正书宋_GBK</vt:lpstr>
      <vt:lpstr>Calibri</vt:lpstr>
      <vt:lpstr>汉仪书宋二KW</vt:lpstr>
      <vt:lpstr>微软雅黑</vt:lpstr>
      <vt:lpstr>汉仪旗黑</vt:lpstr>
      <vt:lpstr>宋体</vt:lpstr>
      <vt:lpstr>Arial Unicode MS</vt:lpstr>
      <vt:lpstr>Calibri Light</vt:lpstr>
      <vt:lpstr>PingFang SC</vt:lpstr>
      <vt:lpstr>新宋体</vt:lpstr>
      <vt:lpstr>Wingdings</vt:lpstr>
      <vt:lpstr>苹方-简</vt:lpstr>
      <vt:lpstr>Office Theme</vt:lpstr>
      <vt:lpstr>PowerPoint 演示文稿</vt:lpstr>
      <vt:lpstr>PowerPoint 演示文稿</vt:lpstr>
      <vt:lpstr>introduction to GCRs</vt:lpstr>
      <vt:lpstr>PowerPoint 演示文稿</vt:lpstr>
      <vt:lpstr>detection of GCRs</vt:lpstr>
      <vt:lpstr>PowerPoint 演示文稿</vt:lpstr>
      <vt:lpstr>PowerPoint 演示文稿</vt:lpstr>
      <vt:lpstr>solar modulation</vt:lpstr>
      <vt:lpstr>Basic transport equation (TPE) </vt:lpstr>
      <vt:lpstr>3D 随机微分方程</vt:lpstr>
      <vt:lpstr>Force-field Approximation</vt:lpstr>
      <vt:lpstr>Fit to p and He</vt:lpstr>
      <vt:lpstr>Modified Force-field Approximation Model</vt:lpstr>
      <vt:lpstr>PowerPoint 演示文稿</vt:lpstr>
      <vt:lpstr>Fit to  monthly p and He</vt:lpstr>
      <vt:lpstr>PowerPoint 演示文稿</vt:lpstr>
      <vt:lpstr>PowerPoint 演示文稿</vt:lpstr>
      <vt:lpstr>Fit to daily p and He</vt:lpstr>
      <vt:lpstr>PowerPoint 演示文稿</vt:lpstr>
      <vt:lpstr> p and positron fit togetther？</vt:lpstr>
      <vt:lpstr> LIS  of GCRs</vt:lpstr>
      <vt:lpstr>fit to p and positron </vt:lpstr>
      <vt:lpstr>PowerPoint 演示文稿</vt:lpstr>
      <vt:lpstr>fit to time-dependent elcetron flux</vt:lpstr>
      <vt:lpstr>PowerPoint 演示文稿</vt:lpstr>
      <vt:lpstr>PowerPoint 演示文稿</vt:lpstr>
      <vt:lpstr>solar modulation of deuterons (D)  He3 He4</vt:lpstr>
      <vt:lpstr>PowerPoint 演示文稿</vt:lpstr>
      <vt:lpstr>PowerPoint 演示文稿</vt:lpstr>
      <vt:lpstr>PowerPoint 演示文稿</vt:lpstr>
      <vt:lpstr>PowerPoint 演示文稿</vt:lpstr>
      <vt:lpstr>conclusion</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宇宙线简介</dc:title>
  <dc:creator>zhucr</dc:creator>
  <cp:lastModifiedBy>朱成瑞</cp:lastModifiedBy>
  <cp:revision>37</cp:revision>
  <dcterms:created xsi:type="dcterms:W3CDTF">2026-04-21T00:53:43Z</dcterms:created>
  <dcterms:modified xsi:type="dcterms:W3CDTF">2026-04-21T00:53:43Z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2052-12.1.23540.23540</vt:lpwstr>
  </property>
  <property fmtid="{D5CDD505-2E9C-101B-9397-08002B2CF9AE}" pid="3" name="ICV">
    <vt:lpwstr>3478759A074B574097CAE669C02E6E63_43</vt:lpwstr>
  </property>
</Properties>
</file>