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36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6DBBC-AB8E-4F2C-9C73-914F481F1F16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5DE5-45BE-4969-8093-0E54320B2D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33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5DE5-45BE-4969-8093-0E54320B2D4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339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5DE5-45BE-4969-8093-0E54320B2D4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429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429A00-723F-4F54-955E-D1791C482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B77E3E-79F1-473C-B541-B5E7544E4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EA79E1-9B2C-470D-8B23-A531CAA9B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7486FF-0F5F-43BD-9451-20636381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A7490-338B-4C28-9AC6-89902BEBE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259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CE667E-95A6-408C-B0E2-C262E4CD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6034C96-C44C-4729-9E89-77866A800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166C78-E870-4EDC-9A9B-9303CDC23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D77E2F-6FA0-4AEF-B060-0171C77E1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30E3DD1-7224-407E-AEE4-8BB31A396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55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CB4C2FF-E45F-483B-8BA8-1F04DE8C6B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1B53A9D-ADF2-42A1-9184-54BDE438D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702C10-FE63-4F06-86FE-0AFA03FB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4B08A2-884F-4745-B258-122E6C95B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ECA88B-4C4D-446C-81D9-FA79DA1D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4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54121-B38A-4ACF-8903-5D37B108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C9C645-CF7A-4901-A5FE-226E5339F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0610DD-26FB-4BFC-BAEA-F3295F4E5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7D6ED1-F595-4229-854B-3AFF4313F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BEDB0B-41F5-4524-BC49-FE1115024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08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1AC123-F1DA-447A-8342-61C130411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19EB2B-1CE8-4F58-95F9-156A3A389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88D044-B2EE-4312-B990-89DCA2A5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19370E-B104-4A7D-B67E-887978016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374797-9FBD-42F6-9261-21DC12EA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58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155AFA-B128-459F-8A50-16C529A7B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96EC7B-8788-43FC-BB79-BEE6EC9608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3CD286E-8448-4257-B8ED-76E5FD262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7E7ADB-56DB-4E94-B707-455C5CA71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FFBC6D-A4E5-49EF-91BF-AE8DAD06D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8F5FB4-2FDB-4EF7-AC1B-B40F74766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69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601B13-4CCA-4512-9588-7D6A5C080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366B5C-18F3-4D64-84C4-0037A644D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B5B083F-DC15-430E-B249-73AEEF9AD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33922B0-D9F5-412D-91AA-C1ABC38A96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1BA14BC-0E78-4CF4-8D3D-0ECA10071C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A3DD7CF-FD05-4F3E-A859-1AA355394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4358CBF-F4E8-42D9-93D4-C047A05DC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706CAB-9AF0-4199-A156-F44D5575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4677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A5E353-2751-4648-A155-CE0B72F75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ECD880E-2F2C-4B38-9510-B8AF81DD2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0D282FC-87F7-4737-B317-6B097746C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04862A7-C530-4BB9-821F-1082D068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335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57B088B-3B2C-402A-9832-0B72944E3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35EF3AA-3099-477F-BF87-41C0EEA3B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1DBC38-6E83-4110-BA86-68C39124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902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2EFC9D-652B-469E-B8E1-9CC5A9D5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E82143-DE56-49B1-94DD-A97E6E416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A49105D-0761-4E95-8696-3C0D710BE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3B0751-DD27-4AD5-AA18-85CF58967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806A510-7A25-47EA-A47D-EA498AAD5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5ECCA1E-1775-4C1F-B76C-425B111C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6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065A15-EA99-4E54-A002-6A2509B27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B9DC435-53D4-4B8F-B6F4-72B70210D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D531DB0-DD18-4FEB-B3B8-B5F26134F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6E978F-DF08-4E55-A917-FFC252147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2823D5-90B1-4396-8F90-4EE05DC7F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15DBF3-2186-4495-B1E4-A7D28348D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113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BCA1C3-90CC-4E7D-A590-A3DAFC236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EF3E76C-8EFC-40D3-9DB8-5E5CED1B7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1051EB-9F6A-42BE-A11F-7A3754FBD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CB3E-E2D5-44A8-A995-228C43E802BB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B5286E-4087-4D3F-9E2E-0AE0A15F70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E4B9E9-C79A-4A8C-8014-0ED2340AD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B0FA3-685E-4915-B91E-7BE404BCB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41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C48D90-2311-4141-A289-5FE89D0475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探测器工作组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F1228C-6D14-45E2-9452-1B494CDB2C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8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D5BC5D-D0B3-46EF-B155-B5F8E514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48" y="628140"/>
            <a:ext cx="9404624" cy="818074"/>
          </a:xfrm>
        </p:spPr>
        <p:txBody>
          <a:bodyPr>
            <a:normAutofit/>
          </a:bodyPr>
          <a:lstStyle/>
          <a:p>
            <a:r>
              <a:rPr lang="zh-CN" altLang="en-US" sz="4000" dirty="0">
                <a:latin typeface="宋体" panose="02010600030101010101" pitchFamily="2" charset="-122"/>
                <a:ea typeface="宋体" panose="02010600030101010101" pitchFamily="2" charset="-122"/>
              </a:rPr>
              <a:t>人员组织：</a:t>
            </a: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18AB9E30-BBAE-4DAE-9061-12BA3B63F2A3}"/>
              </a:ext>
            </a:extLst>
          </p:cNvPr>
          <p:cNvGrpSpPr/>
          <p:nvPr/>
        </p:nvGrpSpPr>
        <p:grpSpPr>
          <a:xfrm>
            <a:off x="1811131" y="1741550"/>
            <a:ext cx="6818247" cy="4035287"/>
            <a:chOff x="472661" y="1489759"/>
            <a:chExt cx="6818247" cy="4035287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D75F067-28A4-47A3-9412-D8111CFB12B7}"/>
                </a:ext>
              </a:extLst>
            </p:cNvPr>
            <p:cNvGrpSpPr/>
            <p:nvPr/>
          </p:nvGrpSpPr>
          <p:grpSpPr>
            <a:xfrm>
              <a:off x="472661" y="3135234"/>
              <a:ext cx="2226365" cy="799548"/>
              <a:chOff x="932070" y="3034748"/>
              <a:chExt cx="2226365" cy="799548"/>
            </a:xfrm>
          </p:grpSpPr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11C51494-7D8C-46CA-9756-D608D89FC21B}"/>
                  </a:ext>
                </a:extLst>
              </p:cNvPr>
              <p:cNvSpPr/>
              <p:nvPr/>
            </p:nvSpPr>
            <p:spPr>
              <a:xfrm>
                <a:off x="932070" y="3034748"/>
                <a:ext cx="219544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9A5C098-4F5A-43CD-BCD2-4043D0E30D0D}"/>
                  </a:ext>
                </a:extLst>
              </p:cNvPr>
              <p:cNvSpPr txBox="1"/>
              <p:nvPr/>
            </p:nvSpPr>
            <p:spPr>
              <a:xfrm>
                <a:off x="1011583" y="3195747"/>
                <a:ext cx="21468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探测器工作组</a:t>
                </a:r>
              </a:p>
            </p:txBody>
          </p:sp>
        </p:grp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92551F3A-6EF9-4AF7-ACA8-9A0827941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99026" y="3518236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8910B5DE-1662-4097-B77D-6AE795A8749B}"/>
                </a:ext>
              </a:extLst>
            </p:cNvPr>
            <p:cNvCxnSpPr>
              <a:cxnSpLocks/>
            </p:cNvCxnSpPr>
            <p:nvPr/>
          </p:nvCxnSpPr>
          <p:spPr>
            <a:xfrm>
              <a:off x="3710609" y="1895068"/>
              <a:ext cx="0" cy="325561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38F2E387-7736-4EFC-9032-AEA9D7C395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9572" y="1886011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5BCBF95-8AEC-46D5-8F8B-6FCC8952CB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15038" y="2974890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E0AE4574-42E3-41D3-AD8D-F30418457A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12839" y="4138892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F327A73A-5BFD-4754-AAC5-DFFA1AD253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15052" y="5126161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74538249-FC60-4F09-AD4E-9EDC2F33BA4B}"/>
                </a:ext>
              </a:extLst>
            </p:cNvPr>
            <p:cNvGrpSpPr/>
            <p:nvPr/>
          </p:nvGrpSpPr>
          <p:grpSpPr>
            <a:xfrm>
              <a:off x="4715577" y="1489759"/>
              <a:ext cx="2524529" cy="991996"/>
              <a:chOff x="932070" y="3034748"/>
              <a:chExt cx="2226365" cy="991996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FE8085F6-49DE-466C-B455-4BF46A3CAC06}"/>
                  </a:ext>
                </a:extLst>
              </p:cNvPr>
              <p:cNvSpPr/>
              <p:nvPr/>
            </p:nvSpPr>
            <p:spPr>
              <a:xfrm>
                <a:off x="932070" y="3034748"/>
                <a:ext cx="219544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6705048-025E-49F4-BFDC-C194CFA778A5}"/>
                  </a:ext>
                </a:extLst>
              </p:cNvPr>
              <p:cNvSpPr txBox="1"/>
              <p:nvPr/>
            </p:nvSpPr>
            <p:spPr>
              <a:xfrm>
                <a:off x="1011583" y="3195747"/>
                <a:ext cx="21468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探测器方案优化</a:t>
                </a:r>
              </a:p>
            </p:txBody>
          </p: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CC29556B-F972-4D74-B032-971F4B9C0B97}"/>
                </a:ext>
              </a:extLst>
            </p:cNvPr>
            <p:cNvGrpSpPr/>
            <p:nvPr/>
          </p:nvGrpSpPr>
          <p:grpSpPr>
            <a:xfrm>
              <a:off x="4735453" y="2552143"/>
              <a:ext cx="2524529" cy="799548"/>
              <a:chOff x="932070" y="3034748"/>
              <a:chExt cx="2226365" cy="799548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D65F3F3E-B265-4731-8899-DD939FDB83C8}"/>
                  </a:ext>
                </a:extLst>
              </p:cNvPr>
              <p:cNvSpPr/>
              <p:nvPr/>
            </p:nvSpPr>
            <p:spPr>
              <a:xfrm>
                <a:off x="932070" y="3034748"/>
                <a:ext cx="219544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9D0FABBE-BA55-4CD4-BD96-FAB873360E59}"/>
                  </a:ext>
                </a:extLst>
              </p:cNvPr>
              <p:cNvSpPr txBox="1"/>
              <p:nvPr/>
            </p:nvSpPr>
            <p:spPr>
              <a:xfrm>
                <a:off x="1011583" y="3195747"/>
                <a:ext cx="21468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光敏器件</a:t>
                </a:r>
                <a:r>
                  <a:rPr lang="en-US" altLang="zh-CN" sz="2400" b="1" dirty="0" err="1">
                    <a:latin typeface="宋体" panose="02010600030101010101" pitchFamily="2" charset="-122"/>
                    <a:ea typeface="宋体" panose="02010600030101010101" pitchFamily="2" charset="-122"/>
                  </a:rPr>
                  <a:t>SiPM</a:t>
                </a:r>
                <a:endPara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7F700B58-44D4-4311-A530-28A628C572B1}"/>
                </a:ext>
              </a:extLst>
            </p:cNvPr>
            <p:cNvGrpSpPr/>
            <p:nvPr/>
          </p:nvGrpSpPr>
          <p:grpSpPr>
            <a:xfrm>
              <a:off x="4746497" y="3724964"/>
              <a:ext cx="2511277" cy="799548"/>
              <a:chOff x="932070" y="3012663"/>
              <a:chExt cx="2214679" cy="799548"/>
            </a:xfrm>
          </p:grpSpPr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B13202DB-4968-4437-87C9-BF487F00C128}"/>
                  </a:ext>
                </a:extLst>
              </p:cNvPr>
              <p:cNvSpPr/>
              <p:nvPr/>
            </p:nvSpPr>
            <p:spPr>
              <a:xfrm>
                <a:off x="932070" y="3012663"/>
                <a:ext cx="219544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CE8BC722-F613-4CE1-9F84-FF4E997437E8}"/>
                  </a:ext>
                </a:extLst>
              </p:cNvPr>
              <p:cNvSpPr txBox="1"/>
              <p:nvPr/>
            </p:nvSpPr>
            <p:spPr>
              <a:xfrm>
                <a:off x="999897" y="3178079"/>
                <a:ext cx="21468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电子学联调</a:t>
                </a:r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9D7A9E90-B14A-4F5E-889E-39238BA9D364}"/>
                </a:ext>
              </a:extLst>
            </p:cNvPr>
            <p:cNvGrpSpPr/>
            <p:nvPr/>
          </p:nvGrpSpPr>
          <p:grpSpPr>
            <a:xfrm>
              <a:off x="4766379" y="4725498"/>
              <a:ext cx="2524529" cy="799548"/>
              <a:chOff x="932070" y="3034748"/>
              <a:chExt cx="2226365" cy="799548"/>
            </a:xfrm>
          </p:grpSpPr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E40E0DC2-0DE0-485F-871B-78CA66FFC5F4}"/>
                  </a:ext>
                </a:extLst>
              </p:cNvPr>
              <p:cNvSpPr/>
              <p:nvPr/>
            </p:nvSpPr>
            <p:spPr>
              <a:xfrm>
                <a:off x="932070" y="3034748"/>
                <a:ext cx="219544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991B3EC-AF73-48B9-B9B9-8867DF682AE9}"/>
                  </a:ext>
                </a:extLst>
              </p:cNvPr>
              <p:cNvSpPr txBox="1"/>
              <p:nvPr/>
            </p:nvSpPr>
            <p:spPr>
              <a:xfrm>
                <a:off x="1011583" y="3195747"/>
                <a:ext cx="21468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工程方案设计</a:t>
                </a:r>
              </a:p>
            </p:txBody>
          </p:sp>
        </p:grp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638FF802-6FDF-4CFD-8E5C-2057E65053F8}"/>
              </a:ext>
            </a:extLst>
          </p:cNvPr>
          <p:cNvSpPr txBox="1"/>
          <p:nvPr/>
        </p:nvSpPr>
        <p:spPr>
          <a:xfrm>
            <a:off x="8971722" y="1902549"/>
            <a:ext cx="166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刘佳，赵世平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D1405221-19D3-4C25-AD75-7F422BABD6E9}"/>
              </a:ext>
            </a:extLst>
          </p:cNvPr>
          <p:cNvSpPr txBox="1"/>
          <p:nvPr/>
        </p:nvSpPr>
        <p:spPr>
          <a:xfrm>
            <a:off x="9035775" y="2991433"/>
            <a:ext cx="166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李全印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FD9D5B48-2133-44AB-93D1-9892CA1BA25E}"/>
              </a:ext>
            </a:extLst>
          </p:cNvPr>
          <p:cNvSpPr txBox="1"/>
          <p:nvPr/>
        </p:nvSpPr>
        <p:spPr>
          <a:xfrm>
            <a:off x="9170507" y="4190756"/>
            <a:ext cx="166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刘佳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626C1ED-C745-45E7-93EC-5A53AD83D5A3}"/>
              </a:ext>
            </a:extLst>
          </p:cNvPr>
          <p:cNvSpPr txBox="1"/>
          <p:nvPr/>
        </p:nvSpPr>
        <p:spPr>
          <a:xfrm>
            <a:off x="9190385" y="5164792"/>
            <a:ext cx="166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赵世平</a:t>
            </a:r>
          </a:p>
        </p:txBody>
      </p:sp>
    </p:spTree>
    <p:extLst>
      <p:ext uri="{BB962C8B-B14F-4D97-AF65-F5344CB8AC3E}">
        <p14:creationId xmlns:p14="http://schemas.microsoft.com/office/powerpoint/2010/main" val="234282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580E80-2212-4A01-B26A-E7006C248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79" y="-182263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探测器方案优化</a:t>
            </a:r>
            <a:endParaRPr lang="zh-CN" altLang="en-US" sz="3600" dirty="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68E3BDA-D605-4DD5-9205-093D3ADFE53C}"/>
              </a:ext>
            </a:extLst>
          </p:cNvPr>
          <p:cNvGrpSpPr/>
          <p:nvPr/>
        </p:nvGrpSpPr>
        <p:grpSpPr>
          <a:xfrm>
            <a:off x="6467381" y="1862536"/>
            <a:ext cx="4761781" cy="1160425"/>
            <a:chOff x="6591068" y="4402532"/>
            <a:chExt cx="4761781" cy="1160425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2B43865D-43C1-4B18-BF62-ADC0F335DB6A}"/>
                </a:ext>
              </a:extLst>
            </p:cNvPr>
            <p:cNvGrpSpPr/>
            <p:nvPr/>
          </p:nvGrpSpPr>
          <p:grpSpPr>
            <a:xfrm>
              <a:off x="6591068" y="4402532"/>
              <a:ext cx="4761781" cy="1160425"/>
              <a:chOff x="1165970" y="1887322"/>
              <a:chExt cx="4761781" cy="1160425"/>
            </a:xfrm>
          </p:grpSpPr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EAD8A6B-5914-4C9C-96C6-DBE98EDC24DF}"/>
                  </a:ext>
                </a:extLst>
              </p:cNvPr>
              <p:cNvSpPr/>
              <p:nvPr/>
            </p:nvSpPr>
            <p:spPr>
              <a:xfrm>
                <a:off x="1165970" y="1887322"/>
                <a:ext cx="4761781" cy="1160425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C5303AA0-8CF3-46C2-8D30-296CFB99F6F3}"/>
                  </a:ext>
                </a:extLst>
              </p:cNvPr>
              <p:cNvSpPr/>
              <p:nvPr/>
            </p:nvSpPr>
            <p:spPr>
              <a:xfrm>
                <a:off x="1245010" y="2074963"/>
                <a:ext cx="4603699" cy="90439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DF5F5F82-84E7-4DCC-8F42-4B38672685AF}"/>
                  </a:ext>
                </a:extLst>
              </p:cNvPr>
              <p:cNvCxnSpPr/>
              <p:nvPr/>
            </p:nvCxnSpPr>
            <p:spPr>
              <a:xfrm>
                <a:off x="3035808" y="2074963"/>
                <a:ext cx="958291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5C0CDA6B-BB40-4D5A-807D-3006053032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04211" y="2038387"/>
                <a:ext cx="1820265" cy="21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5290FFBE-EA5F-4156-8D20-ECB87F7127BB}"/>
                </a:ext>
              </a:extLst>
            </p:cNvPr>
            <p:cNvCxnSpPr>
              <a:cxnSpLocks/>
            </p:cNvCxnSpPr>
            <p:nvPr/>
          </p:nvCxnSpPr>
          <p:spPr>
            <a:xfrm>
              <a:off x="7976882" y="4511810"/>
              <a:ext cx="1887322" cy="0"/>
            </a:xfrm>
            <a:prstGeom prst="lin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A44198D1-95BC-442F-9F20-E0885CE3B604}"/>
                </a:ext>
              </a:extLst>
            </p:cNvPr>
            <p:cNvSpPr/>
            <p:nvPr/>
          </p:nvSpPr>
          <p:spPr>
            <a:xfrm>
              <a:off x="8844343" y="4492955"/>
              <a:ext cx="190195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7670840-9B8D-417C-BDE8-5394D6337EB6}"/>
              </a:ext>
            </a:extLst>
          </p:cNvPr>
          <p:cNvGrpSpPr/>
          <p:nvPr/>
        </p:nvGrpSpPr>
        <p:grpSpPr>
          <a:xfrm>
            <a:off x="578962" y="1862536"/>
            <a:ext cx="4761781" cy="1160425"/>
            <a:chOff x="1165970" y="1887322"/>
            <a:chExt cx="4761781" cy="1160425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3EEDFE46-620A-40F3-AB77-96CFFC8E5904}"/>
                </a:ext>
              </a:extLst>
            </p:cNvPr>
            <p:cNvGrpSpPr/>
            <p:nvPr/>
          </p:nvGrpSpPr>
          <p:grpSpPr>
            <a:xfrm>
              <a:off x="1165970" y="1887322"/>
              <a:ext cx="4761781" cy="1160425"/>
              <a:chOff x="1165970" y="1887322"/>
              <a:chExt cx="4761781" cy="1160425"/>
            </a:xfrm>
          </p:grpSpPr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C6ADB2E2-A955-49F2-AB32-F04C8AFE4D5D}"/>
                  </a:ext>
                </a:extLst>
              </p:cNvPr>
              <p:cNvSpPr/>
              <p:nvPr/>
            </p:nvSpPr>
            <p:spPr>
              <a:xfrm>
                <a:off x="1165970" y="1887322"/>
                <a:ext cx="4761781" cy="1160425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6DA47177-11C6-46DB-9068-8170DDE2548D}"/>
                  </a:ext>
                </a:extLst>
              </p:cNvPr>
              <p:cNvSpPr/>
              <p:nvPr/>
            </p:nvSpPr>
            <p:spPr>
              <a:xfrm>
                <a:off x="1245010" y="2074963"/>
                <a:ext cx="4603699" cy="90439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B798B7DB-20AF-4FF4-844B-84467A386771}"/>
                  </a:ext>
                </a:extLst>
              </p:cNvPr>
              <p:cNvCxnSpPr/>
              <p:nvPr/>
            </p:nvCxnSpPr>
            <p:spPr>
              <a:xfrm>
                <a:off x="3035808" y="2074963"/>
                <a:ext cx="958291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BCFA1425-7811-4D30-B501-364DB9D77A81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/>
              <a:srcRect t="67270"/>
              <a:stretch>
                <a:fillRect/>
              </a:stretch>
            </p:blipFill>
            <p:spPr>
              <a:xfrm>
                <a:off x="2694970" y="2038387"/>
                <a:ext cx="1639966" cy="534761"/>
              </a:xfrm>
              <a:prstGeom prst="rect">
                <a:avLst/>
              </a:prstGeom>
            </p:spPr>
          </p:pic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3B425806-BE65-4166-88F5-AD062E6DB824}"/>
                  </a:ext>
                </a:extLst>
              </p:cNvPr>
              <p:cNvCxnSpPr/>
              <p:nvPr/>
            </p:nvCxnSpPr>
            <p:spPr>
              <a:xfrm>
                <a:off x="2604211" y="2038387"/>
                <a:ext cx="15361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1EE426F3-AE5E-4728-86B4-BAA06592B187}"/>
                  </a:ext>
                </a:extLst>
              </p:cNvPr>
              <p:cNvCxnSpPr/>
              <p:nvPr/>
            </p:nvCxnSpPr>
            <p:spPr>
              <a:xfrm>
                <a:off x="4270857" y="2051802"/>
                <a:ext cx="15361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CC85881D-3BE9-464E-ABF4-4F32777A4818}"/>
                </a:ext>
              </a:extLst>
            </p:cNvPr>
            <p:cNvCxnSpPr>
              <a:cxnSpLocks/>
            </p:cNvCxnSpPr>
            <p:nvPr/>
          </p:nvCxnSpPr>
          <p:spPr>
            <a:xfrm>
              <a:off x="2604211" y="1998260"/>
              <a:ext cx="1887322" cy="0"/>
            </a:xfrm>
            <a:prstGeom prst="lin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D01A43CE-EC10-4C40-9F95-6D97105D9D87}"/>
                </a:ext>
              </a:extLst>
            </p:cNvPr>
            <p:cNvSpPr/>
            <p:nvPr/>
          </p:nvSpPr>
          <p:spPr>
            <a:xfrm>
              <a:off x="3446338" y="1972580"/>
              <a:ext cx="190195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221C67AC-2BD1-4E7A-A847-00729BB2ADB0}"/>
              </a:ext>
            </a:extLst>
          </p:cNvPr>
          <p:cNvGrpSpPr/>
          <p:nvPr/>
        </p:nvGrpSpPr>
        <p:grpSpPr>
          <a:xfrm>
            <a:off x="585589" y="3543357"/>
            <a:ext cx="4761781" cy="1160425"/>
            <a:chOff x="1165970" y="1887322"/>
            <a:chExt cx="4761781" cy="1160425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BFF33A9D-598E-4E7A-AD0E-6B15DE9D0663}"/>
                </a:ext>
              </a:extLst>
            </p:cNvPr>
            <p:cNvGrpSpPr/>
            <p:nvPr/>
          </p:nvGrpSpPr>
          <p:grpSpPr>
            <a:xfrm>
              <a:off x="1165970" y="1887322"/>
              <a:ext cx="4761781" cy="1160425"/>
              <a:chOff x="1165970" y="1887322"/>
              <a:chExt cx="4761781" cy="1160425"/>
            </a:xfrm>
          </p:grpSpPr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050F787A-DC95-4B91-A44B-E4EF6CF20377}"/>
                  </a:ext>
                </a:extLst>
              </p:cNvPr>
              <p:cNvSpPr/>
              <p:nvPr/>
            </p:nvSpPr>
            <p:spPr>
              <a:xfrm>
                <a:off x="1165970" y="1887322"/>
                <a:ext cx="4761781" cy="1160425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E2716F27-4BE3-4F50-AB89-8B57ABFC07BB}"/>
                  </a:ext>
                </a:extLst>
              </p:cNvPr>
              <p:cNvSpPr/>
              <p:nvPr/>
            </p:nvSpPr>
            <p:spPr>
              <a:xfrm>
                <a:off x="1245010" y="2074963"/>
                <a:ext cx="4603699" cy="90439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40B6ACA4-6696-4BD3-8DC8-AA2CB936BA80}"/>
                  </a:ext>
                </a:extLst>
              </p:cNvPr>
              <p:cNvCxnSpPr/>
              <p:nvPr/>
            </p:nvCxnSpPr>
            <p:spPr>
              <a:xfrm>
                <a:off x="3035808" y="2074963"/>
                <a:ext cx="958291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图片 33">
                <a:extLst>
                  <a:ext uri="{FF2B5EF4-FFF2-40B4-BE49-F238E27FC236}">
                    <a16:creationId xmlns:a16="http://schemas.microsoft.com/office/drawing/2014/main" id="{FB459FF8-8D61-4527-AC6E-1775F828D13A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/>
              <a:srcRect t="67270"/>
              <a:stretch>
                <a:fillRect/>
              </a:stretch>
            </p:blipFill>
            <p:spPr>
              <a:xfrm>
                <a:off x="2694970" y="2038387"/>
                <a:ext cx="1639966" cy="534761"/>
              </a:xfrm>
              <a:prstGeom prst="rect">
                <a:avLst/>
              </a:prstGeom>
            </p:spPr>
          </p:pic>
          <p:cxnSp>
            <p:nvCxnSpPr>
              <p:cNvPr id="35" name="直接连接符 34">
                <a:extLst>
                  <a:ext uri="{FF2B5EF4-FFF2-40B4-BE49-F238E27FC236}">
                    <a16:creationId xmlns:a16="http://schemas.microsoft.com/office/drawing/2014/main" id="{5915B8C4-574A-494B-A278-276AC8626BAD}"/>
                  </a:ext>
                </a:extLst>
              </p:cNvPr>
              <p:cNvCxnSpPr/>
              <p:nvPr/>
            </p:nvCxnSpPr>
            <p:spPr>
              <a:xfrm>
                <a:off x="2604211" y="2038387"/>
                <a:ext cx="15361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>
                <a:extLst>
                  <a:ext uri="{FF2B5EF4-FFF2-40B4-BE49-F238E27FC236}">
                    <a16:creationId xmlns:a16="http://schemas.microsoft.com/office/drawing/2014/main" id="{5379C900-A8D0-452E-B5C3-9AF258E89C69}"/>
                  </a:ext>
                </a:extLst>
              </p:cNvPr>
              <p:cNvCxnSpPr/>
              <p:nvPr/>
            </p:nvCxnSpPr>
            <p:spPr>
              <a:xfrm>
                <a:off x="4270857" y="2051802"/>
                <a:ext cx="15361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4747BF45-663E-42E1-B5C7-BC5E13E7A1FB}"/>
                </a:ext>
              </a:extLst>
            </p:cNvPr>
            <p:cNvCxnSpPr>
              <a:cxnSpLocks/>
            </p:cNvCxnSpPr>
            <p:nvPr/>
          </p:nvCxnSpPr>
          <p:spPr>
            <a:xfrm>
              <a:off x="2604211" y="1998260"/>
              <a:ext cx="1887322" cy="0"/>
            </a:xfrm>
            <a:prstGeom prst="lin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37BBCEF-84C6-4225-A106-1961F8883FA5}"/>
                </a:ext>
              </a:extLst>
            </p:cNvPr>
            <p:cNvSpPr/>
            <p:nvPr/>
          </p:nvSpPr>
          <p:spPr>
            <a:xfrm>
              <a:off x="3446338" y="1972580"/>
              <a:ext cx="190195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BCE3920F-9463-4C47-9D0F-414EC314A646}"/>
              </a:ext>
            </a:extLst>
          </p:cNvPr>
          <p:cNvGrpSpPr/>
          <p:nvPr/>
        </p:nvGrpSpPr>
        <p:grpSpPr>
          <a:xfrm>
            <a:off x="6500513" y="3468258"/>
            <a:ext cx="4761781" cy="1160425"/>
            <a:chOff x="6591068" y="4402532"/>
            <a:chExt cx="4761781" cy="1160425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CD948D40-3F11-4678-AD56-5A9CA2A925A2}"/>
                </a:ext>
              </a:extLst>
            </p:cNvPr>
            <p:cNvGrpSpPr/>
            <p:nvPr/>
          </p:nvGrpSpPr>
          <p:grpSpPr>
            <a:xfrm>
              <a:off x="6591068" y="4402532"/>
              <a:ext cx="4761781" cy="1160425"/>
              <a:chOff x="1165970" y="1887322"/>
              <a:chExt cx="4761781" cy="1160425"/>
            </a:xfrm>
          </p:grpSpPr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60AD69-847B-4651-BCC5-772D2FE95A63}"/>
                  </a:ext>
                </a:extLst>
              </p:cNvPr>
              <p:cNvSpPr/>
              <p:nvPr/>
            </p:nvSpPr>
            <p:spPr>
              <a:xfrm>
                <a:off x="1165970" y="1887322"/>
                <a:ext cx="4761781" cy="1160425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EB5D3914-A35E-46C5-9BAF-9B5E2EC44999}"/>
                  </a:ext>
                </a:extLst>
              </p:cNvPr>
              <p:cNvSpPr/>
              <p:nvPr/>
            </p:nvSpPr>
            <p:spPr>
              <a:xfrm>
                <a:off x="1245010" y="2074963"/>
                <a:ext cx="4603699" cy="90439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8555643D-987E-4F3C-A35B-32DF1930010D}"/>
                  </a:ext>
                </a:extLst>
              </p:cNvPr>
              <p:cNvCxnSpPr/>
              <p:nvPr/>
            </p:nvCxnSpPr>
            <p:spPr>
              <a:xfrm>
                <a:off x="3035808" y="2074963"/>
                <a:ext cx="958291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1F7016D7-6F1E-4A48-B095-341CB1324C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04211" y="2038387"/>
                <a:ext cx="1820265" cy="21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E5C47F8A-A24A-4AAF-8C64-40BE66A98304}"/>
                </a:ext>
              </a:extLst>
            </p:cNvPr>
            <p:cNvCxnSpPr>
              <a:cxnSpLocks/>
            </p:cNvCxnSpPr>
            <p:nvPr/>
          </p:nvCxnSpPr>
          <p:spPr>
            <a:xfrm>
              <a:off x="7976882" y="4511810"/>
              <a:ext cx="1887322" cy="0"/>
            </a:xfrm>
            <a:prstGeom prst="lin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B3F8015-AE00-4B48-AEA6-59D8252076C1}"/>
                </a:ext>
              </a:extLst>
            </p:cNvPr>
            <p:cNvSpPr/>
            <p:nvPr/>
          </p:nvSpPr>
          <p:spPr>
            <a:xfrm>
              <a:off x="8844343" y="4492955"/>
              <a:ext cx="190195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6" name="矩形 45">
            <a:extLst>
              <a:ext uri="{FF2B5EF4-FFF2-40B4-BE49-F238E27FC236}">
                <a16:creationId xmlns:a16="http://schemas.microsoft.com/office/drawing/2014/main" id="{87E305BA-5DC1-4989-89A0-253F0C3FE7DE}"/>
              </a:ext>
            </a:extLst>
          </p:cNvPr>
          <p:cNvSpPr/>
          <p:nvPr/>
        </p:nvSpPr>
        <p:spPr>
          <a:xfrm>
            <a:off x="3679947" y="3785177"/>
            <a:ext cx="1530043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2AB73D85-154D-474B-AECE-30D48F2F83D8}"/>
              </a:ext>
            </a:extLst>
          </p:cNvPr>
          <p:cNvSpPr/>
          <p:nvPr/>
        </p:nvSpPr>
        <p:spPr>
          <a:xfrm>
            <a:off x="678330" y="3778555"/>
            <a:ext cx="1530043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9E80F3A-BEDB-4B73-8FC0-15CE01E51586}"/>
              </a:ext>
            </a:extLst>
          </p:cNvPr>
          <p:cNvSpPr/>
          <p:nvPr/>
        </p:nvSpPr>
        <p:spPr>
          <a:xfrm>
            <a:off x="6639616" y="3692412"/>
            <a:ext cx="1730735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EAA62F06-C8A5-4B0C-AC8E-F7908E9CE5F2}"/>
              </a:ext>
            </a:extLst>
          </p:cNvPr>
          <p:cNvSpPr/>
          <p:nvPr/>
        </p:nvSpPr>
        <p:spPr>
          <a:xfrm>
            <a:off x="9380610" y="3707873"/>
            <a:ext cx="1730735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69BE4600-7BC3-49AA-A92E-9914A19B0891}"/>
              </a:ext>
            </a:extLst>
          </p:cNvPr>
          <p:cNvGrpSpPr/>
          <p:nvPr/>
        </p:nvGrpSpPr>
        <p:grpSpPr>
          <a:xfrm rot="10800000">
            <a:off x="561317" y="5290435"/>
            <a:ext cx="4761781" cy="1160425"/>
            <a:chOff x="6591068" y="4402532"/>
            <a:chExt cx="4761781" cy="1160425"/>
          </a:xfrm>
        </p:grpSpPr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56472F97-52A0-4783-BCCE-4D39067A4B14}"/>
                </a:ext>
              </a:extLst>
            </p:cNvPr>
            <p:cNvGrpSpPr/>
            <p:nvPr/>
          </p:nvGrpSpPr>
          <p:grpSpPr>
            <a:xfrm>
              <a:off x="6591068" y="4402532"/>
              <a:ext cx="4761781" cy="1160425"/>
              <a:chOff x="1165970" y="1887322"/>
              <a:chExt cx="4761781" cy="1160425"/>
            </a:xfrm>
          </p:grpSpPr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0E8E54A8-BED6-43F9-9D93-81104CADC9A8}"/>
                  </a:ext>
                </a:extLst>
              </p:cNvPr>
              <p:cNvSpPr/>
              <p:nvPr/>
            </p:nvSpPr>
            <p:spPr>
              <a:xfrm>
                <a:off x="1165970" y="1887322"/>
                <a:ext cx="4761781" cy="1160425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235B301F-F431-4C15-9A0C-729F171743E3}"/>
                  </a:ext>
                </a:extLst>
              </p:cNvPr>
              <p:cNvSpPr/>
              <p:nvPr/>
            </p:nvSpPr>
            <p:spPr>
              <a:xfrm>
                <a:off x="1245010" y="2074963"/>
                <a:ext cx="4603699" cy="90439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cxnSp>
            <p:nvCxnSpPr>
              <p:cNvPr id="56" name="直接连接符 55">
                <a:extLst>
                  <a:ext uri="{FF2B5EF4-FFF2-40B4-BE49-F238E27FC236}">
                    <a16:creationId xmlns:a16="http://schemas.microsoft.com/office/drawing/2014/main" id="{903A2370-9152-44E0-8312-55B7415F2E6B}"/>
                  </a:ext>
                </a:extLst>
              </p:cNvPr>
              <p:cNvCxnSpPr/>
              <p:nvPr/>
            </p:nvCxnSpPr>
            <p:spPr>
              <a:xfrm>
                <a:off x="3035808" y="2074963"/>
                <a:ext cx="958291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>
                <a:extLst>
                  <a:ext uri="{FF2B5EF4-FFF2-40B4-BE49-F238E27FC236}">
                    <a16:creationId xmlns:a16="http://schemas.microsoft.com/office/drawing/2014/main" id="{7BD15EDE-1E63-4970-8946-6836E202F4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04211" y="2038387"/>
                <a:ext cx="1820265" cy="21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E27B1444-E28A-4C40-ADA6-5ED437DAEB15}"/>
                </a:ext>
              </a:extLst>
            </p:cNvPr>
            <p:cNvCxnSpPr>
              <a:cxnSpLocks/>
            </p:cNvCxnSpPr>
            <p:nvPr/>
          </p:nvCxnSpPr>
          <p:spPr>
            <a:xfrm>
              <a:off x="7976882" y="4511810"/>
              <a:ext cx="1887322" cy="0"/>
            </a:xfrm>
            <a:prstGeom prst="lin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9FF33210-8CA2-411D-9074-ED45F045144E}"/>
                </a:ext>
              </a:extLst>
            </p:cNvPr>
            <p:cNvSpPr/>
            <p:nvPr/>
          </p:nvSpPr>
          <p:spPr>
            <a:xfrm>
              <a:off x="8844343" y="4492955"/>
              <a:ext cx="190195" cy="457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58" name="矩形 57">
            <a:extLst>
              <a:ext uri="{FF2B5EF4-FFF2-40B4-BE49-F238E27FC236}">
                <a16:creationId xmlns:a16="http://schemas.microsoft.com/office/drawing/2014/main" id="{23BE85FF-685A-4E78-9CEA-2DF12851C4C6}"/>
              </a:ext>
            </a:extLst>
          </p:cNvPr>
          <p:cNvSpPr/>
          <p:nvPr/>
        </p:nvSpPr>
        <p:spPr>
          <a:xfrm rot="10800000" flipV="1">
            <a:off x="691585" y="5407029"/>
            <a:ext cx="4543638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7523BE1-F9C4-4C9D-B1DB-24C095D8ECE8}"/>
              </a:ext>
            </a:extLst>
          </p:cNvPr>
          <p:cNvSpPr txBox="1"/>
          <p:nvPr/>
        </p:nvSpPr>
        <p:spPr>
          <a:xfrm>
            <a:off x="799717" y="895475"/>
            <a:ext cx="2601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探测器的指标：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6BCC7232-EB36-4145-8E6D-A70AA0D376B9}"/>
              </a:ext>
            </a:extLst>
          </p:cNvPr>
          <p:cNvSpPr txBox="1"/>
          <p:nvPr/>
        </p:nvSpPr>
        <p:spPr>
          <a:xfrm>
            <a:off x="907451" y="1462720"/>
            <a:ext cx="2601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透明罩有无：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C68A0A8-F059-40A2-A16E-689CA7AA0411}"/>
              </a:ext>
            </a:extLst>
          </p:cNvPr>
          <p:cNvSpPr txBox="1"/>
          <p:nvPr/>
        </p:nvSpPr>
        <p:spPr>
          <a:xfrm>
            <a:off x="883155" y="3068445"/>
            <a:ext cx="2601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空气层影响：</a:t>
            </a: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BF30EE2E-5092-4497-9489-418CA635EA04}"/>
              </a:ext>
            </a:extLst>
          </p:cNvPr>
          <p:cNvSpPr txBox="1"/>
          <p:nvPr/>
        </p:nvSpPr>
        <p:spPr>
          <a:xfrm>
            <a:off x="5689221" y="4895836"/>
            <a:ext cx="6215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）反射层材料完成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250-800nm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的反射率测试，正在开展反射模式的测试实验；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）初步从模拟结果看，有无透明罩对单粒子分辨影响不大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27-&gt;34%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；对于空气层对单粒子幅度影响不大，甚至有更多光电子，外壳结构简单节约成本；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）后期我们通过实验测试，获得最终结果。</a:t>
            </a:r>
          </a:p>
        </p:txBody>
      </p:sp>
    </p:spTree>
    <p:extLst>
      <p:ext uri="{BB962C8B-B14F-4D97-AF65-F5344CB8AC3E}">
        <p14:creationId xmlns:p14="http://schemas.microsoft.com/office/powerpoint/2010/main" val="1939448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3FF69C-015A-47A3-B7BE-19F4299A3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10" y="148330"/>
            <a:ext cx="10515600" cy="774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探测器外壳方案：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324B347-E066-4956-8D0D-A13132DC0F47}"/>
              </a:ext>
            </a:extLst>
          </p:cNvPr>
          <p:cNvGrpSpPr/>
          <p:nvPr/>
        </p:nvGrpSpPr>
        <p:grpSpPr>
          <a:xfrm>
            <a:off x="636104" y="2634791"/>
            <a:ext cx="5082680" cy="1909424"/>
            <a:chOff x="472661" y="2552143"/>
            <a:chExt cx="5751874" cy="1972369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9D86711-8D25-4D53-B628-B4213D665646}"/>
                </a:ext>
              </a:extLst>
            </p:cNvPr>
            <p:cNvGrpSpPr/>
            <p:nvPr/>
          </p:nvGrpSpPr>
          <p:grpSpPr>
            <a:xfrm>
              <a:off x="472661" y="3135234"/>
              <a:ext cx="2236362" cy="799548"/>
              <a:chOff x="932070" y="3034748"/>
              <a:chExt cx="2236362" cy="799548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1B889651-A893-40C1-A302-871C304E9F27}"/>
                  </a:ext>
                </a:extLst>
              </p:cNvPr>
              <p:cNvSpPr/>
              <p:nvPr/>
            </p:nvSpPr>
            <p:spPr>
              <a:xfrm>
                <a:off x="932070" y="3034748"/>
                <a:ext cx="219544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1B93EB0-CD12-4475-862D-BFEBE8AFC3CD}"/>
                  </a:ext>
                </a:extLst>
              </p:cNvPr>
              <p:cNvSpPr txBox="1"/>
              <p:nvPr/>
            </p:nvSpPr>
            <p:spPr>
              <a:xfrm>
                <a:off x="1021580" y="3140996"/>
                <a:ext cx="2146852" cy="667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液闪与探测器</a:t>
                </a:r>
                <a:endParaRPr lang="en-US" altLang="zh-CN" b="1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外壳接触</a:t>
                </a:r>
              </a:p>
            </p:txBody>
          </p:sp>
        </p:grp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94633712-36E4-4D22-B55A-459EE8CB8A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99026" y="3518237"/>
              <a:ext cx="521252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F2E92F8B-DE67-4A7F-BA9A-86A72BA45409}"/>
                </a:ext>
              </a:extLst>
            </p:cNvPr>
            <p:cNvCxnSpPr>
              <a:cxnSpLocks/>
            </p:cNvCxnSpPr>
            <p:nvPr/>
          </p:nvCxnSpPr>
          <p:spPr>
            <a:xfrm>
              <a:off x="3237954" y="2943974"/>
              <a:ext cx="0" cy="117723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7C4E47EE-77E2-43EC-83E4-9A5787E8F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2383" y="2974890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B0767D3B-8C93-42DA-B367-51A052D3FD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0184" y="4138892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2A1A1283-D21E-45E8-9BE5-39B260B20D92}"/>
                </a:ext>
              </a:extLst>
            </p:cNvPr>
            <p:cNvGrpSpPr/>
            <p:nvPr/>
          </p:nvGrpSpPr>
          <p:grpSpPr>
            <a:xfrm>
              <a:off x="4262806" y="2552143"/>
              <a:ext cx="1961729" cy="799548"/>
              <a:chOff x="515244" y="3034748"/>
              <a:chExt cx="1730031" cy="799548"/>
            </a:xfrm>
          </p:grpSpPr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31215D7B-018F-4052-9597-7E711A667C80}"/>
                  </a:ext>
                </a:extLst>
              </p:cNvPr>
              <p:cNvSpPr/>
              <p:nvPr/>
            </p:nvSpPr>
            <p:spPr>
              <a:xfrm>
                <a:off x="515244" y="3034748"/>
                <a:ext cx="158628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43E667F-C4CA-417D-872C-7CCDB49757F7}"/>
                  </a:ext>
                </a:extLst>
              </p:cNvPr>
              <p:cNvSpPr txBox="1"/>
              <p:nvPr/>
            </p:nvSpPr>
            <p:spPr>
              <a:xfrm>
                <a:off x="734991" y="3195747"/>
                <a:ext cx="1510284" cy="476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不锈钢</a:t>
                </a:r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E740E9E4-AAA8-4409-99F6-F3B7180507C8}"/>
                </a:ext>
              </a:extLst>
            </p:cNvPr>
            <p:cNvGrpSpPr/>
            <p:nvPr/>
          </p:nvGrpSpPr>
          <p:grpSpPr>
            <a:xfrm>
              <a:off x="4273849" y="3724964"/>
              <a:ext cx="1787686" cy="799548"/>
              <a:chOff x="515243" y="3012663"/>
              <a:chExt cx="1576548" cy="799548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21B9D05-05F0-427D-BEA9-71C41413B85E}"/>
                  </a:ext>
                </a:extLst>
              </p:cNvPr>
              <p:cNvSpPr/>
              <p:nvPr/>
            </p:nvSpPr>
            <p:spPr>
              <a:xfrm>
                <a:off x="515243" y="3012663"/>
                <a:ext cx="1576545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0BF1A33-2362-4BB2-A597-A8525C9DFB7B}"/>
                  </a:ext>
                </a:extLst>
              </p:cNvPr>
              <p:cNvSpPr txBox="1"/>
              <p:nvPr/>
            </p:nvSpPr>
            <p:spPr>
              <a:xfrm>
                <a:off x="622024" y="3178079"/>
                <a:ext cx="1469767" cy="476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PET</a:t>
                </a:r>
                <a:endPara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D5943566-4720-417F-B581-120D15AD6F96}"/>
              </a:ext>
            </a:extLst>
          </p:cNvPr>
          <p:cNvGrpSpPr/>
          <p:nvPr/>
        </p:nvGrpSpPr>
        <p:grpSpPr>
          <a:xfrm>
            <a:off x="6490119" y="2615342"/>
            <a:ext cx="5020841" cy="1909424"/>
            <a:chOff x="472661" y="2552143"/>
            <a:chExt cx="5681897" cy="1972369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CDDE8A05-FE67-48E5-B846-E0117894D86B}"/>
                </a:ext>
              </a:extLst>
            </p:cNvPr>
            <p:cNvGrpSpPr/>
            <p:nvPr/>
          </p:nvGrpSpPr>
          <p:grpSpPr>
            <a:xfrm>
              <a:off x="472661" y="3135234"/>
              <a:ext cx="2195443" cy="799548"/>
              <a:chOff x="932070" y="3034748"/>
              <a:chExt cx="2195443" cy="799548"/>
            </a:xfrm>
          </p:grpSpPr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903D5EAB-55E9-4FD3-A26B-757E412D5B13}"/>
                  </a:ext>
                </a:extLst>
              </p:cNvPr>
              <p:cNvSpPr/>
              <p:nvPr/>
            </p:nvSpPr>
            <p:spPr>
              <a:xfrm>
                <a:off x="932070" y="3034748"/>
                <a:ext cx="219544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28597A84-3132-46C5-ACEA-9DC9283E05FA}"/>
                  </a:ext>
                </a:extLst>
              </p:cNvPr>
              <p:cNvSpPr txBox="1"/>
              <p:nvPr/>
            </p:nvSpPr>
            <p:spPr>
              <a:xfrm>
                <a:off x="971593" y="3273322"/>
                <a:ext cx="2146852" cy="476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液闪装袋</a:t>
                </a:r>
              </a:p>
            </p:txBody>
          </p:sp>
        </p:grp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00025BEC-5A21-4696-BBF6-12A288811A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99026" y="3518237"/>
              <a:ext cx="521252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BC79CAAC-AE31-4053-ADBD-E09A5764F7B6}"/>
                </a:ext>
              </a:extLst>
            </p:cNvPr>
            <p:cNvCxnSpPr>
              <a:cxnSpLocks/>
            </p:cNvCxnSpPr>
            <p:nvPr/>
          </p:nvCxnSpPr>
          <p:spPr>
            <a:xfrm>
              <a:off x="3237954" y="2943974"/>
              <a:ext cx="0" cy="117723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7FA00712-156F-4812-824C-2BEF332D0B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2383" y="2974890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81A7BC33-BB11-4E96-8210-579DA35881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0184" y="4138892"/>
              <a:ext cx="1011583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CF642453-52AB-4F90-97A9-21BD70A0684A}"/>
                </a:ext>
              </a:extLst>
            </p:cNvPr>
            <p:cNvGrpSpPr/>
            <p:nvPr/>
          </p:nvGrpSpPr>
          <p:grpSpPr>
            <a:xfrm>
              <a:off x="4262806" y="2552143"/>
              <a:ext cx="1891752" cy="799548"/>
              <a:chOff x="515244" y="3034748"/>
              <a:chExt cx="1668315" cy="799548"/>
            </a:xfrm>
          </p:grpSpPr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D6A06671-F7FA-4413-9BC8-121044365563}"/>
                  </a:ext>
                </a:extLst>
              </p:cNvPr>
              <p:cNvSpPr/>
              <p:nvPr/>
            </p:nvSpPr>
            <p:spPr>
              <a:xfrm>
                <a:off x="515244" y="3034748"/>
                <a:ext cx="1586283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06ED12EF-6A4D-4A06-B2F5-C32EEBEF11EA}"/>
                  </a:ext>
                </a:extLst>
              </p:cNvPr>
              <p:cNvSpPr txBox="1"/>
              <p:nvPr/>
            </p:nvSpPr>
            <p:spPr>
              <a:xfrm>
                <a:off x="673275" y="3195747"/>
                <a:ext cx="1510284" cy="476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碳钢喷塑</a:t>
                </a:r>
              </a:p>
            </p:txBody>
          </p:sp>
        </p:grp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193078A1-AC8B-4216-8B4A-F45179C24428}"/>
                </a:ext>
              </a:extLst>
            </p:cNvPr>
            <p:cNvGrpSpPr/>
            <p:nvPr/>
          </p:nvGrpSpPr>
          <p:grpSpPr>
            <a:xfrm>
              <a:off x="4273849" y="3724964"/>
              <a:ext cx="1787686" cy="799548"/>
              <a:chOff x="515243" y="3012663"/>
              <a:chExt cx="1576548" cy="799548"/>
            </a:xfrm>
          </p:grpSpPr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4544D5AB-0EBD-4CF8-B3A6-F772AF91EA83}"/>
                  </a:ext>
                </a:extLst>
              </p:cNvPr>
              <p:cNvSpPr/>
              <p:nvPr/>
            </p:nvSpPr>
            <p:spPr>
              <a:xfrm>
                <a:off x="515243" y="3012663"/>
                <a:ext cx="1576545" cy="7995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B3D49130-B92B-4922-83A6-BE59185ED143}"/>
                  </a:ext>
                </a:extLst>
              </p:cNvPr>
              <p:cNvSpPr txBox="1"/>
              <p:nvPr/>
            </p:nvSpPr>
            <p:spPr>
              <a:xfrm>
                <a:off x="622024" y="3178079"/>
                <a:ext cx="1469767" cy="476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普通塑料</a:t>
                </a:r>
              </a:p>
            </p:txBody>
          </p:sp>
        </p:grpSp>
      </p:grpSp>
      <p:pic>
        <p:nvPicPr>
          <p:cNvPr id="44" name="图片 43">
            <a:extLst>
              <a:ext uri="{FF2B5EF4-FFF2-40B4-BE49-F238E27FC236}">
                <a16:creationId xmlns:a16="http://schemas.microsoft.com/office/drawing/2014/main" id="{69BD16A9-92D4-4EC5-BE0C-9F11592C7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99" y="749666"/>
            <a:ext cx="3003145" cy="1688133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5EF0CCF8-EEB8-466B-A4CA-4F9D799FE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046" y="791872"/>
            <a:ext cx="4731255" cy="1301328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CCA41B67-6D05-4A6E-AA65-910535DB93D2}"/>
              </a:ext>
            </a:extLst>
          </p:cNvPr>
          <p:cNvSpPr txBox="1"/>
          <p:nvPr/>
        </p:nvSpPr>
        <p:spPr>
          <a:xfrm>
            <a:off x="796527" y="5065712"/>
            <a:ext cx="4074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和厂家沟通技术方案及初步报价；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/>
              <a:t>可以在今年试制样品，通过工程阵列测试方案。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D5170B79-6FB7-4998-9F0F-20A7BCB083AC}"/>
              </a:ext>
            </a:extLst>
          </p:cNvPr>
          <p:cNvSpPr txBox="1"/>
          <p:nvPr/>
        </p:nvSpPr>
        <p:spPr>
          <a:xfrm>
            <a:off x="6778504" y="4752654"/>
            <a:ext cx="47688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和厂家沟通技术方案及初步报价；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/>
              <a:t>做材料污染液闪的测试；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/>
              <a:t>可以在今年试制样品，通过工程阵列测试方案。</a:t>
            </a:r>
          </a:p>
        </p:txBody>
      </p:sp>
    </p:spTree>
    <p:extLst>
      <p:ext uri="{BB962C8B-B14F-4D97-AF65-F5344CB8AC3E}">
        <p14:creationId xmlns:p14="http://schemas.microsoft.com/office/powerpoint/2010/main" val="1674275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2166D9-13A3-49F8-BAA6-A6738F52B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348" y="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MD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探测器支撑方案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E1F7DA0-FBE5-442F-BDDC-7212AA506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4" y="1153933"/>
            <a:ext cx="2735470" cy="1604605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70128DA-DFB6-4B25-9086-D27B8630F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577" y="1160045"/>
            <a:ext cx="2586563" cy="165383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7846E35-92C3-477B-B179-10BCC2E97C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30" y="4848709"/>
            <a:ext cx="2847891" cy="16085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9377B48-252B-4CD7-A192-C1E065442E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48" y="3222473"/>
            <a:ext cx="2015434" cy="18174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47FFEB7-297E-4587-A6F7-6FEDB5768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0387" y="3214853"/>
            <a:ext cx="2479921" cy="110066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6844481-C3BB-4E93-9ED9-87BA5FF4AA34}"/>
              </a:ext>
            </a:extLst>
          </p:cNvPr>
          <p:cNvSpPr txBox="1"/>
          <p:nvPr/>
        </p:nvSpPr>
        <p:spPr>
          <a:xfrm>
            <a:off x="6706926" y="1700026"/>
            <a:ext cx="51586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和厂家沟通技术方案及初步报价；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对不同方案做有限元力学分析。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可以在今年试制样品，通过工程阵列测试方案，结合施工方案，确定最终方案。</a:t>
            </a:r>
          </a:p>
        </p:txBody>
      </p:sp>
    </p:spTree>
    <p:extLst>
      <p:ext uri="{BB962C8B-B14F-4D97-AF65-F5344CB8AC3E}">
        <p14:creationId xmlns:p14="http://schemas.microsoft.com/office/powerpoint/2010/main" val="152118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2EEEB67-D0AE-4B57-936E-30BEE82E207F}"/>
              </a:ext>
            </a:extLst>
          </p:cNvPr>
          <p:cNvSpPr txBox="1">
            <a:spLocks/>
          </p:cNvSpPr>
          <p:nvPr/>
        </p:nvSpPr>
        <p:spPr>
          <a:xfrm>
            <a:off x="384810" y="920358"/>
            <a:ext cx="10515600" cy="48572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200" dirty="0" err="1">
                <a:solidFill>
                  <a:schemeClr val="accent2">
                    <a:lumMod val="50000"/>
                  </a:schemeClr>
                </a:solidFill>
                <a:latin typeface="宋体" pitchFamily="2" charset="-122"/>
                <a:ea typeface="宋体" pitchFamily="2" charset="-122"/>
              </a:rPr>
              <a:t>SiPM</a:t>
            </a:r>
            <a:r>
              <a:rPr lang="zh-CN" altLang="en-US" sz="3200" dirty="0">
                <a:solidFill>
                  <a:schemeClr val="accent2">
                    <a:lumMod val="50000"/>
                  </a:schemeClr>
                </a:solidFill>
                <a:latin typeface="宋体" pitchFamily="2" charset="-122"/>
                <a:ea typeface="宋体" pitchFamily="2" charset="-122"/>
              </a:rPr>
              <a:t>选型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E97D024E-7EF3-4665-8617-FC3682556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516565"/>
              </p:ext>
            </p:extLst>
          </p:nvPr>
        </p:nvGraphicFramePr>
        <p:xfrm>
          <a:off x="384810" y="1588419"/>
          <a:ext cx="11584907" cy="40465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9627">
                  <a:extLst>
                    <a:ext uri="{9D8B030D-6E8A-4147-A177-3AD203B41FA5}">
                      <a16:colId xmlns:a16="http://schemas.microsoft.com/office/drawing/2014/main" val="2643580193"/>
                    </a:ext>
                  </a:extLst>
                </a:gridCol>
                <a:gridCol w="1195463">
                  <a:extLst>
                    <a:ext uri="{9D8B030D-6E8A-4147-A177-3AD203B41FA5}">
                      <a16:colId xmlns:a16="http://schemas.microsoft.com/office/drawing/2014/main" val="2987691571"/>
                    </a:ext>
                  </a:extLst>
                </a:gridCol>
                <a:gridCol w="665516">
                  <a:extLst>
                    <a:ext uri="{9D8B030D-6E8A-4147-A177-3AD203B41FA5}">
                      <a16:colId xmlns:a16="http://schemas.microsoft.com/office/drawing/2014/main" val="959553674"/>
                    </a:ext>
                  </a:extLst>
                </a:gridCol>
                <a:gridCol w="665516">
                  <a:extLst>
                    <a:ext uri="{9D8B030D-6E8A-4147-A177-3AD203B41FA5}">
                      <a16:colId xmlns:a16="http://schemas.microsoft.com/office/drawing/2014/main" val="671441373"/>
                    </a:ext>
                  </a:extLst>
                </a:gridCol>
                <a:gridCol w="665516">
                  <a:extLst>
                    <a:ext uri="{9D8B030D-6E8A-4147-A177-3AD203B41FA5}">
                      <a16:colId xmlns:a16="http://schemas.microsoft.com/office/drawing/2014/main" val="2975498561"/>
                    </a:ext>
                  </a:extLst>
                </a:gridCol>
                <a:gridCol w="665516">
                  <a:extLst>
                    <a:ext uri="{9D8B030D-6E8A-4147-A177-3AD203B41FA5}">
                      <a16:colId xmlns:a16="http://schemas.microsoft.com/office/drawing/2014/main" val="1448689419"/>
                    </a:ext>
                  </a:extLst>
                </a:gridCol>
                <a:gridCol w="665516">
                  <a:extLst>
                    <a:ext uri="{9D8B030D-6E8A-4147-A177-3AD203B41FA5}">
                      <a16:colId xmlns:a16="http://schemas.microsoft.com/office/drawing/2014/main" val="880813688"/>
                    </a:ext>
                  </a:extLst>
                </a:gridCol>
                <a:gridCol w="665516">
                  <a:extLst>
                    <a:ext uri="{9D8B030D-6E8A-4147-A177-3AD203B41FA5}">
                      <a16:colId xmlns:a16="http://schemas.microsoft.com/office/drawing/2014/main" val="4245737782"/>
                    </a:ext>
                  </a:extLst>
                </a:gridCol>
                <a:gridCol w="665516">
                  <a:extLst>
                    <a:ext uri="{9D8B030D-6E8A-4147-A177-3AD203B41FA5}">
                      <a16:colId xmlns:a16="http://schemas.microsoft.com/office/drawing/2014/main" val="1533634914"/>
                    </a:ext>
                  </a:extLst>
                </a:gridCol>
                <a:gridCol w="519680">
                  <a:extLst>
                    <a:ext uri="{9D8B030D-6E8A-4147-A177-3AD203B41FA5}">
                      <a16:colId xmlns:a16="http://schemas.microsoft.com/office/drawing/2014/main" val="2241404964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903483445"/>
                    </a:ext>
                  </a:extLst>
                </a:gridCol>
                <a:gridCol w="713433">
                  <a:extLst>
                    <a:ext uri="{9D8B030D-6E8A-4147-A177-3AD203B41FA5}">
                      <a16:colId xmlns:a16="http://schemas.microsoft.com/office/drawing/2014/main" val="2893590212"/>
                    </a:ext>
                  </a:extLst>
                </a:gridCol>
                <a:gridCol w="532563">
                  <a:extLst>
                    <a:ext uri="{9D8B030D-6E8A-4147-A177-3AD203B41FA5}">
                      <a16:colId xmlns:a16="http://schemas.microsoft.com/office/drawing/2014/main" val="2367076295"/>
                    </a:ext>
                  </a:extLst>
                </a:gridCol>
                <a:gridCol w="492369">
                  <a:extLst>
                    <a:ext uri="{9D8B030D-6E8A-4147-A177-3AD203B41FA5}">
                      <a16:colId xmlns:a16="http://schemas.microsoft.com/office/drawing/2014/main" val="1261978863"/>
                    </a:ext>
                  </a:extLst>
                </a:gridCol>
                <a:gridCol w="1390017">
                  <a:extLst>
                    <a:ext uri="{9D8B030D-6E8A-4147-A177-3AD203B41FA5}">
                      <a16:colId xmlns:a16="http://schemas.microsoft.com/office/drawing/2014/main" val="2553955717"/>
                    </a:ext>
                  </a:extLst>
                </a:gridCol>
              </a:tblGrid>
              <a:tr h="2265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型号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灵敏区面积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像素尺寸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像素数</a:t>
                      </a:r>
                      <a:endParaRPr lang="zh-CN" alt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击穿电压</a:t>
                      </a:r>
                      <a:r>
                        <a:rPr lang="en-US" sz="1400" u="none" strike="noStrike">
                          <a:effectLst/>
                        </a:rPr>
                        <a:t>V_B/V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工作电压</a:t>
                      </a:r>
                      <a:r>
                        <a:rPr lang="en-US" sz="1400" u="none" strike="noStrike">
                          <a:effectLst/>
                        </a:rPr>
                        <a:t>V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波长范围</a:t>
                      </a:r>
                      <a:r>
                        <a:rPr lang="en-US" sz="1400" u="none" strike="noStrike">
                          <a:effectLst/>
                        </a:rPr>
                        <a:t>nm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峰值波长</a:t>
                      </a:r>
                      <a:r>
                        <a:rPr lang="en-US" sz="1400" u="none" strike="noStrike">
                          <a:effectLst/>
                        </a:rPr>
                        <a:t>nm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峰值量子效率</a:t>
                      </a:r>
                      <a:r>
                        <a:rPr lang="en-US" altLang="zh-CN" sz="1400" u="none" strike="noStrike">
                          <a:effectLst/>
                        </a:rPr>
                        <a:t>%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增益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工作温度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温度系数</a:t>
                      </a:r>
                      <a:r>
                        <a:rPr lang="en-US" sz="1400" u="none" strike="noStrike">
                          <a:effectLst/>
                        </a:rPr>
                        <a:t>mV/℃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噪声率</a:t>
                      </a:r>
                      <a:r>
                        <a:rPr lang="en-US" sz="1400" u="none" strike="noStrike">
                          <a:effectLst/>
                        </a:rPr>
                        <a:t>kcps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价格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extLst>
                  <a:ext uri="{0D108BD9-81ED-4DB2-BD59-A6C34878D82A}">
                    <a16:rowId xmlns:a16="http://schemas.microsoft.com/office/drawing/2014/main" val="2688924908"/>
                  </a:ext>
                </a:extLst>
              </a:tr>
              <a:tr h="42202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typ.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max.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227289"/>
                  </a:ext>
                </a:extLst>
              </a:tr>
              <a:tr h="67959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</a:rPr>
                        <a:t>选型要求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6 mm*6 mm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10~20 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&gt;=90000</a:t>
                      </a:r>
                      <a:endParaRPr lang="en-US" altLang="zh-CN" sz="1400" b="0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200-900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&gt;30%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-30~60 ℃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</a:rPr>
                        <a:t>　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862042"/>
                  </a:ext>
                </a:extLst>
              </a:tr>
              <a:tr h="6795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NDL EQR20 11-6060D-S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6.24 mm*6.24 mm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97344</a:t>
                      </a:r>
                      <a:endParaRPr lang="en-US" altLang="zh-CN" sz="1400" b="0" i="0" u="none" strike="noStrike">
                        <a:solidFill>
                          <a:srgbClr val="0070C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27.5+-1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V_B+6V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320-900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420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47.8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8e5</a:t>
                      </a:r>
                      <a:endParaRPr lang="en-US" sz="1400" b="0" i="0" u="none" strike="noStrike">
                        <a:solidFill>
                          <a:srgbClr val="C6591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-20~60 ℃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24.8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5400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16200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138/</a:t>
                      </a:r>
                      <a:r>
                        <a:rPr lang="zh-CN" altLang="en-US" sz="1400" u="none" strike="noStrike">
                          <a:effectLst/>
                        </a:rPr>
                        <a:t>片（少）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06288"/>
                  </a:ext>
                </a:extLst>
              </a:tr>
              <a:tr h="6795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NDL EQR20 11-6060F-S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6.24 mm*6.24 mm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97344</a:t>
                      </a:r>
                      <a:endParaRPr lang="en-US" altLang="zh-CN" sz="1400" b="0" i="0" u="none" strike="noStrike" dirty="0">
                        <a:solidFill>
                          <a:srgbClr val="0070C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26.0+-1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V_B+5V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320-900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420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47.8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8e5</a:t>
                      </a:r>
                      <a:endParaRPr lang="en-US" sz="1400" b="0" i="0" u="none" strike="noStrike" dirty="0">
                        <a:solidFill>
                          <a:srgbClr val="C6591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-20~60 ℃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24.8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3240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9000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152/</a:t>
                      </a:r>
                      <a:r>
                        <a:rPr lang="zh-CN" altLang="en-US" sz="1400" u="none" strike="noStrike" dirty="0">
                          <a:effectLst/>
                        </a:rPr>
                        <a:t>片（少）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055576"/>
                  </a:ext>
                </a:extLst>
              </a:tr>
              <a:tr h="67959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滨松</a:t>
                      </a:r>
                      <a:r>
                        <a:rPr lang="en-US" sz="1400" u="none" strike="noStrike">
                          <a:effectLst/>
                        </a:rPr>
                        <a:t>S14160-6010PS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6 mm*6 mm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10 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4E+05</a:t>
                      </a:r>
                      <a:endParaRPr lang="en-US" sz="1400" b="0" i="0" u="none" strike="noStrike">
                        <a:solidFill>
                          <a:srgbClr val="00B0F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38+-3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V_B+5V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290-900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460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18</a:t>
                      </a:r>
                      <a:endParaRPr lang="en-US" altLang="zh-CN" sz="1400" b="0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1.8e5</a:t>
                      </a:r>
                      <a:endParaRPr lang="en-US" sz="1400" b="0" i="0" u="none" strike="noStrike">
                        <a:solidFill>
                          <a:srgbClr val="C6591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-40~60 ℃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34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3000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10000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210/</a:t>
                      </a:r>
                      <a:r>
                        <a:rPr lang="zh-CN" altLang="en-US" sz="1400" u="none" strike="noStrike">
                          <a:effectLst/>
                        </a:rPr>
                        <a:t>片（</a:t>
                      </a:r>
                      <a:r>
                        <a:rPr lang="en-US" altLang="zh-CN" sz="1400" u="none" strike="noStrike">
                          <a:effectLst/>
                        </a:rPr>
                        <a:t>3000+</a:t>
                      </a:r>
                      <a:r>
                        <a:rPr lang="zh-CN" altLang="en-US" sz="1400" u="none" strike="noStrike">
                          <a:effectLst/>
                        </a:rPr>
                        <a:t>）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772948"/>
                  </a:ext>
                </a:extLst>
              </a:tr>
              <a:tr h="67959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</a:rPr>
                        <a:t>滨松</a:t>
                      </a:r>
                      <a:r>
                        <a:rPr lang="en-US" sz="1400" u="none" strike="noStrike" dirty="0">
                          <a:effectLst/>
                        </a:rPr>
                        <a:t>S14160-6015PS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6 mm*6 mm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15 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2E+05</a:t>
                      </a:r>
                      <a:endParaRPr lang="en-US" sz="1400" b="0" i="0" u="none" strike="noStrike" dirty="0">
                        <a:solidFill>
                          <a:srgbClr val="00B0F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38+-3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V_B+4V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290-900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460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32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3.6e5</a:t>
                      </a:r>
                      <a:endParaRPr lang="en-US" sz="1400" b="0" i="0" u="none" strike="noStrike" dirty="0">
                        <a:solidFill>
                          <a:srgbClr val="C6591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-40~60 ℃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34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3000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</a:rPr>
                        <a:t>10000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4195" marR="4195" marT="4195" marB="0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947890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361F440F-6F15-441A-A3C4-C361FB3EDF8D}"/>
              </a:ext>
            </a:extLst>
          </p:cNvPr>
          <p:cNvSpPr txBox="1"/>
          <p:nvPr/>
        </p:nvSpPr>
        <p:spPr>
          <a:xfrm>
            <a:off x="1453709" y="5817308"/>
            <a:ext cx="9213502" cy="88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NDL EQR20 11-6060D(F)-S</a:t>
            </a:r>
            <a:r>
              <a:rPr lang="zh-CN" altLang="en-US" dirty="0"/>
              <a:t>与滨松</a:t>
            </a:r>
            <a:r>
              <a:rPr lang="en-US" altLang="zh-CN" dirty="0"/>
              <a:t>S14160-6015PS</a:t>
            </a:r>
            <a:r>
              <a:rPr lang="zh-CN" altLang="en-US" dirty="0"/>
              <a:t>最符合条件。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滨松</a:t>
            </a:r>
            <a:r>
              <a:rPr lang="en-US" altLang="zh-CN" dirty="0"/>
              <a:t>S14160-6020PS</a:t>
            </a:r>
            <a:r>
              <a:rPr lang="zh-CN" altLang="en-US" dirty="0"/>
              <a:t>（像素</a:t>
            </a:r>
            <a:r>
              <a:rPr lang="en-US" altLang="zh-CN" dirty="0"/>
              <a:t>20um</a:t>
            </a:r>
            <a:r>
              <a:rPr lang="zh-CN" altLang="en-US" dirty="0"/>
              <a:t>）需定制，等待厂家回复报价。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ED9D9F3-4D12-4D0D-83F3-7E96E7A1E06A}"/>
              </a:ext>
            </a:extLst>
          </p:cNvPr>
          <p:cNvSpPr/>
          <p:nvPr/>
        </p:nvSpPr>
        <p:spPr>
          <a:xfrm>
            <a:off x="547216" y="280259"/>
            <a:ext cx="3326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光敏器件</a:t>
            </a:r>
            <a:r>
              <a:rPr lang="en-US" altLang="zh-CN" sz="32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SiPM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4213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E3DC7F-AF91-409B-972B-6AC88FDC575F}"/>
              </a:ext>
            </a:extLst>
          </p:cNvPr>
          <p:cNvSpPr txBox="1">
            <a:spLocks/>
          </p:cNvSpPr>
          <p:nvPr/>
        </p:nvSpPr>
        <p:spPr>
          <a:xfrm>
            <a:off x="185058" y="157372"/>
            <a:ext cx="10515600" cy="48572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200" dirty="0" err="1">
                <a:solidFill>
                  <a:schemeClr val="accent2">
                    <a:lumMod val="50000"/>
                  </a:schemeClr>
                </a:solidFill>
                <a:latin typeface="宋体" pitchFamily="2" charset="-122"/>
                <a:ea typeface="宋体" pitchFamily="2" charset="-122"/>
              </a:rPr>
              <a:t>SiPM</a:t>
            </a:r>
            <a:r>
              <a:rPr lang="zh-CN" altLang="en-US" sz="3200" dirty="0">
                <a:solidFill>
                  <a:schemeClr val="accent2">
                    <a:lumMod val="50000"/>
                  </a:schemeClr>
                </a:solidFill>
                <a:latin typeface="宋体" pitchFamily="2" charset="-122"/>
                <a:ea typeface="宋体" pitchFamily="2" charset="-122"/>
              </a:rPr>
              <a:t>信号衰减测试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82811F-7F0A-474E-9999-D5BED1DDF7F3}"/>
              </a:ext>
            </a:extLst>
          </p:cNvPr>
          <p:cNvSpPr txBox="1"/>
          <p:nvPr/>
        </p:nvSpPr>
        <p:spPr>
          <a:xfrm>
            <a:off x="594527" y="834014"/>
            <a:ext cx="1100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利用信号产生器模拟</a:t>
            </a:r>
            <a:r>
              <a:rPr lang="en-US" altLang="zh-CN" dirty="0" err="1"/>
              <a:t>SiPM</a:t>
            </a:r>
            <a:r>
              <a:rPr lang="zh-CN" altLang="en-US" dirty="0"/>
              <a:t>不同高度的信号，测试</a:t>
            </a:r>
            <a:r>
              <a:rPr lang="en-US" altLang="zh-CN" dirty="0"/>
              <a:t>1 m</a:t>
            </a:r>
            <a:r>
              <a:rPr lang="zh-CN" altLang="en-US" dirty="0"/>
              <a:t>，</a:t>
            </a:r>
            <a:r>
              <a:rPr lang="en-US" altLang="zh-CN" dirty="0"/>
              <a:t>3 m</a:t>
            </a:r>
            <a:r>
              <a:rPr lang="zh-CN" altLang="en-US" dirty="0"/>
              <a:t>，</a:t>
            </a:r>
            <a:r>
              <a:rPr lang="en-US" altLang="zh-CN" dirty="0"/>
              <a:t>5 m</a:t>
            </a:r>
            <a:r>
              <a:rPr lang="zh-CN" altLang="en-US" dirty="0"/>
              <a:t>长度的同轴线</a:t>
            </a:r>
            <a:r>
              <a:rPr lang="en-US" altLang="zh-CN" dirty="0"/>
              <a:t>/</a:t>
            </a:r>
            <a:r>
              <a:rPr lang="zh-CN" altLang="en-US" dirty="0"/>
              <a:t>屏蔽双绞线的信号传输特性。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E2282A4-6DA5-49B3-ADDB-DC3A5DF4A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572" y="1288690"/>
            <a:ext cx="3306075" cy="25204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1027562-387A-40AE-87B7-D1C05546F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647" y="1288690"/>
            <a:ext cx="3282512" cy="252043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3F660A7-0B95-412D-A7B4-16D96A07BB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126" y="3983994"/>
            <a:ext cx="3237521" cy="252043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CF208F-7B14-4444-9CB2-2E205BA193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462" y="3983994"/>
            <a:ext cx="3211697" cy="252043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6581088-63FF-4116-91A8-8593678E822E}"/>
              </a:ext>
            </a:extLst>
          </p:cNvPr>
          <p:cNvSpPr txBox="1"/>
          <p:nvPr/>
        </p:nvSpPr>
        <p:spPr>
          <a:xfrm>
            <a:off x="481761" y="1763991"/>
            <a:ext cx="4267200" cy="420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5m</a:t>
            </a:r>
            <a:r>
              <a:rPr lang="zh-CN" altLang="en-US" dirty="0"/>
              <a:t>线长幅度衰减：</a:t>
            </a:r>
            <a:r>
              <a:rPr lang="en-US" altLang="zh-CN" dirty="0">
                <a:solidFill>
                  <a:srgbClr val="FF0000"/>
                </a:solidFill>
              </a:rPr>
              <a:t>~2%</a:t>
            </a:r>
            <a:r>
              <a:rPr lang="zh-CN" altLang="en-US" dirty="0">
                <a:solidFill>
                  <a:srgbClr val="FF0000"/>
                </a:solidFill>
              </a:rPr>
              <a:t>（同轴线），</a:t>
            </a:r>
            <a:r>
              <a:rPr lang="en-US" altLang="zh-CN" dirty="0">
                <a:solidFill>
                  <a:srgbClr val="FF0000"/>
                </a:solidFill>
              </a:rPr>
              <a:t>~7.8%</a:t>
            </a:r>
            <a:r>
              <a:rPr lang="zh-CN" altLang="en-US" dirty="0">
                <a:solidFill>
                  <a:srgbClr val="FF0000"/>
                </a:solidFill>
              </a:rPr>
              <a:t>（双绞线）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5m</a:t>
            </a:r>
            <a:r>
              <a:rPr lang="zh-CN" altLang="en-US" dirty="0"/>
              <a:t>线长上升沿展宽：</a:t>
            </a:r>
            <a:r>
              <a:rPr lang="en-US" altLang="zh-CN" dirty="0">
                <a:solidFill>
                  <a:srgbClr val="FF0000"/>
                </a:solidFill>
              </a:rPr>
              <a:t>~4%</a:t>
            </a:r>
            <a:r>
              <a:rPr lang="zh-CN" altLang="en-US" dirty="0">
                <a:solidFill>
                  <a:srgbClr val="FF0000"/>
                </a:solidFill>
              </a:rPr>
              <a:t>（同轴线），</a:t>
            </a:r>
            <a:r>
              <a:rPr lang="en-US" altLang="zh-CN" dirty="0">
                <a:solidFill>
                  <a:srgbClr val="FF0000"/>
                </a:solidFill>
              </a:rPr>
              <a:t>~13%</a:t>
            </a:r>
            <a:r>
              <a:rPr lang="zh-CN" altLang="en-US" dirty="0">
                <a:solidFill>
                  <a:srgbClr val="FF0000"/>
                </a:solidFill>
              </a:rPr>
              <a:t>（双绞线）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5m</a:t>
            </a:r>
            <a:r>
              <a:rPr lang="zh-CN" altLang="en-US" dirty="0"/>
              <a:t>线长下降沿展宽：</a:t>
            </a:r>
            <a:r>
              <a:rPr lang="en-US" altLang="zh-CN" dirty="0"/>
              <a:t>~1%</a:t>
            </a:r>
            <a:r>
              <a:rPr lang="zh-CN" altLang="en-US" dirty="0"/>
              <a:t>（同轴线），</a:t>
            </a:r>
            <a:r>
              <a:rPr lang="en-US" altLang="zh-CN" dirty="0"/>
              <a:t>~5%</a:t>
            </a:r>
            <a:r>
              <a:rPr lang="zh-CN" altLang="en-US" dirty="0"/>
              <a:t>（双绞线）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5m</a:t>
            </a:r>
            <a:r>
              <a:rPr lang="zh-CN" altLang="en-US" dirty="0"/>
              <a:t>线长基线噪声</a:t>
            </a:r>
            <a:r>
              <a:rPr lang="en-US" altLang="zh-CN" dirty="0"/>
              <a:t>RMS</a:t>
            </a:r>
            <a:r>
              <a:rPr lang="zh-CN" altLang="en-US" dirty="0"/>
              <a:t>：</a:t>
            </a:r>
            <a:r>
              <a:rPr lang="en-US" altLang="zh-CN" dirty="0">
                <a:solidFill>
                  <a:srgbClr val="FF0000"/>
                </a:solidFill>
              </a:rPr>
              <a:t>~0.25 mV</a:t>
            </a:r>
            <a:r>
              <a:rPr lang="zh-CN" altLang="en-US" dirty="0">
                <a:solidFill>
                  <a:srgbClr val="FF0000"/>
                </a:solidFill>
              </a:rPr>
              <a:t>（同轴线），</a:t>
            </a:r>
            <a:r>
              <a:rPr lang="en-US" altLang="zh-CN" dirty="0">
                <a:solidFill>
                  <a:srgbClr val="FF0000"/>
                </a:solidFill>
              </a:rPr>
              <a:t>~0.4 mV</a:t>
            </a:r>
            <a:r>
              <a:rPr lang="zh-CN" altLang="en-US" dirty="0">
                <a:solidFill>
                  <a:srgbClr val="FF0000"/>
                </a:solidFill>
              </a:rPr>
              <a:t>（双绞线）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/>
              <a:t>同轴线传输信号质量明显优于屏蔽双绞线。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88609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07DCA57-943A-42BC-AF2C-CEEE0823A2AE}"/>
              </a:ext>
            </a:extLst>
          </p:cNvPr>
          <p:cNvSpPr txBox="1"/>
          <p:nvPr/>
        </p:nvSpPr>
        <p:spPr>
          <a:xfrm>
            <a:off x="1046921" y="609601"/>
            <a:ext cx="3343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电子学联调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E6431AA-DD62-44AC-B26D-7839A207EBC1}"/>
              </a:ext>
            </a:extLst>
          </p:cNvPr>
          <p:cNvSpPr txBox="1"/>
          <p:nvPr/>
        </p:nvSpPr>
        <p:spPr>
          <a:xfrm>
            <a:off x="1179444" y="1996661"/>
            <a:ext cx="88524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在高能所正在搭建一个测试系统，高温假后搭建完成。</a:t>
            </a:r>
            <a:endParaRPr lang="en-US" altLang="zh-CN" sz="2800" dirty="0"/>
          </a:p>
          <a:p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和</a:t>
            </a:r>
            <a:r>
              <a:rPr lang="en-US" altLang="zh-CN" sz="2800" dirty="0"/>
              <a:t>DAQ</a:t>
            </a:r>
            <a:r>
              <a:rPr lang="zh-CN" altLang="en-US" sz="2800" dirty="0"/>
              <a:t>组协调了时间和初步方案。</a:t>
            </a:r>
            <a:endParaRPr lang="en-US" altLang="zh-CN" sz="2800" dirty="0"/>
          </a:p>
          <a:p>
            <a:endParaRPr lang="en-US" altLang="zh-CN" sz="2800" dirty="0"/>
          </a:p>
          <a:p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60601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BE5B80E-CD31-4092-8948-B6E91A7097DC}"/>
              </a:ext>
            </a:extLst>
          </p:cNvPr>
          <p:cNvSpPr txBox="1"/>
          <p:nvPr/>
        </p:nvSpPr>
        <p:spPr>
          <a:xfrm>
            <a:off x="918818" y="591930"/>
            <a:ext cx="3790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工程方案设计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BCE4210-62AE-4236-9216-CCAE23D6A8B1}"/>
              </a:ext>
            </a:extLst>
          </p:cNvPr>
          <p:cNvSpPr txBox="1"/>
          <p:nvPr/>
        </p:nvSpPr>
        <p:spPr>
          <a:xfrm>
            <a:off x="1488661" y="2358886"/>
            <a:ext cx="3966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见赵世平报告</a:t>
            </a:r>
          </a:p>
        </p:txBody>
      </p:sp>
    </p:spTree>
    <p:extLst>
      <p:ext uri="{BB962C8B-B14F-4D97-AF65-F5344CB8AC3E}">
        <p14:creationId xmlns:p14="http://schemas.microsoft.com/office/powerpoint/2010/main" val="244358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630</Words>
  <Application>Microsoft Office PowerPoint</Application>
  <PresentationFormat>宽屏</PresentationFormat>
  <Paragraphs>150</Paragraphs>
  <Slides>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等线</vt:lpstr>
      <vt:lpstr>等线 Light</vt:lpstr>
      <vt:lpstr>宋体</vt:lpstr>
      <vt:lpstr>Arial</vt:lpstr>
      <vt:lpstr>Wingdings</vt:lpstr>
      <vt:lpstr>Office 主题​​</vt:lpstr>
      <vt:lpstr>探测器工作组</vt:lpstr>
      <vt:lpstr>人员组织：</vt:lpstr>
      <vt:lpstr>探测器方案优化</vt:lpstr>
      <vt:lpstr>PowerPoint 演示文稿</vt:lpstr>
      <vt:lpstr>MD探测器支撑方案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探测器工作组</dc:title>
  <dc:creator>LIUJIA-IHEP</dc:creator>
  <cp:lastModifiedBy>LIUJIA-IHEP</cp:lastModifiedBy>
  <cp:revision>25</cp:revision>
  <dcterms:created xsi:type="dcterms:W3CDTF">2026-07-29T01:59:30Z</dcterms:created>
  <dcterms:modified xsi:type="dcterms:W3CDTF">2026-07-29T03:36:08Z</dcterms:modified>
</cp:coreProperties>
</file>