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316" r:id="rId4"/>
    <p:sldId id="309" r:id="rId5"/>
    <p:sldId id="311" r:id="rId6"/>
    <p:sldId id="317" r:id="rId7"/>
    <p:sldId id="318" r:id="rId8"/>
    <p:sldId id="319" r:id="rId9"/>
    <p:sldId id="313" r:id="rId10"/>
    <p:sldId id="261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04040"/>
    <a:srgbClr val="0053A3"/>
    <a:srgbClr val="ECECEC"/>
    <a:srgbClr val="FFFFFF"/>
    <a:srgbClr val="453D3A"/>
    <a:srgbClr val="1A9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88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92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F98C7-9395-4E9A-96EC-DE4C39432AA7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64DB0-CCE3-4363-801A-A01AADC639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371325" y="387275"/>
            <a:ext cx="324000" cy="32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19325" y="135275"/>
            <a:ext cx="252000" cy="25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11226675" y="6318000"/>
            <a:ext cx="54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2"/>
          </p:nvPr>
        </p:nvSpPr>
        <p:spPr>
          <a:xfrm>
            <a:off x="10801350" y="6405438"/>
            <a:ext cx="1390650" cy="365125"/>
          </a:xfrm>
        </p:spPr>
        <p:txBody>
          <a:bodyPr/>
          <a:lstStyle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fld id="{51D91E7F-84B6-4064-9D4E-CC7D244BCA0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9874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38" userDrawn="1">
          <p15:clr>
            <a:srgbClr val="FBAE40"/>
          </p15:clr>
        </p15:guide>
        <p15:guide id="4" pos="7242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  <p15:guide id="6" orient="horz" pos="397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66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4C821-51AF-415E-BF5B-CDCDE3466362}" type="datetime1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1E7F-84B6-4064-9D4E-CC7D244BC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066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829A361-D642-93E6-6183-0F50EE7D9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3667636"/>
            <a:ext cx="12192000" cy="518886"/>
          </a:xfrm>
          <a:prstGeom prst="rect">
            <a:avLst/>
          </a:prstGeom>
          <a:solidFill>
            <a:srgbClr val="453D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0" y="2695179"/>
            <a:ext cx="12192000" cy="9724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MPA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小阵列实验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216275" y="4495043"/>
            <a:ext cx="3060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报告人：赵世平</a:t>
            </a:r>
            <a:endParaRPr lang="en-US" altLang="zh-CN" b="1" dirty="0">
              <a:solidFill>
                <a:schemeClr val="bg1"/>
              </a:solidFill>
            </a:endParaRPr>
          </a:p>
          <a:p>
            <a:r>
              <a:rPr lang="zh-CN" altLang="en-US" b="1" dirty="0">
                <a:solidFill>
                  <a:schemeClr val="bg1"/>
                </a:solidFill>
              </a:rPr>
              <a:t>日期：</a:t>
            </a:r>
            <a:r>
              <a:rPr lang="en-US" altLang="zh-CN" b="1" dirty="0">
                <a:solidFill>
                  <a:schemeClr val="bg1"/>
                </a:solidFill>
              </a:rPr>
              <a:t>2026-7-29</a:t>
            </a:r>
          </a:p>
        </p:txBody>
      </p:sp>
      <p:sp>
        <p:nvSpPr>
          <p:cNvPr id="15" name="矩形 14"/>
          <p:cNvSpPr/>
          <p:nvPr/>
        </p:nvSpPr>
        <p:spPr>
          <a:xfrm>
            <a:off x="11172674" y="2260140"/>
            <a:ext cx="324000" cy="32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0920674" y="2008140"/>
            <a:ext cx="252000" cy="25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10201276" y="2936668"/>
            <a:ext cx="555624" cy="489478"/>
          </a:xfrm>
          <a:custGeom>
            <a:avLst/>
            <a:gdLst>
              <a:gd name="T0" fmla="*/ 17 w 68"/>
              <a:gd name="T1" fmla="*/ 26 h 60"/>
              <a:gd name="T2" fmla="*/ 33 w 68"/>
              <a:gd name="T3" fmla="*/ 31 h 60"/>
              <a:gd name="T4" fmla="*/ 33 w 68"/>
              <a:gd name="T5" fmla="*/ 31 h 60"/>
              <a:gd name="T6" fmla="*/ 49 w 68"/>
              <a:gd name="T7" fmla="*/ 26 h 60"/>
              <a:gd name="T8" fmla="*/ 34 w 68"/>
              <a:gd name="T9" fmla="*/ 18 h 60"/>
              <a:gd name="T10" fmla="*/ 59 w 68"/>
              <a:gd name="T11" fmla="*/ 16 h 60"/>
              <a:gd name="T12" fmla="*/ 55 w 68"/>
              <a:gd name="T13" fmla="*/ 23 h 60"/>
              <a:gd name="T14" fmla="*/ 56 w 68"/>
              <a:gd name="T15" fmla="*/ 15 h 60"/>
              <a:gd name="T16" fmla="*/ 56 w 68"/>
              <a:gd name="T17" fmla="*/ 12 h 60"/>
              <a:gd name="T18" fmla="*/ 52 w 68"/>
              <a:gd name="T19" fmla="*/ 23 h 60"/>
              <a:gd name="T20" fmla="*/ 68 w 68"/>
              <a:gd name="T21" fmla="*/ 32 h 60"/>
              <a:gd name="T22" fmla="*/ 68 w 68"/>
              <a:gd name="T23" fmla="*/ 34 h 60"/>
              <a:gd name="T24" fmla="*/ 67 w 68"/>
              <a:gd name="T25" fmla="*/ 34 h 60"/>
              <a:gd name="T26" fmla="*/ 29 w 68"/>
              <a:gd name="T27" fmla="*/ 50 h 60"/>
              <a:gd name="T28" fmla="*/ 68 w 68"/>
              <a:gd name="T29" fmla="*/ 45 h 60"/>
              <a:gd name="T30" fmla="*/ 30 w 68"/>
              <a:gd name="T31" fmla="*/ 60 h 60"/>
              <a:gd name="T32" fmla="*/ 28 w 68"/>
              <a:gd name="T33" fmla="*/ 59 h 60"/>
              <a:gd name="T34" fmla="*/ 3 w 68"/>
              <a:gd name="T35" fmla="*/ 25 h 60"/>
              <a:gd name="T36" fmla="*/ 14 w 68"/>
              <a:gd name="T37" fmla="*/ 23 h 60"/>
              <a:gd name="T38" fmla="*/ 1 w 68"/>
              <a:gd name="T39" fmla="*/ 10 h 60"/>
              <a:gd name="T40" fmla="*/ 32 w 68"/>
              <a:gd name="T41" fmla="*/ 0 h 60"/>
              <a:gd name="T42" fmla="*/ 65 w 68"/>
              <a:gd name="T43" fmla="*/ 9 h 60"/>
              <a:gd name="T44" fmla="*/ 59 w 68"/>
              <a:gd name="T45" fmla="*/ 14 h 60"/>
              <a:gd name="T46" fmla="*/ 59 w 68"/>
              <a:gd name="T47" fmla="*/ 16 h 60"/>
              <a:gd name="T48" fmla="*/ 58 w 68"/>
              <a:gd name="T49" fmla="*/ 9 h 60"/>
              <a:gd name="T50" fmla="*/ 33 w 68"/>
              <a:gd name="T51" fmla="*/ 4 h 60"/>
              <a:gd name="T52" fmla="*/ 33 w 68"/>
              <a:gd name="T53" fmla="*/ 8 h 60"/>
              <a:gd name="T54" fmla="*/ 54 w 68"/>
              <a:gd name="T55" fmla="*/ 10 h 60"/>
              <a:gd name="T56" fmla="*/ 32 w 68"/>
              <a:gd name="T57" fmla="*/ 53 h 60"/>
              <a:gd name="T58" fmla="*/ 67 w 68"/>
              <a:gd name="T59" fmla="*/ 42 h 60"/>
              <a:gd name="T60" fmla="*/ 32 w 68"/>
              <a:gd name="T61" fmla="*/ 49 h 60"/>
              <a:gd name="T62" fmla="*/ 67 w 68"/>
              <a:gd name="T63" fmla="*/ 40 h 60"/>
              <a:gd name="T64" fmla="*/ 32 w 68"/>
              <a:gd name="T65" fmla="*/ 49 h 60"/>
              <a:gd name="T66" fmla="*/ 32 w 68"/>
              <a:gd name="T67" fmla="*/ 47 h 60"/>
              <a:gd name="T68" fmla="*/ 67 w 68"/>
              <a:gd name="T69" fmla="*/ 36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" h="60">
                <a:moveTo>
                  <a:pt x="17" y="14"/>
                </a:move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8" y="27"/>
                  <a:pt x="18" y="27"/>
                </a:cubicBezTo>
                <a:cubicBezTo>
                  <a:pt x="22" y="28"/>
                  <a:pt x="29" y="31"/>
                  <a:pt x="33" y="31"/>
                </a:cubicBezTo>
                <a:cubicBezTo>
                  <a:pt x="33" y="31"/>
                  <a:pt x="33" y="31"/>
                  <a:pt x="33" y="31"/>
                </a:cubicBezTo>
                <a:cubicBezTo>
                  <a:pt x="33" y="31"/>
                  <a:pt x="33" y="31"/>
                  <a:pt x="33" y="31"/>
                </a:cubicBezTo>
                <a:cubicBezTo>
                  <a:pt x="36" y="31"/>
                  <a:pt x="39" y="30"/>
                  <a:pt x="41" y="30"/>
                </a:cubicBezTo>
                <a:cubicBezTo>
                  <a:pt x="45" y="29"/>
                  <a:pt x="47" y="27"/>
                  <a:pt x="49" y="26"/>
                </a:cubicBezTo>
                <a:cubicBezTo>
                  <a:pt x="49" y="14"/>
                  <a:pt x="49" y="14"/>
                  <a:pt x="49" y="14"/>
                </a:cubicBezTo>
                <a:cubicBezTo>
                  <a:pt x="34" y="18"/>
                  <a:pt x="34" y="18"/>
                  <a:pt x="34" y="18"/>
                </a:cubicBezTo>
                <a:cubicBezTo>
                  <a:pt x="17" y="14"/>
                  <a:pt x="17" y="14"/>
                  <a:pt x="17" y="14"/>
                </a:cubicBezTo>
                <a:close/>
                <a:moveTo>
                  <a:pt x="59" y="16"/>
                </a:moveTo>
                <a:cubicBezTo>
                  <a:pt x="61" y="23"/>
                  <a:pt x="61" y="23"/>
                  <a:pt x="61" y="23"/>
                </a:cubicBezTo>
                <a:cubicBezTo>
                  <a:pt x="59" y="25"/>
                  <a:pt x="57" y="25"/>
                  <a:pt x="55" y="23"/>
                </a:cubicBezTo>
                <a:cubicBezTo>
                  <a:pt x="56" y="16"/>
                  <a:pt x="56" y="16"/>
                  <a:pt x="56" y="16"/>
                </a:cubicBezTo>
                <a:cubicBezTo>
                  <a:pt x="56" y="16"/>
                  <a:pt x="56" y="16"/>
                  <a:pt x="56" y="15"/>
                </a:cubicBezTo>
                <a:cubicBezTo>
                  <a:pt x="56" y="15"/>
                  <a:pt x="56" y="14"/>
                  <a:pt x="56" y="14"/>
                </a:cubicBezTo>
                <a:cubicBezTo>
                  <a:pt x="56" y="12"/>
                  <a:pt x="56" y="12"/>
                  <a:pt x="56" y="12"/>
                </a:cubicBezTo>
                <a:cubicBezTo>
                  <a:pt x="52" y="13"/>
                  <a:pt x="52" y="13"/>
                  <a:pt x="52" y="13"/>
                </a:cubicBezTo>
                <a:cubicBezTo>
                  <a:pt x="52" y="23"/>
                  <a:pt x="52" y="23"/>
                  <a:pt x="52" y="23"/>
                </a:cubicBezTo>
                <a:cubicBezTo>
                  <a:pt x="68" y="30"/>
                  <a:pt x="68" y="30"/>
                  <a:pt x="68" y="30"/>
                </a:cubicBezTo>
                <a:cubicBezTo>
                  <a:pt x="68" y="32"/>
                  <a:pt x="68" y="32"/>
                  <a:pt x="68" y="32"/>
                </a:cubicBezTo>
                <a:cubicBezTo>
                  <a:pt x="68" y="34"/>
                  <a:pt x="68" y="34"/>
                  <a:pt x="68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7" y="34"/>
                  <a:pt x="67" y="34"/>
                  <a:pt x="67" y="34"/>
                </a:cubicBezTo>
                <a:cubicBezTo>
                  <a:pt x="30" y="44"/>
                  <a:pt x="30" y="44"/>
                  <a:pt x="30" y="44"/>
                </a:cubicBezTo>
                <a:cubicBezTo>
                  <a:pt x="29" y="46"/>
                  <a:pt x="29" y="48"/>
                  <a:pt x="29" y="50"/>
                </a:cubicBezTo>
                <a:cubicBezTo>
                  <a:pt x="29" y="52"/>
                  <a:pt x="29" y="54"/>
                  <a:pt x="30" y="56"/>
                </a:cubicBezTo>
                <a:cubicBezTo>
                  <a:pt x="68" y="45"/>
                  <a:pt x="68" y="45"/>
                  <a:pt x="68" y="45"/>
                </a:cubicBezTo>
                <a:cubicBezTo>
                  <a:pt x="68" y="48"/>
                  <a:pt x="68" y="48"/>
                  <a:pt x="68" y="48"/>
                </a:cubicBezTo>
                <a:cubicBezTo>
                  <a:pt x="30" y="60"/>
                  <a:pt x="30" y="60"/>
                  <a:pt x="30" y="60"/>
                </a:cubicBezTo>
                <a:cubicBezTo>
                  <a:pt x="29" y="60"/>
                  <a:pt x="29" y="60"/>
                  <a:pt x="29" y="60"/>
                </a:cubicBezTo>
                <a:cubicBezTo>
                  <a:pt x="28" y="59"/>
                  <a:pt x="28" y="59"/>
                  <a:pt x="28" y="59"/>
                </a:cubicBezTo>
                <a:cubicBezTo>
                  <a:pt x="3" y="38"/>
                  <a:pt x="3" y="38"/>
                  <a:pt x="3" y="38"/>
                </a:cubicBezTo>
                <a:cubicBezTo>
                  <a:pt x="2" y="34"/>
                  <a:pt x="1" y="30"/>
                  <a:pt x="3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14" y="23"/>
                  <a:pt x="14" y="23"/>
                  <a:pt x="14" y="23"/>
                </a:cubicBezTo>
                <a:cubicBezTo>
                  <a:pt x="14" y="13"/>
                  <a:pt x="14" y="13"/>
                  <a:pt x="14" y="13"/>
                </a:cubicBezTo>
                <a:cubicBezTo>
                  <a:pt x="1" y="10"/>
                  <a:pt x="1" y="10"/>
                  <a:pt x="1" y="10"/>
                </a:cubicBezTo>
                <a:cubicBezTo>
                  <a:pt x="0" y="8"/>
                  <a:pt x="0" y="8"/>
                  <a:pt x="0" y="8"/>
                </a:cubicBezTo>
                <a:cubicBezTo>
                  <a:pt x="32" y="0"/>
                  <a:pt x="32" y="0"/>
                  <a:pt x="32" y="0"/>
                </a:cubicBezTo>
                <a:cubicBezTo>
                  <a:pt x="65" y="7"/>
                  <a:pt x="65" y="7"/>
                  <a:pt x="65" y="7"/>
                </a:cubicBezTo>
                <a:cubicBezTo>
                  <a:pt x="65" y="9"/>
                  <a:pt x="65" y="9"/>
                  <a:pt x="65" y="9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4"/>
                  <a:pt x="59" y="14"/>
                  <a:pt x="59" y="14"/>
                </a:cubicBezTo>
                <a:cubicBezTo>
                  <a:pt x="59" y="14"/>
                  <a:pt x="59" y="15"/>
                  <a:pt x="59" y="15"/>
                </a:cubicBezTo>
                <a:cubicBezTo>
                  <a:pt x="59" y="16"/>
                  <a:pt x="59" y="16"/>
                  <a:pt x="59" y="16"/>
                </a:cubicBezTo>
                <a:close/>
                <a:moveTo>
                  <a:pt x="54" y="10"/>
                </a:moveTo>
                <a:cubicBezTo>
                  <a:pt x="58" y="9"/>
                  <a:pt x="58" y="9"/>
                  <a:pt x="58" y="9"/>
                </a:cubicBezTo>
                <a:cubicBezTo>
                  <a:pt x="36" y="5"/>
                  <a:pt x="36" y="5"/>
                  <a:pt x="36" y="5"/>
                </a:cubicBezTo>
                <a:cubicBezTo>
                  <a:pt x="36" y="4"/>
                  <a:pt x="34" y="4"/>
                  <a:pt x="33" y="4"/>
                </a:cubicBezTo>
                <a:cubicBezTo>
                  <a:pt x="31" y="4"/>
                  <a:pt x="29" y="5"/>
                  <a:pt x="29" y="6"/>
                </a:cubicBezTo>
                <a:cubicBezTo>
                  <a:pt x="29" y="7"/>
                  <a:pt x="31" y="8"/>
                  <a:pt x="33" y="8"/>
                </a:cubicBezTo>
                <a:cubicBezTo>
                  <a:pt x="34" y="8"/>
                  <a:pt x="35" y="8"/>
                  <a:pt x="36" y="7"/>
                </a:cubicBezTo>
                <a:cubicBezTo>
                  <a:pt x="54" y="10"/>
                  <a:pt x="54" y="10"/>
                  <a:pt x="54" y="10"/>
                </a:cubicBezTo>
                <a:close/>
                <a:moveTo>
                  <a:pt x="32" y="52"/>
                </a:moveTo>
                <a:cubicBezTo>
                  <a:pt x="32" y="53"/>
                  <a:pt x="32" y="53"/>
                  <a:pt x="32" y="53"/>
                </a:cubicBezTo>
                <a:cubicBezTo>
                  <a:pt x="67" y="43"/>
                  <a:pt x="67" y="43"/>
                  <a:pt x="67" y="43"/>
                </a:cubicBezTo>
                <a:cubicBezTo>
                  <a:pt x="67" y="42"/>
                  <a:pt x="67" y="42"/>
                  <a:pt x="67" y="42"/>
                </a:cubicBezTo>
                <a:cubicBezTo>
                  <a:pt x="32" y="52"/>
                  <a:pt x="32" y="52"/>
                  <a:pt x="32" y="52"/>
                </a:cubicBezTo>
                <a:close/>
                <a:moveTo>
                  <a:pt x="32" y="49"/>
                </a:moveTo>
                <a:cubicBezTo>
                  <a:pt x="32" y="49"/>
                  <a:pt x="32" y="49"/>
                  <a:pt x="32" y="49"/>
                </a:cubicBezTo>
                <a:cubicBezTo>
                  <a:pt x="67" y="40"/>
                  <a:pt x="67" y="40"/>
                  <a:pt x="67" y="40"/>
                </a:cubicBezTo>
                <a:cubicBezTo>
                  <a:pt x="67" y="39"/>
                  <a:pt x="67" y="39"/>
                  <a:pt x="67" y="39"/>
                </a:cubicBezTo>
                <a:cubicBezTo>
                  <a:pt x="32" y="49"/>
                  <a:pt x="32" y="49"/>
                  <a:pt x="32" y="49"/>
                </a:cubicBezTo>
                <a:close/>
                <a:moveTo>
                  <a:pt x="31" y="46"/>
                </a:moveTo>
                <a:cubicBezTo>
                  <a:pt x="32" y="47"/>
                  <a:pt x="32" y="47"/>
                  <a:pt x="32" y="47"/>
                </a:cubicBezTo>
                <a:cubicBezTo>
                  <a:pt x="67" y="37"/>
                  <a:pt x="67" y="37"/>
                  <a:pt x="67" y="37"/>
                </a:cubicBezTo>
                <a:cubicBezTo>
                  <a:pt x="67" y="36"/>
                  <a:pt x="67" y="36"/>
                  <a:pt x="67" y="36"/>
                </a:cubicBezTo>
                <a:lnTo>
                  <a:pt x="31" y="4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3ACA20CD-B079-6DA0-C77D-4F298541E0C1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2" t="5185" r="5238" b="5503"/>
          <a:stretch>
            <a:fillRect/>
          </a:stretch>
        </p:blipFill>
        <p:spPr>
          <a:xfrm>
            <a:off x="399823" y="2260140"/>
            <a:ext cx="2416629" cy="233957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9451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95325" y="549275"/>
            <a:ext cx="10801350" cy="5759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95326" y="2705725"/>
            <a:ext cx="108013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>
                <a:solidFill>
                  <a:schemeClr val="bg1"/>
                </a:solidFill>
              </a:rPr>
              <a:t>THANKS</a:t>
            </a:r>
            <a:endParaRPr lang="zh-CN" altLang="en-US" sz="8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9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-1" y="0"/>
            <a:ext cx="321627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896086" y="2593674"/>
            <a:ext cx="2320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6000" b="1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-1" y="3556441"/>
            <a:ext cx="3225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CONTENTS</a:t>
            </a:r>
            <a:endParaRPr lang="zh-CN" alt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922F828-A8D8-0902-23B1-47820CF62F76}"/>
              </a:ext>
            </a:extLst>
          </p:cNvPr>
          <p:cNvSpPr txBox="1"/>
          <p:nvPr/>
        </p:nvSpPr>
        <p:spPr>
          <a:xfrm>
            <a:off x="3679095" y="1161069"/>
            <a:ext cx="6466389" cy="3880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1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3200" dirty="0"/>
              <a:t> </a:t>
            </a:r>
            <a:r>
              <a:rPr lang="en-US" altLang="zh-CN" sz="3200" dirty="0"/>
              <a:t>MPA</a:t>
            </a:r>
            <a:r>
              <a:rPr lang="zh-CN" altLang="en-US" sz="3200" dirty="0"/>
              <a:t>小阵列规划</a:t>
            </a:r>
            <a:endParaRPr lang="en-US" altLang="zh-CN" sz="3200" dirty="0"/>
          </a:p>
          <a:p>
            <a:pPr marL="342900" indent="-342900" latinLnBrk="1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3200" dirty="0"/>
              <a:t> 探测器研制</a:t>
            </a:r>
            <a:endParaRPr lang="en-US" altLang="zh-CN" sz="3200" dirty="0"/>
          </a:p>
          <a:p>
            <a:pPr marL="342900" indent="-342900" latinLnBrk="1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en-US" altLang="zh-CN" sz="3200" dirty="0"/>
              <a:t> </a:t>
            </a:r>
            <a:r>
              <a:rPr lang="zh-CN" altLang="en-US" sz="3200" dirty="0"/>
              <a:t>基建工程整体计划</a:t>
            </a:r>
            <a:endParaRPr lang="en-US" altLang="zh-CN" sz="3200" dirty="0"/>
          </a:p>
          <a:p>
            <a:pPr marL="342900" indent="-342900" latinLnBrk="1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en-US" altLang="zh-CN" sz="3200" dirty="0"/>
              <a:t> </a:t>
            </a:r>
            <a:r>
              <a:rPr lang="zh-CN" altLang="en-US" sz="3200" dirty="0"/>
              <a:t>阵列选址和气象站</a:t>
            </a:r>
            <a:endParaRPr lang="en-US" altLang="zh-CN" sz="3200" dirty="0"/>
          </a:p>
        </p:txBody>
      </p:sp>
    </p:spTree>
    <p:extLst>
      <p:ext uri="{BB962C8B-B14F-4D97-AF65-F5344CB8AC3E}">
        <p14:creationId xmlns:p14="http://schemas.microsoft.com/office/powerpoint/2010/main" val="2370133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C05E5-7E8C-85B7-3FC0-0FE01C83F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64C8DB94-EACA-A4D2-1CAF-B79309C0034E}"/>
              </a:ext>
            </a:extLst>
          </p:cNvPr>
          <p:cNvSpPr txBox="1"/>
          <p:nvPr/>
        </p:nvSpPr>
        <p:spPr>
          <a:xfrm>
            <a:off x="695323" y="275439"/>
            <a:ext cx="6677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微软雅黑" panose="020B0503020204020204" pitchFamily="34" charset="-122"/>
              </a:rPr>
              <a:t>MPA</a:t>
            </a:r>
            <a:r>
              <a:rPr lang="zh-CN" altLang="en-US" sz="2800" b="1" dirty="0">
                <a:latin typeface="微软雅黑" panose="020B0503020204020204" pitchFamily="34" charset="-122"/>
              </a:rPr>
              <a:t>小阵列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871B5A5-86DE-7827-EE29-E55F5691D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1350" y="6405438"/>
            <a:ext cx="1390650" cy="365125"/>
          </a:xfrm>
        </p:spPr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D916AEF-4A2C-4C89-1340-6DF0E969FAA8}"/>
              </a:ext>
            </a:extLst>
          </p:cNvPr>
          <p:cNvSpPr txBox="1"/>
          <p:nvPr/>
        </p:nvSpPr>
        <p:spPr>
          <a:xfrm>
            <a:off x="695323" y="1406236"/>
            <a:ext cx="893757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</a:pPr>
            <a:r>
              <a:rPr lang="zh-CN" altLang="en-US" sz="3200" dirty="0"/>
              <a:t>小阵列的</a:t>
            </a:r>
            <a:r>
              <a:rPr lang="zh-CN" altLang="en-US" sz="3200" dirty="0">
                <a:highlight>
                  <a:srgbClr val="FFFF00"/>
                </a:highlight>
              </a:rPr>
              <a:t>目标</a:t>
            </a:r>
            <a:r>
              <a:rPr lang="en-US" altLang="zh-CN" sz="3200" dirty="0"/>
              <a:t>——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zh-CN" altLang="en-US" sz="2400" strike="sngStrike" dirty="0"/>
              <a:t>检验在冷湖建设</a:t>
            </a:r>
            <a:r>
              <a:rPr lang="en-US" altLang="zh-CN" sz="2400" strike="sngStrike" dirty="0"/>
              <a:t>MPA</a:t>
            </a:r>
            <a:r>
              <a:rPr lang="zh-CN" altLang="en-US" sz="2400" strike="sngStrike" dirty="0"/>
              <a:t>的可行性</a:t>
            </a:r>
            <a:endParaRPr lang="en-US" altLang="zh-CN" sz="2400" strike="sngStrike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zh-CN" altLang="en-US" sz="2400" dirty="0"/>
              <a:t>暴露潜在问题，降低风险</a:t>
            </a:r>
            <a:endParaRPr lang="en-US" altLang="zh-CN" sz="24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zh-CN" altLang="en-US" sz="2400" dirty="0"/>
              <a:t>检验液闪探测器是否满足实验需求</a:t>
            </a:r>
            <a:endParaRPr lang="en-US" altLang="zh-CN" sz="24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zh-CN" altLang="en-US" sz="2400" dirty="0"/>
              <a:t>测试</a:t>
            </a:r>
            <a:r>
              <a:rPr lang="en-US" altLang="zh-CN" sz="2400" dirty="0" err="1"/>
              <a:t>SiPM</a:t>
            </a:r>
            <a:r>
              <a:rPr lang="zh-CN" altLang="en-US" sz="2400" dirty="0"/>
              <a:t>、电子学、</a:t>
            </a:r>
            <a:r>
              <a:rPr lang="en-US" altLang="zh-CN" sz="2400" dirty="0"/>
              <a:t>WR</a:t>
            </a:r>
            <a:r>
              <a:rPr lang="zh-CN" altLang="en-US" sz="2400" dirty="0"/>
              <a:t>、</a:t>
            </a:r>
            <a:r>
              <a:rPr lang="en-US" altLang="zh-CN" sz="2400" dirty="0"/>
              <a:t>DAQ</a:t>
            </a:r>
            <a:r>
              <a:rPr lang="zh-CN" altLang="en-US" sz="2400" dirty="0"/>
              <a:t>等需要在</a:t>
            </a:r>
            <a:r>
              <a:rPr lang="en-US" altLang="zh-CN" sz="2400" dirty="0"/>
              <a:t>MPA</a:t>
            </a:r>
            <a:r>
              <a:rPr lang="zh-CN" altLang="en-US" sz="2400" dirty="0"/>
              <a:t>应用的技术</a:t>
            </a:r>
            <a:endParaRPr lang="en-US" altLang="zh-CN" sz="24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zh-CN" altLang="en-US" sz="2400" dirty="0"/>
              <a:t>观测宇宙射线</a:t>
            </a:r>
            <a:endParaRPr lang="en-US" altLang="zh-CN" sz="24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altLang="zh-CN" sz="3200" dirty="0"/>
          </a:p>
          <a:p>
            <a:pPr marL="457200" indent="-457200">
              <a:buFont typeface="Wingdings" panose="05000000000000000000" pitchFamily="2" charset="2"/>
              <a:buChar char="u"/>
            </a:pPr>
            <a:r>
              <a:rPr lang="zh-CN" altLang="en-US" sz="3200" dirty="0"/>
              <a:t>小阵列的要求</a:t>
            </a:r>
            <a:r>
              <a:rPr lang="en-US" altLang="zh-CN" sz="3200" dirty="0"/>
              <a:t>——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zh-CN" altLang="en-US" sz="2400" dirty="0"/>
              <a:t>性能要求（观测宇宙线）</a:t>
            </a:r>
            <a:endParaRPr lang="en-US" altLang="zh-CN" sz="24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zh-CN" altLang="en-US" sz="2400" dirty="0"/>
              <a:t>时间要求（探测器量产能力和产能）</a:t>
            </a:r>
            <a:endParaRPr lang="en-US" altLang="zh-CN" sz="24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zh-CN" altLang="en-US" sz="2400" dirty="0"/>
              <a:t>经济要求（探测器成本控制）</a:t>
            </a:r>
          </a:p>
        </p:txBody>
      </p:sp>
    </p:spTree>
    <p:extLst>
      <p:ext uri="{BB962C8B-B14F-4D97-AF65-F5344CB8AC3E}">
        <p14:creationId xmlns:p14="http://schemas.microsoft.com/office/powerpoint/2010/main" val="1849024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BE809-E7BB-4BF9-F512-540129CD0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9B99710E-3B94-A7F0-0013-DE08CBF924E3}"/>
              </a:ext>
            </a:extLst>
          </p:cNvPr>
          <p:cNvGrpSpPr/>
          <p:nvPr/>
        </p:nvGrpSpPr>
        <p:grpSpPr>
          <a:xfrm rot="16200000">
            <a:off x="2533999" y="5240778"/>
            <a:ext cx="890455" cy="1128700"/>
            <a:chOff x="6197079" y="729793"/>
            <a:chExt cx="890455" cy="1128700"/>
          </a:xfrm>
        </p:grpSpPr>
        <p:grpSp>
          <p:nvGrpSpPr>
            <p:cNvPr id="141" name="组合 140">
              <a:extLst>
                <a:ext uri="{FF2B5EF4-FFF2-40B4-BE49-F238E27FC236}">
                  <a16:creationId xmlns:a16="http://schemas.microsoft.com/office/drawing/2014/main" id="{57CB24ED-262F-172A-4FB4-B666250C44BB}"/>
                </a:ext>
              </a:extLst>
            </p:cNvPr>
            <p:cNvGrpSpPr/>
            <p:nvPr/>
          </p:nvGrpSpPr>
          <p:grpSpPr>
            <a:xfrm>
              <a:off x="6197079" y="732289"/>
              <a:ext cx="407830" cy="416515"/>
              <a:chOff x="6007485" y="1770742"/>
              <a:chExt cx="407830" cy="416515"/>
            </a:xfrm>
            <a:solidFill>
              <a:srgbClr val="FF0000"/>
            </a:solidFill>
          </p:grpSpPr>
          <p:sp>
            <p:nvSpPr>
              <p:cNvPr id="161" name="椭圆 160">
                <a:extLst>
                  <a:ext uri="{FF2B5EF4-FFF2-40B4-BE49-F238E27FC236}">
                    <a16:creationId xmlns:a16="http://schemas.microsoft.com/office/drawing/2014/main" id="{A63FA091-BB04-8833-F3EB-81522C0C6A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74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>
                <a:extLst>
                  <a:ext uri="{FF2B5EF4-FFF2-40B4-BE49-F238E27FC236}">
                    <a16:creationId xmlns:a16="http://schemas.microsoft.com/office/drawing/2014/main" id="{F05B460B-A1CD-8A3F-1502-64A693924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3" name="椭圆 162">
                <a:extLst>
                  <a:ext uri="{FF2B5EF4-FFF2-40B4-BE49-F238E27FC236}">
                    <a16:creationId xmlns:a16="http://schemas.microsoft.com/office/drawing/2014/main" id="{7CB589B6-9A47-5032-E9A8-2A5561D7CD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8913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>
                <a:extLst>
                  <a:ext uri="{FF2B5EF4-FFF2-40B4-BE49-F238E27FC236}">
                    <a16:creationId xmlns:a16="http://schemas.microsoft.com/office/drawing/2014/main" id="{56DF58C7-07A9-0003-8E62-75B0C2CFC4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2" name="组合 141">
              <a:extLst>
                <a:ext uri="{FF2B5EF4-FFF2-40B4-BE49-F238E27FC236}">
                  <a16:creationId xmlns:a16="http://schemas.microsoft.com/office/drawing/2014/main" id="{49BEE01C-3D40-5C72-D54E-64ED10B389CD}"/>
                </a:ext>
              </a:extLst>
            </p:cNvPr>
            <p:cNvGrpSpPr/>
            <p:nvPr/>
          </p:nvGrpSpPr>
          <p:grpSpPr>
            <a:xfrm>
              <a:off x="6662393" y="729793"/>
              <a:ext cx="407830" cy="416515"/>
              <a:chOff x="6007485" y="1770742"/>
              <a:chExt cx="407830" cy="416515"/>
            </a:xfrm>
            <a:solidFill>
              <a:srgbClr val="FF0000"/>
            </a:solidFill>
          </p:grpSpPr>
          <p:sp>
            <p:nvSpPr>
              <p:cNvPr id="157" name="椭圆 156">
                <a:extLst>
                  <a:ext uri="{FF2B5EF4-FFF2-40B4-BE49-F238E27FC236}">
                    <a16:creationId xmlns:a16="http://schemas.microsoft.com/office/drawing/2014/main" id="{13AACB04-1F1B-3275-F332-CD997D9617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74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>
                <a:extLst>
                  <a:ext uri="{FF2B5EF4-FFF2-40B4-BE49-F238E27FC236}">
                    <a16:creationId xmlns:a16="http://schemas.microsoft.com/office/drawing/2014/main" id="{3951F95E-599A-DA47-84AE-71AA8893BF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9" name="椭圆 158">
                <a:extLst>
                  <a:ext uri="{FF2B5EF4-FFF2-40B4-BE49-F238E27FC236}">
                    <a16:creationId xmlns:a16="http://schemas.microsoft.com/office/drawing/2014/main" id="{D53682F9-C429-B5CD-48A9-661AB4FBD6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8913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>
                <a:extLst>
                  <a:ext uri="{FF2B5EF4-FFF2-40B4-BE49-F238E27FC236}">
                    <a16:creationId xmlns:a16="http://schemas.microsoft.com/office/drawing/2014/main" id="{7BBCE2CE-9AF3-761B-41FF-6BE90A8806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3" name="组合 142">
              <a:extLst>
                <a:ext uri="{FF2B5EF4-FFF2-40B4-BE49-F238E27FC236}">
                  <a16:creationId xmlns:a16="http://schemas.microsoft.com/office/drawing/2014/main" id="{DE29CD92-889C-7617-D3D7-686C7689DD8C}"/>
                </a:ext>
              </a:extLst>
            </p:cNvPr>
            <p:cNvGrpSpPr/>
            <p:nvPr/>
          </p:nvGrpSpPr>
          <p:grpSpPr>
            <a:xfrm>
              <a:off x="6214390" y="1211259"/>
              <a:ext cx="407830" cy="416515"/>
              <a:chOff x="6007485" y="1770742"/>
              <a:chExt cx="407830" cy="416515"/>
            </a:xfrm>
            <a:solidFill>
              <a:srgbClr val="FF0000"/>
            </a:solidFill>
          </p:grpSpPr>
          <p:sp>
            <p:nvSpPr>
              <p:cNvPr id="153" name="椭圆 152">
                <a:extLst>
                  <a:ext uri="{FF2B5EF4-FFF2-40B4-BE49-F238E27FC236}">
                    <a16:creationId xmlns:a16="http://schemas.microsoft.com/office/drawing/2014/main" id="{962462DE-3A86-04EF-DD91-BD05AAB21B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74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>
                <a:extLst>
                  <a:ext uri="{FF2B5EF4-FFF2-40B4-BE49-F238E27FC236}">
                    <a16:creationId xmlns:a16="http://schemas.microsoft.com/office/drawing/2014/main" id="{6FD2BFCA-4081-3D3B-CC8E-8F6CBC3EC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5" name="椭圆 154">
                <a:extLst>
                  <a:ext uri="{FF2B5EF4-FFF2-40B4-BE49-F238E27FC236}">
                    <a16:creationId xmlns:a16="http://schemas.microsoft.com/office/drawing/2014/main" id="{3C42C19D-9936-73C5-605B-8FEC4E081B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8913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>
                <a:extLst>
                  <a:ext uri="{FF2B5EF4-FFF2-40B4-BE49-F238E27FC236}">
                    <a16:creationId xmlns:a16="http://schemas.microsoft.com/office/drawing/2014/main" id="{69A77315-0948-7465-FD1F-E65FF78203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4" name="组合 143">
              <a:extLst>
                <a:ext uri="{FF2B5EF4-FFF2-40B4-BE49-F238E27FC236}">
                  <a16:creationId xmlns:a16="http://schemas.microsoft.com/office/drawing/2014/main" id="{010C809E-DA73-0ABC-100A-98618D9E9257}"/>
                </a:ext>
              </a:extLst>
            </p:cNvPr>
            <p:cNvGrpSpPr/>
            <p:nvPr/>
          </p:nvGrpSpPr>
          <p:grpSpPr>
            <a:xfrm>
              <a:off x="6679704" y="1208763"/>
              <a:ext cx="407830" cy="416515"/>
              <a:chOff x="6007485" y="1770742"/>
              <a:chExt cx="407830" cy="416515"/>
            </a:xfrm>
            <a:solidFill>
              <a:srgbClr val="FF0000"/>
            </a:solidFill>
          </p:grpSpPr>
          <p:sp>
            <p:nvSpPr>
              <p:cNvPr id="149" name="椭圆 148">
                <a:extLst>
                  <a:ext uri="{FF2B5EF4-FFF2-40B4-BE49-F238E27FC236}">
                    <a16:creationId xmlns:a16="http://schemas.microsoft.com/office/drawing/2014/main" id="{4C5D01EF-A2CC-D01F-B16C-0F76E52539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74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>
                <a:extLst>
                  <a:ext uri="{FF2B5EF4-FFF2-40B4-BE49-F238E27FC236}">
                    <a16:creationId xmlns:a16="http://schemas.microsoft.com/office/drawing/2014/main" id="{A8611FDA-BA3E-A537-E0E8-0186F6AA83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1" name="椭圆 150">
                <a:extLst>
                  <a:ext uri="{FF2B5EF4-FFF2-40B4-BE49-F238E27FC236}">
                    <a16:creationId xmlns:a16="http://schemas.microsoft.com/office/drawing/2014/main" id="{4BFB3CA7-A2EB-7DFB-449D-A295B53D19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8913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>
                <a:extLst>
                  <a:ext uri="{FF2B5EF4-FFF2-40B4-BE49-F238E27FC236}">
                    <a16:creationId xmlns:a16="http://schemas.microsoft.com/office/drawing/2014/main" id="{D44E2119-E6D9-866D-A70A-20340E06F2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45" name="椭圆 144">
              <a:extLst>
                <a:ext uri="{FF2B5EF4-FFF2-40B4-BE49-F238E27FC236}">
                  <a16:creationId xmlns:a16="http://schemas.microsoft.com/office/drawing/2014/main" id="{9CE0A8BB-1CBF-D856-B11E-7F9DDA7B90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9532" y="1675957"/>
              <a:ext cx="177030" cy="17703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椭圆 145">
              <a:extLst>
                <a:ext uri="{FF2B5EF4-FFF2-40B4-BE49-F238E27FC236}">
                  <a16:creationId xmlns:a16="http://schemas.microsoft.com/office/drawing/2014/main" id="{6DD6FC8F-24C9-4DE4-59A7-62F260D8F7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50332" y="1675957"/>
              <a:ext cx="177030" cy="17703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7" name="椭圆 146">
              <a:extLst>
                <a:ext uri="{FF2B5EF4-FFF2-40B4-BE49-F238E27FC236}">
                  <a16:creationId xmlns:a16="http://schemas.microsoft.com/office/drawing/2014/main" id="{1095F34E-2C81-905F-1C30-A3DF788490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1132" y="1681463"/>
              <a:ext cx="177030" cy="17703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8" name="椭圆 147">
              <a:extLst>
                <a:ext uri="{FF2B5EF4-FFF2-40B4-BE49-F238E27FC236}">
                  <a16:creationId xmlns:a16="http://schemas.microsoft.com/office/drawing/2014/main" id="{72200AA3-BC12-D1DF-F90E-BDF4A7DA13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10504" y="1681463"/>
              <a:ext cx="177030" cy="17703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7" name="组合 106">
            <a:extLst>
              <a:ext uri="{FF2B5EF4-FFF2-40B4-BE49-F238E27FC236}">
                <a16:creationId xmlns:a16="http://schemas.microsoft.com/office/drawing/2014/main" id="{D5F56BAF-F175-CE14-B98A-D9A009825094}"/>
              </a:ext>
            </a:extLst>
          </p:cNvPr>
          <p:cNvGrpSpPr/>
          <p:nvPr/>
        </p:nvGrpSpPr>
        <p:grpSpPr>
          <a:xfrm rot="16200000">
            <a:off x="2497954" y="3481237"/>
            <a:ext cx="890455" cy="1128700"/>
            <a:chOff x="6197079" y="729793"/>
            <a:chExt cx="890455" cy="1128700"/>
          </a:xfrm>
        </p:grpSpPr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5C8F1F11-87E8-029C-D9D9-8C8A2274D43E}"/>
                </a:ext>
              </a:extLst>
            </p:cNvPr>
            <p:cNvGrpSpPr/>
            <p:nvPr/>
          </p:nvGrpSpPr>
          <p:grpSpPr>
            <a:xfrm>
              <a:off x="6197079" y="732289"/>
              <a:ext cx="407830" cy="416515"/>
              <a:chOff x="6007485" y="1770742"/>
              <a:chExt cx="407830" cy="416515"/>
            </a:xfrm>
            <a:solidFill>
              <a:srgbClr val="FF0000"/>
            </a:solidFill>
          </p:grpSpPr>
          <p:sp>
            <p:nvSpPr>
              <p:cNvPr id="54" name="椭圆 53">
                <a:extLst>
                  <a:ext uri="{FF2B5EF4-FFF2-40B4-BE49-F238E27FC236}">
                    <a16:creationId xmlns:a16="http://schemas.microsoft.com/office/drawing/2014/main" id="{FDE03FAD-F03F-403B-23DF-6B5F55C667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74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椭圆 54">
                <a:extLst>
                  <a:ext uri="{FF2B5EF4-FFF2-40B4-BE49-F238E27FC236}">
                    <a16:creationId xmlns:a16="http://schemas.microsoft.com/office/drawing/2014/main" id="{4BF68A2F-6452-F8C6-0BB8-376D63F7E8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>
                <a:extLst>
                  <a:ext uri="{FF2B5EF4-FFF2-40B4-BE49-F238E27FC236}">
                    <a16:creationId xmlns:a16="http://schemas.microsoft.com/office/drawing/2014/main" id="{CD975F0A-4774-3029-8A91-5B58552513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8913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>
                <a:extLst>
                  <a:ext uri="{FF2B5EF4-FFF2-40B4-BE49-F238E27FC236}">
                    <a16:creationId xmlns:a16="http://schemas.microsoft.com/office/drawing/2014/main" id="{478FAA5B-0F5A-563C-F134-A8C4B88435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22F2AB41-E5D2-03CE-9F0B-BE6AD91BD449}"/>
                </a:ext>
              </a:extLst>
            </p:cNvPr>
            <p:cNvGrpSpPr/>
            <p:nvPr/>
          </p:nvGrpSpPr>
          <p:grpSpPr>
            <a:xfrm>
              <a:off x="6662393" y="729793"/>
              <a:ext cx="407830" cy="416515"/>
              <a:chOff x="6007485" y="1770742"/>
              <a:chExt cx="407830" cy="416515"/>
            </a:xfrm>
            <a:solidFill>
              <a:srgbClr val="FF0000"/>
            </a:solidFill>
          </p:grpSpPr>
          <p:sp>
            <p:nvSpPr>
              <p:cNvPr id="3" name="椭圆 2">
                <a:extLst>
                  <a:ext uri="{FF2B5EF4-FFF2-40B4-BE49-F238E27FC236}">
                    <a16:creationId xmlns:a16="http://schemas.microsoft.com/office/drawing/2014/main" id="{0C5AA850-CB09-B39A-E80B-44385DDC85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74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椭圆 4">
                <a:extLst>
                  <a:ext uri="{FF2B5EF4-FFF2-40B4-BE49-F238E27FC236}">
                    <a16:creationId xmlns:a16="http://schemas.microsoft.com/office/drawing/2014/main" id="{CF7E4003-4CEA-2A7B-DA0A-293422ADA0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椭圆 5">
                <a:extLst>
                  <a:ext uri="{FF2B5EF4-FFF2-40B4-BE49-F238E27FC236}">
                    <a16:creationId xmlns:a16="http://schemas.microsoft.com/office/drawing/2014/main" id="{F77C3CCE-D98F-1DBA-D0D5-CED47CEB0D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8913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椭圆 6">
                <a:extLst>
                  <a:ext uri="{FF2B5EF4-FFF2-40B4-BE49-F238E27FC236}">
                    <a16:creationId xmlns:a16="http://schemas.microsoft.com/office/drawing/2014/main" id="{7A9B3C1B-0D3B-3C16-A210-B99BC4F967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3466C257-6131-6C33-C715-ECF8FFC489F9}"/>
                </a:ext>
              </a:extLst>
            </p:cNvPr>
            <p:cNvGrpSpPr/>
            <p:nvPr/>
          </p:nvGrpSpPr>
          <p:grpSpPr>
            <a:xfrm>
              <a:off x="6214390" y="1211259"/>
              <a:ext cx="407830" cy="416515"/>
              <a:chOff x="6007485" y="1770742"/>
              <a:chExt cx="407830" cy="416515"/>
            </a:xfrm>
            <a:solidFill>
              <a:srgbClr val="FF0000"/>
            </a:solidFill>
          </p:grpSpPr>
          <p:sp>
            <p:nvSpPr>
              <p:cNvPr id="9" name="椭圆 8">
                <a:extLst>
                  <a:ext uri="{FF2B5EF4-FFF2-40B4-BE49-F238E27FC236}">
                    <a16:creationId xmlns:a16="http://schemas.microsoft.com/office/drawing/2014/main" id="{62693A7C-A176-7E87-16D1-ADB52E9193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74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E2C46FE0-C94A-CAB5-D2BF-8BA6BB56DD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椭圆 11">
                <a:extLst>
                  <a:ext uri="{FF2B5EF4-FFF2-40B4-BE49-F238E27FC236}">
                    <a16:creationId xmlns:a16="http://schemas.microsoft.com/office/drawing/2014/main" id="{DE1BCA2B-F547-8E8C-9016-C13486AB0A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8913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椭圆 12">
                <a:extLst>
                  <a:ext uri="{FF2B5EF4-FFF2-40B4-BE49-F238E27FC236}">
                    <a16:creationId xmlns:a16="http://schemas.microsoft.com/office/drawing/2014/main" id="{138C60F7-3D0B-CCC5-B70A-9FCF0236C6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72CE8634-B713-5841-DB6F-98BEC09A0A65}"/>
                </a:ext>
              </a:extLst>
            </p:cNvPr>
            <p:cNvGrpSpPr/>
            <p:nvPr/>
          </p:nvGrpSpPr>
          <p:grpSpPr>
            <a:xfrm>
              <a:off x="6679704" y="1208763"/>
              <a:ext cx="407830" cy="416515"/>
              <a:chOff x="6007485" y="1770742"/>
              <a:chExt cx="407830" cy="416515"/>
            </a:xfrm>
            <a:solidFill>
              <a:srgbClr val="FF0000"/>
            </a:solidFill>
          </p:grpSpPr>
          <p:sp>
            <p:nvSpPr>
              <p:cNvPr id="15" name="椭圆 14">
                <a:extLst>
                  <a:ext uri="{FF2B5EF4-FFF2-40B4-BE49-F238E27FC236}">
                    <a16:creationId xmlns:a16="http://schemas.microsoft.com/office/drawing/2014/main" id="{BDEEE0E4-01AA-2B22-9D51-E49C4556B1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74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椭圆 15">
                <a:extLst>
                  <a:ext uri="{FF2B5EF4-FFF2-40B4-BE49-F238E27FC236}">
                    <a16:creationId xmlns:a16="http://schemas.microsoft.com/office/drawing/2014/main" id="{24C4E748-E124-C826-B193-4B09C8870D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1770742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椭圆 16">
                <a:extLst>
                  <a:ext uri="{FF2B5EF4-FFF2-40B4-BE49-F238E27FC236}">
                    <a16:creationId xmlns:a16="http://schemas.microsoft.com/office/drawing/2014/main" id="{B6166566-0A46-2857-EF90-81D0EE8BC3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08913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椭圆 17">
                <a:extLst>
                  <a:ext uri="{FF2B5EF4-FFF2-40B4-BE49-F238E27FC236}">
                    <a16:creationId xmlns:a16="http://schemas.microsoft.com/office/drawing/2014/main" id="{30963746-7609-150A-91DA-B5EBD279DE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38285" y="2010227"/>
                <a:ext cx="177030" cy="17703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7" name="椭圆 46">
              <a:extLst>
                <a:ext uri="{FF2B5EF4-FFF2-40B4-BE49-F238E27FC236}">
                  <a16:creationId xmlns:a16="http://schemas.microsoft.com/office/drawing/2014/main" id="{E6A5891F-E8F3-3460-2A13-0B668A9758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9532" y="1675957"/>
              <a:ext cx="177030" cy="17703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椭圆 47">
              <a:extLst>
                <a:ext uri="{FF2B5EF4-FFF2-40B4-BE49-F238E27FC236}">
                  <a16:creationId xmlns:a16="http://schemas.microsoft.com/office/drawing/2014/main" id="{1C2BF635-F212-8A28-70F1-72B1C813E2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50332" y="1675957"/>
              <a:ext cx="177030" cy="17703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>
              <a:extLst>
                <a:ext uri="{FF2B5EF4-FFF2-40B4-BE49-F238E27FC236}">
                  <a16:creationId xmlns:a16="http://schemas.microsoft.com/office/drawing/2014/main" id="{D17C40CA-8F27-3C4A-E5D4-62BC6A7CBD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1132" y="1681463"/>
              <a:ext cx="177030" cy="17703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椭圆 104">
              <a:extLst>
                <a:ext uri="{FF2B5EF4-FFF2-40B4-BE49-F238E27FC236}">
                  <a16:creationId xmlns:a16="http://schemas.microsoft.com/office/drawing/2014/main" id="{E4C29CD4-F93C-19D3-AACD-4E4D41148B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10504" y="1681463"/>
              <a:ext cx="177030" cy="17703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3CC546BF-E29F-EFD9-DDC9-9B2AEB52A8FF}"/>
              </a:ext>
            </a:extLst>
          </p:cNvPr>
          <p:cNvSpPr txBox="1"/>
          <p:nvPr/>
        </p:nvSpPr>
        <p:spPr>
          <a:xfrm>
            <a:off x="695323" y="275439"/>
            <a:ext cx="6677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微软雅黑" panose="020B0503020204020204" pitchFamily="34" charset="-122"/>
              </a:rPr>
              <a:t>MPA</a:t>
            </a:r>
            <a:r>
              <a:rPr lang="zh-CN" altLang="en-US" sz="2800" b="1" dirty="0">
                <a:latin typeface="微软雅黑" panose="020B0503020204020204" pitchFamily="34" charset="-122"/>
              </a:rPr>
              <a:t>小阵列</a:t>
            </a:r>
            <a:r>
              <a:rPr lang="en-US" altLang="zh-CN" sz="2800" b="1" dirty="0">
                <a:latin typeface="微软雅黑" panose="020B0503020204020204" pitchFamily="34" charset="-122"/>
              </a:rPr>
              <a:t>——</a:t>
            </a:r>
            <a:r>
              <a:rPr lang="zh-CN" altLang="en-US" sz="2800" b="1" dirty="0">
                <a:latin typeface="微软雅黑" panose="020B0503020204020204" pitchFamily="34" charset="-122"/>
              </a:rPr>
              <a:t>初步规划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575CED6-956D-D61D-DC42-E3C70F2CB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36348CCA-6C41-7B43-0720-65913B23B0FC}"/>
              </a:ext>
            </a:extLst>
          </p:cNvPr>
          <p:cNvGrpSpPr/>
          <p:nvPr/>
        </p:nvGrpSpPr>
        <p:grpSpPr>
          <a:xfrm>
            <a:off x="542177" y="1738271"/>
            <a:ext cx="407830" cy="416515"/>
            <a:chOff x="6007485" y="1770742"/>
            <a:chExt cx="407830" cy="416515"/>
          </a:xfrm>
        </p:grpSpPr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C72FC6D0-20C3-700A-0E8C-DCF4623CE2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74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10451123-490C-A1EE-66CD-E985D687EE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椭圆 32">
              <a:extLst>
                <a:ext uri="{FF2B5EF4-FFF2-40B4-BE49-F238E27FC236}">
                  <a16:creationId xmlns:a16="http://schemas.microsoft.com/office/drawing/2014/main" id="{9A6D22BC-9936-1A54-B214-476EC076B0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8913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椭圆 34">
              <a:extLst>
                <a:ext uri="{FF2B5EF4-FFF2-40B4-BE49-F238E27FC236}">
                  <a16:creationId xmlns:a16="http://schemas.microsoft.com/office/drawing/2014/main" id="{A8DC9DE9-92D4-7013-DA10-36E8AB676E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3CC4FDD2-F312-9CCE-BB3E-F643D6E50B0C}"/>
              </a:ext>
            </a:extLst>
          </p:cNvPr>
          <p:cNvGrpSpPr/>
          <p:nvPr/>
        </p:nvGrpSpPr>
        <p:grpSpPr>
          <a:xfrm>
            <a:off x="4780341" y="1738271"/>
            <a:ext cx="407830" cy="416515"/>
            <a:chOff x="6007485" y="1770742"/>
            <a:chExt cx="407830" cy="416515"/>
          </a:xfrm>
        </p:grpSpPr>
        <p:sp>
          <p:nvSpPr>
            <p:cNvPr id="59" name="椭圆 58">
              <a:extLst>
                <a:ext uri="{FF2B5EF4-FFF2-40B4-BE49-F238E27FC236}">
                  <a16:creationId xmlns:a16="http://schemas.microsoft.com/office/drawing/2014/main" id="{56DC4710-F411-3945-3061-C995D8339A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74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椭圆 59">
              <a:extLst>
                <a:ext uri="{FF2B5EF4-FFF2-40B4-BE49-F238E27FC236}">
                  <a16:creationId xmlns:a16="http://schemas.microsoft.com/office/drawing/2014/main" id="{2D70A07B-71B7-4C04-FA12-BFB2E02582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>
              <a:extLst>
                <a:ext uri="{FF2B5EF4-FFF2-40B4-BE49-F238E27FC236}">
                  <a16:creationId xmlns:a16="http://schemas.microsoft.com/office/drawing/2014/main" id="{4AE97C26-7563-B3F2-45CE-759FEC49C3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8913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>
              <a:extLst>
                <a:ext uri="{FF2B5EF4-FFF2-40B4-BE49-F238E27FC236}">
                  <a16:creationId xmlns:a16="http://schemas.microsoft.com/office/drawing/2014/main" id="{D4DDF3B3-24B8-0DA2-F841-F22316913A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D3534132-2CE4-9C1A-8C0D-D0319AB9051F}"/>
              </a:ext>
            </a:extLst>
          </p:cNvPr>
          <p:cNvGrpSpPr/>
          <p:nvPr/>
        </p:nvGrpSpPr>
        <p:grpSpPr>
          <a:xfrm>
            <a:off x="542177" y="3813813"/>
            <a:ext cx="407830" cy="416515"/>
            <a:chOff x="6007485" y="1770742"/>
            <a:chExt cx="407830" cy="416515"/>
          </a:xfrm>
        </p:grpSpPr>
        <p:sp>
          <p:nvSpPr>
            <p:cNvPr id="64" name="椭圆 63">
              <a:extLst>
                <a:ext uri="{FF2B5EF4-FFF2-40B4-BE49-F238E27FC236}">
                  <a16:creationId xmlns:a16="http://schemas.microsoft.com/office/drawing/2014/main" id="{165791E2-69AB-4177-A90F-CAB8113D78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74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椭圆 64">
              <a:extLst>
                <a:ext uri="{FF2B5EF4-FFF2-40B4-BE49-F238E27FC236}">
                  <a16:creationId xmlns:a16="http://schemas.microsoft.com/office/drawing/2014/main" id="{E5072BB8-9C8E-D649-4BA0-84513974BD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椭圆 65">
              <a:extLst>
                <a:ext uri="{FF2B5EF4-FFF2-40B4-BE49-F238E27FC236}">
                  <a16:creationId xmlns:a16="http://schemas.microsoft.com/office/drawing/2014/main" id="{EE0EA76C-06EE-E325-5685-323C2AE5BC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8913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>
              <a:extLst>
                <a:ext uri="{FF2B5EF4-FFF2-40B4-BE49-F238E27FC236}">
                  <a16:creationId xmlns:a16="http://schemas.microsoft.com/office/drawing/2014/main" id="{B5A0BC53-A13E-B4C1-CE77-50C5D4734D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A03C6A2A-F291-9856-9F76-2804A4B93838}"/>
              </a:ext>
            </a:extLst>
          </p:cNvPr>
          <p:cNvGrpSpPr/>
          <p:nvPr/>
        </p:nvGrpSpPr>
        <p:grpSpPr>
          <a:xfrm>
            <a:off x="2719313" y="3813813"/>
            <a:ext cx="407830" cy="416515"/>
            <a:chOff x="6007485" y="1770742"/>
            <a:chExt cx="407830" cy="416515"/>
          </a:xfrm>
        </p:grpSpPr>
        <p:sp>
          <p:nvSpPr>
            <p:cNvPr id="69" name="椭圆 68">
              <a:extLst>
                <a:ext uri="{FF2B5EF4-FFF2-40B4-BE49-F238E27FC236}">
                  <a16:creationId xmlns:a16="http://schemas.microsoft.com/office/drawing/2014/main" id="{7C682825-ACBA-81BD-B46F-903911B7B3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74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椭圆 69">
              <a:extLst>
                <a:ext uri="{FF2B5EF4-FFF2-40B4-BE49-F238E27FC236}">
                  <a16:creationId xmlns:a16="http://schemas.microsoft.com/office/drawing/2014/main" id="{D4E63966-3964-9E31-63BC-F93D95BF89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椭圆 70">
              <a:extLst>
                <a:ext uri="{FF2B5EF4-FFF2-40B4-BE49-F238E27FC236}">
                  <a16:creationId xmlns:a16="http://schemas.microsoft.com/office/drawing/2014/main" id="{ED6CEE84-8AE6-5718-4E89-23C0470571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8913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椭圆 71">
              <a:extLst>
                <a:ext uri="{FF2B5EF4-FFF2-40B4-BE49-F238E27FC236}">
                  <a16:creationId xmlns:a16="http://schemas.microsoft.com/office/drawing/2014/main" id="{86F0F2EE-D96A-0F14-F425-46063E96CE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3" name="组合 72">
            <a:extLst>
              <a:ext uri="{FF2B5EF4-FFF2-40B4-BE49-F238E27FC236}">
                <a16:creationId xmlns:a16="http://schemas.microsoft.com/office/drawing/2014/main" id="{20F61ECE-6004-038F-474A-DAE604A9B8D6}"/>
              </a:ext>
            </a:extLst>
          </p:cNvPr>
          <p:cNvGrpSpPr/>
          <p:nvPr/>
        </p:nvGrpSpPr>
        <p:grpSpPr>
          <a:xfrm>
            <a:off x="4780341" y="3813813"/>
            <a:ext cx="407830" cy="416515"/>
            <a:chOff x="6007485" y="1770742"/>
            <a:chExt cx="407830" cy="416515"/>
          </a:xfrm>
        </p:grpSpPr>
        <p:sp>
          <p:nvSpPr>
            <p:cNvPr id="74" name="椭圆 73">
              <a:extLst>
                <a:ext uri="{FF2B5EF4-FFF2-40B4-BE49-F238E27FC236}">
                  <a16:creationId xmlns:a16="http://schemas.microsoft.com/office/drawing/2014/main" id="{DBC2E78A-C58F-E630-D573-4B4760B1AA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74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椭圆 74">
              <a:extLst>
                <a:ext uri="{FF2B5EF4-FFF2-40B4-BE49-F238E27FC236}">
                  <a16:creationId xmlns:a16="http://schemas.microsoft.com/office/drawing/2014/main" id="{2B0D7E16-15A4-47EC-F6D0-981DC0BA6A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椭圆 75">
              <a:extLst>
                <a:ext uri="{FF2B5EF4-FFF2-40B4-BE49-F238E27FC236}">
                  <a16:creationId xmlns:a16="http://schemas.microsoft.com/office/drawing/2014/main" id="{8EEACD6B-FC27-3F41-3B1B-09364BA877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8913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椭圆 76">
              <a:extLst>
                <a:ext uri="{FF2B5EF4-FFF2-40B4-BE49-F238E27FC236}">
                  <a16:creationId xmlns:a16="http://schemas.microsoft.com/office/drawing/2014/main" id="{A7F60CDD-ECDA-06C4-6B22-6AC052A0E3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8A581477-C2FB-E3C2-B784-AC7142F2F955}"/>
              </a:ext>
            </a:extLst>
          </p:cNvPr>
          <p:cNvGrpSpPr/>
          <p:nvPr/>
        </p:nvGrpSpPr>
        <p:grpSpPr>
          <a:xfrm>
            <a:off x="542177" y="5649870"/>
            <a:ext cx="407830" cy="416515"/>
            <a:chOff x="6007485" y="1770742"/>
            <a:chExt cx="407830" cy="416515"/>
          </a:xfrm>
        </p:grpSpPr>
        <p:sp>
          <p:nvSpPr>
            <p:cNvPr id="79" name="椭圆 78">
              <a:extLst>
                <a:ext uri="{FF2B5EF4-FFF2-40B4-BE49-F238E27FC236}">
                  <a16:creationId xmlns:a16="http://schemas.microsoft.com/office/drawing/2014/main" id="{BEBA482A-38DF-741E-71CF-31FFA9AD10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74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椭圆 79">
              <a:extLst>
                <a:ext uri="{FF2B5EF4-FFF2-40B4-BE49-F238E27FC236}">
                  <a16:creationId xmlns:a16="http://schemas.microsoft.com/office/drawing/2014/main" id="{B498441F-8EB7-AAEA-A68F-F859448C4D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椭圆 80">
              <a:extLst>
                <a:ext uri="{FF2B5EF4-FFF2-40B4-BE49-F238E27FC236}">
                  <a16:creationId xmlns:a16="http://schemas.microsoft.com/office/drawing/2014/main" id="{49D58D11-BD57-8F24-8565-BBB0B4861F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8913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椭圆 81">
              <a:extLst>
                <a:ext uri="{FF2B5EF4-FFF2-40B4-BE49-F238E27FC236}">
                  <a16:creationId xmlns:a16="http://schemas.microsoft.com/office/drawing/2014/main" id="{DEF191DC-CCA8-5433-8060-CEE2D0EE3C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8" name="组合 87">
            <a:extLst>
              <a:ext uri="{FF2B5EF4-FFF2-40B4-BE49-F238E27FC236}">
                <a16:creationId xmlns:a16="http://schemas.microsoft.com/office/drawing/2014/main" id="{3E0D9CD6-7F2B-AE90-39E1-4459DA4DDFD7}"/>
              </a:ext>
            </a:extLst>
          </p:cNvPr>
          <p:cNvGrpSpPr/>
          <p:nvPr/>
        </p:nvGrpSpPr>
        <p:grpSpPr>
          <a:xfrm>
            <a:off x="4780341" y="5649870"/>
            <a:ext cx="407830" cy="416515"/>
            <a:chOff x="6007485" y="1770742"/>
            <a:chExt cx="407830" cy="416515"/>
          </a:xfrm>
        </p:grpSpPr>
        <p:sp>
          <p:nvSpPr>
            <p:cNvPr id="89" name="椭圆 88">
              <a:extLst>
                <a:ext uri="{FF2B5EF4-FFF2-40B4-BE49-F238E27FC236}">
                  <a16:creationId xmlns:a16="http://schemas.microsoft.com/office/drawing/2014/main" id="{896821D4-34A9-66E9-C123-45C646100C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74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椭圆 89">
              <a:extLst>
                <a:ext uri="{FF2B5EF4-FFF2-40B4-BE49-F238E27FC236}">
                  <a16:creationId xmlns:a16="http://schemas.microsoft.com/office/drawing/2014/main" id="{8B7ABA85-C84E-34C1-C7A9-8B63DE429A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椭圆 90">
              <a:extLst>
                <a:ext uri="{FF2B5EF4-FFF2-40B4-BE49-F238E27FC236}">
                  <a16:creationId xmlns:a16="http://schemas.microsoft.com/office/drawing/2014/main" id="{6D674343-CFBD-40AE-9C6B-BBE305557E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8913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椭圆 91">
              <a:extLst>
                <a:ext uri="{FF2B5EF4-FFF2-40B4-BE49-F238E27FC236}">
                  <a16:creationId xmlns:a16="http://schemas.microsoft.com/office/drawing/2014/main" id="{C3426BCB-FE24-CDCA-CD22-C83C034145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8A289725-2170-C260-C031-F42A693D29D2}"/>
              </a:ext>
            </a:extLst>
          </p:cNvPr>
          <p:cNvGrpSpPr/>
          <p:nvPr/>
        </p:nvGrpSpPr>
        <p:grpSpPr>
          <a:xfrm>
            <a:off x="2744770" y="1681463"/>
            <a:ext cx="407830" cy="416515"/>
            <a:chOff x="6007485" y="1770742"/>
            <a:chExt cx="407830" cy="416515"/>
          </a:xfrm>
        </p:grpSpPr>
        <p:sp>
          <p:nvSpPr>
            <p:cNvPr id="94" name="椭圆 93">
              <a:extLst>
                <a:ext uri="{FF2B5EF4-FFF2-40B4-BE49-F238E27FC236}">
                  <a16:creationId xmlns:a16="http://schemas.microsoft.com/office/drawing/2014/main" id="{D6D7B00F-EC5A-C594-A271-8A2AA45EDB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74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椭圆 94">
              <a:extLst>
                <a:ext uri="{FF2B5EF4-FFF2-40B4-BE49-F238E27FC236}">
                  <a16:creationId xmlns:a16="http://schemas.microsoft.com/office/drawing/2014/main" id="{DD4C3DF8-343B-DFF6-A144-270C1AC77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椭圆 95">
              <a:extLst>
                <a:ext uri="{FF2B5EF4-FFF2-40B4-BE49-F238E27FC236}">
                  <a16:creationId xmlns:a16="http://schemas.microsoft.com/office/drawing/2014/main" id="{DD6C3F4B-6EA4-EF36-12D0-3480FDFFB0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8913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椭圆 96">
              <a:extLst>
                <a:ext uri="{FF2B5EF4-FFF2-40B4-BE49-F238E27FC236}">
                  <a16:creationId xmlns:a16="http://schemas.microsoft.com/office/drawing/2014/main" id="{DF4B7550-596D-CCEE-CC8A-9BA41B12DB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C788F2A9-F880-6F28-D37D-33D929E26160}"/>
              </a:ext>
            </a:extLst>
          </p:cNvPr>
          <p:cNvGrpSpPr/>
          <p:nvPr/>
        </p:nvGrpSpPr>
        <p:grpSpPr>
          <a:xfrm>
            <a:off x="2757141" y="5597640"/>
            <a:ext cx="407830" cy="416515"/>
            <a:chOff x="6007485" y="1770742"/>
            <a:chExt cx="407830" cy="416515"/>
          </a:xfrm>
        </p:grpSpPr>
        <p:sp>
          <p:nvSpPr>
            <p:cNvPr id="99" name="椭圆 98">
              <a:extLst>
                <a:ext uri="{FF2B5EF4-FFF2-40B4-BE49-F238E27FC236}">
                  <a16:creationId xmlns:a16="http://schemas.microsoft.com/office/drawing/2014/main" id="{5EB8E24E-B8ED-B4BA-E275-85BB107E18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74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椭圆 99">
              <a:extLst>
                <a:ext uri="{FF2B5EF4-FFF2-40B4-BE49-F238E27FC236}">
                  <a16:creationId xmlns:a16="http://schemas.microsoft.com/office/drawing/2014/main" id="{6FD13473-BB64-D6BF-F45B-D326BBAAEE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1770742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椭圆 100">
              <a:extLst>
                <a:ext uri="{FF2B5EF4-FFF2-40B4-BE49-F238E27FC236}">
                  <a16:creationId xmlns:a16="http://schemas.microsoft.com/office/drawing/2014/main" id="{D9ED0AFA-D536-183B-AFC2-B40947FF0D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8913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椭圆 101">
              <a:extLst>
                <a:ext uri="{FF2B5EF4-FFF2-40B4-BE49-F238E27FC236}">
                  <a16:creationId xmlns:a16="http://schemas.microsoft.com/office/drawing/2014/main" id="{D6C5A875-D086-AE09-3821-7B691B35FF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38285" y="2010227"/>
              <a:ext cx="177030" cy="17703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04" name="直接箭头连接符 103">
            <a:extLst>
              <a:ext uri="{FF2B5EF4-FFF2-40B4-BE49-F238E27FC236}">
                <a16:creationId xmlns:a16="http://schemas.microsoft.com/office/drawing/2014/main" id="{6738BA17-30E0-AE98-34EA-6832342A8676}"/>
              </a:ext>
            </a:extLst>
          </p:cNvPr>
          <p:cNvCxnSpPr>
            <a:cxnSpLocks/>
          </p:cNvCxnSpPr>
          <p:nvPr/>
        </p:nvCxnSpPr>
        <p:spPr>
          <a:xfrm>
            <a:off x="5500911" y="1915301"/>
            <a:ext cx="0" cy="20755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文本框 105">
            <a:extLst>
              <a:ext uri="{FF2B5EF4-FFF2-40B4-BE49-F238E27FC236}">
                <a16:creationId xmlns:a16="http://schemas.microsoft.com/office/drawing/2014/main" id="{6A150EA2-C6F3-3F66-FB60-7D36DEB5BC4C}"/>
              </a:ext>
            </a:extLst>
          </p:cNvPr>
          <p:cNvSpPr txBox="1"/>
          <p:nvPr/>
        </p:nvSpPr>
        <p:spPr>
          <a:xfrm rot="5400000">
            <a:off x="5256613" y="2768406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100</a:t>
            </a:r>
            <a:r>
              <a:rPr lang="zh-CN" altLang="en-US" dirty="0"/>
              <a:t>米</a:t>
            </a:r>
          </a:p>
        </p:txBody>
      </p:sp>
      <p:cxnSp>
        <p:nvCxnSpPr>
          <p:cNvPr id="110" name="直接箭头连接符 109">
            <a:extLst>
              <a:ext uri="{FF2B5EF4-FFF2-40B4-BE49-F238E27FC236}">
                <a16:creationId xmlns:a16="http://schemas.microsoft.com/office/drawing/2014/main" id="{41347E0B-9694-FD51-96A0-EB784B2116AD}"/>
              </a:ext>
            </a:extLst>
          </p:cNvPr>
          <p:cNvCxnSpPr>
            <a:cxnSpLocks/>
          </p:cNvCxnSpPr>
          <p:nvPr/>
        </p:nvCxnSpPr>
        <p:spPr>
          <a:xfrm flipH="1">
            <a:off x="2933941" y="1558908"/>
            <a:ext cx="20772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文本框 112">
            <a:extLst>
              <a:ext uri="{FF2B5EF4-FFF2-40B4-BE49-F238E27FC236}">
                <a16:creationId xmlns:a16="http://schemas.microsoft.com/office/drawing/2014/main" id="{C711E847-DF8B-7192-1AF7-942FFBBB1AF9}"/>
              </a:ext>
            </a:extLst>
          </p:cNvPr>
          <p:cNvSpPr txBox="1"/>
          <p:nvPr/>
        </p:nvSpPr>
        <p:spPr>
          <a:xfrm>
            <a:off x="3543577" y="1203541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100</a:t>
            </a:r>
            <a:r>
              <a:rPr lang="zh-CN" altLang="en-US" dirty="0"/>
              <a:t>米</a:t>
            </a:r>
          </a:p>
        </p:txBody>
      </p:sp>
      <p:sp>
        <p:nvSpPr>
          <p:cNvPr id="114" name="矩形 113">
            <a:extLst>
              <a:ext uri="{FF2B5EF4-FFF2-40B4-BE49-F238E27FC236}">
                <a16:creationId xmlns:a16="http://schemas.microsoft.com/office/drawing/2014/main" id="{DD745A2C-0FDA-D5E5-B1EC-34C15E91723C}"/>
              </a:ext>
            </a:extLst>
          </p:cNvPr>
          <p:cNvSpPr/>
          <p:nvPr/>
        </p:nvSpPr>
        <p:spPr>
          <a:xfrm>
            <a:off x="2603742" y="2994716"/>
            <a:ext cx="660397" cy="3693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096E1E8A-C1EB-D095-E25D-DB9AAFF13375}"/>
              </a:ext>
            </a:extLst>
          </p:cNvPr>
          <p:cNvSpPr txBox="1"/>
          <p:nvPr/>
        </p:nvSpPr>
        <p:spPr>
          <a:xfrm>
            <a:off x="1591650" y="4359818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MD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AEC1E13E-D448-7426-AED1-6A3CD5641209}"/>
              </a:ext>
            </a:extLst>
          </p:cNvPr>
          <p:cNvSpPr txBox="1"/>
          <p:nvPr/>
        </p:nvSpPr>
        <p:spPr>
          <a:xfrm>
            <a:off x="1889168" y="6213229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MD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412737F9-0FB9-EA0B-9502-49EA64BC1D1B}"/>
              </a:ext>
            </a:extLst>
          </p:cNvPr>
          <p:cNvSpPr txBox="1"/>
          <p:nvPr/>
        </p:nvSpPr>
        <p:spPr>
          <a:xfrm>
            <a:off x="768653" y="1400646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</a:rPr>
              <a:t>ED</a:t>
            </a:r>
            <a:endParaRPr lang="zh-CN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8B48D7D0-D0EF-39B5-A0E2-BB7104A5F9EC}"/>
              </a:ext>
            </a:extLst>
          </p:cNvPr>
          <p:cNvSpPr txBox="1"/>
          <p:nvPr/>
        </p:nvSpPr>
        <p:spPr>
          <a:xfrm>
            <a:off x="6321759" y="3328860"/>
            <a:ext cx="4751622" cy="21195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现有的关键问题：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Barrel</a:t>
            </a:r>
            <a:r>
              <a:rPr lang="zh-CN" altLang="en-US" dirty="0"/>
              <a:t>需要确定最终方案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总共</a:t>
            </a:r>
            <a:r>
              <a:rPr lang="en-US" altLang="zh-CN" dirty="0"/>
              <a:t>76</a:t>
            </a:r>
            <a:r>
              <a:rPr lang="zh-CN" altLang="en-US" dirty="0"/>
              <a:t>个</a:t>
            </a:r>
            <a:r>
              <a:rPr lang="en-US" altLang="zh-CN" dirty="0"/>
              <a:t>Barrels</a:t>
            </a:r>
            <a:r>
              <a:rPr lang="zh-CN" altLang="en-US" dirty="0"/>
              <a:t>，要求产能高于</a:t>
            </a:r>
            <a:r>
              <a:rPr lang="en-US" altLang="zh-CN" dirty="0"/>
              <a:t>80</a:t>
            </a:r>
            <a:r>
              <a:rPr lang="zh-CN" altLang="en-US" dirty="0"/>
              <a:t>个</a:t>
            </a:r>
            <a:r>
              <a:rPr lang="en-US" altLang="zh-CN" dirty="0"/>
              <a:t>/</a:t>
            </a:r>
            <a:r>
              <a:rPr lang="zh-CN" altLang="en-US" dirty="0"/>
              <a:t>月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阵列的部署地点需要选定</a:t>
            </a:r>
            <a:r>
              <a:rPr lang="en-US" altLang="zh-CN" dirty="0"/>
              <a:t>——</a:t>
            </a:r>
            <a:r>
              <a:rPr lang="zh-CN" altLang="en-US" dirty="0"/>
              <a:t>选址问题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基建：电力、网络需要开通</a:t>
            </a:r>
            <a:endParaRPr lang="en-US" altLang="zh-CN" dirty="0"/>
          </a:p>
        </p:txBody>
      </p:sp>
      <p:sp>
        <p:nvSpPr>
          <p:cNvPr id="166" name="文本框 165">
            <a:extLst>
              <a:ext uri="{FF2B5EF4-FFF2-40B4-BE49-F238E27FC236}">
                <a16:creationId xmlns:a16="http://schemas.microsoft.com/office/drawing/2014/main" id="{5FCA0C9F-4446-B992-A9F3-B8A5484BAFB6}"/>
              </a:ext>
            </a:extLst>
          </p:cNvPr>
          <p:cNvSpPr txBox="1"/>
          <p:nvPr/>
        </p:nvSpPr>
        <p:spPr>
          <a:xfrm>
            <a:off x="6618514" y="1095829"/>
            <a:ext cx="46281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000" dirty="0"/>
              <a:t> 3x3 </a:t>
            </a:r>
            <a:r>
              <a:rPr lang="zh-CN" altLang="en-US" sz="2000" dirty="0"/>
              <a:t>阵列</a:t>
            </a:r>
            <a:endParaRPr lang="en-US" altLang="zh-CN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000" dirty="0"/>
              <a:t> 2 </a:t>
            </a:r>
            <a:r>
              <a:rPr lang="zh-CN" altLang="en-US" sz="2000" dirty="0"/>
              <a:t>地下缪子探测器</a:t>
            </a:r>
            <a:endParaRPr lang="en-US" altLang="zh-CN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000" dirty="0"/>
              <a:t> </a:t>
            </a:r>
            <a:r>
              <a:rPr lang="zh-CN" altLang="en-US" sz="2000" dirty="0"/>
              <a:t>间距</a:t>
            </a:r>
            <a:r>
              <a:rPr lang="en-US" altLang="zh-CN" sz="2000" dirty="0"/>
              <a:t>100</a:t>
            </a:r>
            <a:r>
              <a:rPr lang="zh-CN" altLang="en-US" sz="2000" dirty="0"/>
              <a:t>米</a:t>
            </a:r>
            <a:endParaRPr lang="en-US" altLang="zh-CN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000" dirty="0"/>
              <a:t> ED(4 Barrels)</a:t>
            </a:r>
            <a:r>
              <a:rPr lang="zh-CN" altLang="en-US" sz="2000" dirty="0"/>
              <a:t>，</a:t>
            </a:r>
            <a:r>
              <a:rPr lang="en-US" altLang="zh-CN" sz="2000" dirty="0"/>
              <a:t>MD (20 Barrels)</a:t>
            </a:r>
            <a:endParaRPr lang="zh-CN" altLang="en-US" sz="2000" dirty="0"/>
          </a:p>
        </p:txBody>
      </p:sp>
      <p:sp>
        <p:nvSpPr>
          <p:cNvPr id="167" name="文本框 166">
            <a:extLst>
              <a:ext uri="{FF2B5EF4-FFF2-40B4-BE49-F238E27FC236}">
                <a16:creationId xmlns:a16="http://schemas.microsoft.com/office/drawing/2014/main" id="{877EBC08-541B-05E0-04F7-EC452FAF1A9C}"/>
              </a:ext>
            </a:extLst>
          </p:cNvPr>
          <p:cNvSpPr txBox="1"/>
          <p:nvPr/>
        </p:nvSpPr>
        <p:spPr>
          <a:xfrm>
            <a:off x="6330333" y="2663581"/>
            <a:ext cx="249299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dirty="0"/>
              <a:t>不排除后续修改的可能</a:t>
            </a:r>
          </a:p>
        </p:txBody>
      </p:sp>
      <p:sp>
        <p:nvSpPr>
          <p:cNvPr id="169" name="矩形 168">
            <a:extLst>
              <a:ext uri="{FF2B5EF4-FFF2-40B4-BE49-F238E27FC236}">
                <a16:creationId xmlns:a16="http://schemas.microsoft.com/office/drawing/2014/main" id="{2940458C-D96D-9EFC-4672-522F0F654AAA}"/>
              </a:ext>
            </a:extLst>
          </p:cNvPr>
          <p:cNvSpPr/>
          <p:nvPr/>
        </p:nvSpPr>
        <p:spPr>
          <a:xfrm>
            <a:off x="2645288" y="2959726"/>
            <a:ext cx="660397" cy="3693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0" name="文本框 169">
            <a:extLst>
              <a:ext uri="{FF2B5EF4-FFF2-40B4-BE49-F238E27FC236}">
                <a16:creationId xmlns:a16="http://schemas.microsoft.com/office/drawing/2014/main" id="{205DCA7C-65FB-8F99-1950-143372A33BE6}"/>
              </a:ext>
            </a:extLst>
          </p:cNvPr>
          <p:cNvSpPr txBox="1"/>
          <p:nvPr/>
        </p:nvSpPr>
        <p:spPr>
          <a:xfrm>
            <a:off x="3264139" y="300794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/>
              <a:t>控制室</a:t>
            </a:r>
          </a:p>
        </p:txBody>
      </p:sp>
    </p:spTree>
    <p:extLst>
      <p:ext uri="{BB962C8B-B14F-4D97-AF65-F5344CB8AC3E}">
        <p14:creationId xmlns:p14="http://schemas.microsoft.com/office/powerpoint/2010/main" val="2570385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771FD-1C27-6C64-9830-6D1C44509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1B4B5357-2134-4CB3-9086-471C3FEF429D}"/>
              </a:ext>
            </a:extLst>
          </p:cNvPr>
          <p:cNvSpPr txBox="1"/>
          <p:nvPr/>
        </p:nvSpPr>
        <p:spPr>
          <a:xfrm>
            <a:off x="695323" y="275439"/>
            <a:ext cx="6677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</a:rPr>
              <a:t>基建工程整体计划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D615A9F-2956-C1FF-DD0D-CFFE1D433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9C5BAB33-B084-79A7-B142-02AFDF9CDEDB}"/>
              </a:ext>
            </a:extLst>
          </p:cNvPr>
          <p:cNvSpPr/>
          <p:nvPr/>
        </p:nvSpPr>
        <p:spPr>
          <a:xfrm>
            <a:off x="3998686" y="2420257"/>
            <a:ext cx="2097314" cy="14949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MPA</a:t>
            </a:r>
          </a:p>
          <a:p>
            <a:pPr algn="ctr"/>
            <a:r>
              <a:rPr lang="zh-CN" altLang="en-US" dirty="0"/>
              <a:t>基建工程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2D91E084-E640-567F-E42F-EB2EE0BD681B}"/>
              </a:ext>
            </a:extLst>
          </p:cNvPr>
          <p:cNvSpPr/>
          <p:nvPr/>
        </p:nvSpPr>
        <p:spPr>
          <a:xfrm>
            <a:off x="5076369" y="593458"/>
            <a:ext cx="1567543" cy="1016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选址、工况评估</a:t>
            </a: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2D0BB65B-2E94-7337-82B4-E461B56188EC}"/>
              </a:ext>
            </a:extLst>
          </p:cNvPr>
          <p:cNvSpPr/>
          <p:nvPr/>
        </p:nvSpPr>
        <p:spPr>
          <a:xfrm>
            <a:off x="6723741" y="1491788"/>
            <a:ext cx="1567543" cy="1016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电力、网络</a:t>
            </a: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07A02A89-DAA0-F6CF-FDF4-E2F881D3F0DB}"/>
              </a:ext>
            </a:extLst>
          </p:cNvPr>
          <p:cNvSpPr/>
          <p:nvPr/>
        </p:nvSpPr>
        <p:spPr>
          <a:xfrm>
            <a:off x="6782520" y="3167742"/>
            <a:ext cx="1567543" cy="1016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建设中控室</a:t>
            </a: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E2F0F95D-D55E-E877-6A18-CB7ACC0B9067}"/>
              </a:ext>
            </a:extLst>
          </p:cNvPr>
          <p:cNvSpPr/>
          <p:nvPr/>
        </p:nvSpPr>
        <p:spPr>
          <a:xfrm>
            <a:off x="6147158" y="4609539"/>
            <a:ext cx="1567543" cy="1016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探测器定点位、施工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7B53556-7E37-9B66-4A7C-69A3ADCF4958}"/>
              </a:ext>
            </a:extLst>
          </p:cNvPr>
          <p:cNvSpPr txBox="1"/>
          <p:nvPr/>
        </p:nvSpPr>
        <p:spPr>
          <a:xfrm>
            <a:off x="299730" y="1776014"/>
            <a:ext cx="2743199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dirty="0"/>
              <a:t>基建的目标：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提供可以直接部署探测器的，具备完整电力、网络等可维持探测器运行、稳定获取数据的场地环境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7461372-2694-460E-ACCA-F906AEA97C87}"/>
              </a:ext>
            </a:extLst>
          </p:cNvPr>
          <p:cNvSpPr txBox="1"/>
          <p:nvPr/>
        </p:nvSpPr>
        <p:spPr>
          <a:xfrm>
            <a:off x="6643911" y="745154"/>
            <a:ext cx="4108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地势平坦、地质条件稳定、施工条件好</a:t>
            </a:r>
            <a:endParaRPr lang="en-US" altLang="zh-CN" dirty="0"/>
          </a:p>
          <a:p>
            <a:r>
              <a:rPr lang="zh-CN" altLang="en-US" dirty="0"/>
              <a:t>掌握气候、水文资料</a:t>
            </a:r>
            <a:endParaRPr lang="en-US" altLang="zh-CN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699EFC0-3B92-5B19-C4E7-09986396C67E}"/>
              </a:ext>
            </a:extLst>
          </p:cNvPr>
          <p:cNvSpPr txBox="1"/>
          <p:nvPr/>
        </p:nvSpPr>
        <p:spPr>
          <a:xfrm>
            <a:off x="8291284" y="1651072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提供稳定的电力</a:t>
            </a:r>
            <a:endParaRPr lang="en-US" altLang="zh-CN" dirty="0"/>
          </a:p>
          <a:p>
            <a:r>
              <a:rPr lang="zh-CN" altLang="en-US" dirty="0"/>
              <a:t>提供稳定网络</a:t>
            </a: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0D7BA270-F737-7629-B3C5-11C9E3D367FF}"/>
              </a:ext>
            </a:extLst>
          </p:cNvPr>
          <p:cNvSpPr/>
          <p:nvPr/>
        </p:nvSpPr>
        <p:spPr>
          <a:xfrm>
            <a:off x="3886197" y="4667596"/>
            <a:ext cx="1567543" cy="1016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探测器入场、灌注、部署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EEF4080-5D20-4530-7EED-A3DBCCBEF76A}"/>
              </a:ext>
            </a:extLst>
          </p:cNvPr>
          <p:cNvSpPr txBox="1"/>
          <p:nvPr/>
        </p:nvSpPr>
        <p:spPr>
          <a:xfrm>
            <a:off x="8383617" y="3075577"/>
            <a:ext cx="36471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建设远程能力</a:t>
            </a:r>
            <a:endParaRPr lang="en-US" altLang="zh-CN" dirty="0"/>
          </a:p>
          <a:p>
            <a:r>
              <a:rPr lang="zh-CN" altLang="en-US" dirty="0"/>
              <a:t>部署数据获取服务器，授时服务器</a:t>
            </a:r>
            <a:endParaRPr lang="en-US" altLang="zh-CN" dirty="0"/>
          </a:p>
          <a:p>
            <a:r>
              <a:rPr lang="zh-CN" altLang="en-US" dirty="0"/>
              <a:t>部署交换机、构建数据获取网络</a:t>
            </a:r>
            <a:endParaRPr lang="en-US" altLang="zh-CN" dirty="0"/>
          </a:p>
          <a:p>
            <a:r>
              <a:rPr lang="zh-CN" altLang="en-US" dirty="0"/>
              <a:t>初步测试电力、网络稳定性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795E4A43-2FBD-F76F-7D2B-2FCFCB2C2476}"/>
              </a:ext>
            </a:extLst>
          </p:cNvPr>
          <p:cNvSpPr txBox="1"/>
          <p:nvPr/>
        </p:nvSpPr>
        <p:spPr>
          <a:xfrm>
            <a:off x="7682041" y="4794373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确定</a:t>
            </a:r>
            <a:r>
              <a:rPr lang="en-US" altLang="zh-CN" dirty="0"/>
              <a:t>ED/MD</a:t>
            </a:r>
            <a:r>
              <a:rPr lang="zh-CN" altLang="en-US" dirty="0"/>
              <a:t>点位</a:t>
            </a:r>
            <a:endParaRPr lang="en-US" altLang="zh-CN" dirty="0"/>
          </a:p>
          <a:p>
            <a:r>
              <a:rPr lang="zh-CN" altLang="en-US" dirty="0"/>
              <a:t>挖掘施工，光电缆线预部署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68DF5D4-3F65-0FB0-531E-FEA875293668}"/>
              </a:ext>
            </a:extLst>
          </p:cNvPr>
          <p:cNvSpPr txBox="1"/>
          <p:nvPr/>
        </p:nvSpPr>
        <p:spPr>
          <a:xfrm>
            <a:off x="3538889" y="5802877"/>
            <a:ext cx="2723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液闪灌注方案</a:t>
            </a:r>
            <a:endParaRPr lang="en-US" altLang="zh-CN" dirty="0"/>
          </a:p>
          <a:p>
            <a:r>
              <a:rPr lang="zh-CN" altLang="en-US" dirty="0"/>
              <a:t>部署方案</a:t>
            </a:r>
            <a:endParaRPr lang="en-US" altLang="zh-CN" dirty="0"/>
          </a:p>
          <a:p>
            <a:r>
              <a:rPr lang="zh-CN" altLang="en-US" dirty="0"/>
              <a:t>现场测试系统、验收标准</a:t>
            </a:r>
          </a:p>
        </p:txBody>
      </p: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90BD743B-A920-0187-572D-6465CE78B3D1}"/>
              </a:ext>
            </a:extLst>
          </p:cNvPr>
          <p:cNvCxnSpPr/>
          <p:nvPr/>
        </p:nvCxnSpPr>
        <p:spPr>
          <a:xfrm>
            <a:off x="6974114" y="2757714"/>
            <a:ext cx="1375949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03ABD34D-F748-0AB6-D7E4-37FB6A7C5297}"/>
              </a:ext>
            </a:extLst>
          </p:cNvPr>
          <p:cNvSpPr txBox="1"/>
          <p:nvPr/>
        </p:nvSpPr>
        <p:spPr>
          <a:xfrm>
            <a:off x="8383617" y="2507788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8</a:t>
            </a:r>
            <a:r>
              <a:rPr lang="zh-CN" altLang="en-US" dirty="0">
                <a:solidFill>
                  <a:srgbClr val="FF0000"/>
                </a:solidFill>
              </a:rPr>
              <a:t>、</a:t>
            </a:r>
            <a:r>
              <a:rPr lang="en-US" altLang="zh-CN" dirty="0">
                <a:solidFill>
                  <a:srgbClr val="FF0000"/>
                </a:solidFill>
              </a:rPr>
              <a:t>9</a:t>
            </a:r>
            <a:r>
              <a:rPr lang="zh-CN" altLang="en-US" dirty="0">
                <a:solidFill>
                  <a:srgbClr val="FF0000"/>
                </a:solidFill>
              </a:rPr>
              <a:t>月完成</a:t>
            </a:r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2F4D1376-D57E-7A4D-3E98-1CB92FC11B6C}"/>
              </a:ext>
            </a:extLst>
          </p:cNvPr>
          <p:cNvCxnSpPr>
            <a:cxnSpLocks/>
          </p:cNvCxnSpPr>
          <p:nvPr/>
        </p:nvCxnSpPr>
        <p:spPr>
          <a:xfrm>
            <a:off x="5704114" y="4448628"/>
            <a:ext cx="94343" cy="1596572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68594398-1CDC-1627-6D2F-CBBB1FC6B918}"/>
              </a:ext>
            </a:extLst>
          </p:cNvPr>
          <p:cNvSpPr txBox="1"/>
          <p:nvPr/>
        </p:nvSpPr>
        <p:spPr>
          <a:xfrm>
            <a:off x="5751285" y="5802877"/>
            <a:ext cx="1550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9</a:t>
            </a:r>
            <a:r>
              <a:rPr lang="zh-CN" altLang="en-US" dirty="0">
                <a:solidFill>
                  <a:srgbClr val="FF0000"/>
                </a:solidFill>
              </a:rPr>
              <a:t>、</a:t>
            </a:r>
            <a:r>
              <a:rPr lang="en-US" altLang="zh-CN" dirty="0">
                <a:solidFill>
                  <a:srgbClr val="FF0000"/>
                </a:solidFill>
              </a:rPr>
              <a:t>10</a:t>
            </a:r>
            <a:r>
              <a:rPr lang="zh-CN" altLang="en-US" dirty="0">
                <a:solidFill>
                  <a:srgbClr val="FF0000"/>
                </a:solidFill>
              </a:rPr>
              <a:t>月完成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8C6EC9B6-B612-7181-DDFF-9EA4474AEA39}"/>
              </a:ext>
            </a:extLst>
          </p:cNvPr>
          <p:cNvSpPr txBox="1"/>
          <p:nvPr/>
        </p:nvSpPr>
        <p:spPr>
          <a:xfrm>
            <a:off x="7829619" y="5777447"/>
            <a:ext cx="348044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10</a:t>
            </a:r>
            <a:r>
              <a:rPr lang="zh-CN" altLang="en-US" dirty="0"/>
              <a:t>月初探测器生产指标基本完成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E1FB7D9A-D366-76CB-A767-6BABC8F97716}"/>
              </a:ext>
            </a:extLst>
          </p:cNvPr>
          <p:cNvSpPr txBox="1"/>
          <p:nvPr/>
        </p:nvSpPr>
        <p:spPr>
          <a:xfrm>
            <a:off x="9621649" y="1201375"/>
            <a:ext cx="180049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dirty="0"/>
              <a:t>探测器完成设计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2EF7C6B1-EC78-2274-99A4-F27F2610A70F}"/>
              </a:ext>
            </a:extLst>
          </p:cNvPr>
          <p:cNvSpPr txBox="1"/>
          <p:nvPr/>
        </p:nvSpPr>
        <p:spPr>
          <a:xfrm>
            <a:off x="9901103" y="2008504"/>
            <a:ext cx="180049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dirty="0"/>
              <a:t>探测器完成测试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BA81DC8D-D1A5-4F91-DC99-54014A2DF0F3}"/>
              </a:ext>
            </a:extLst>
          </p:cNvPr>
          <p:cNvSpPr txBox="1"/>
          <p:nvPr/>
        </p:nvSpPr>
        <p:spPr>
          <a:xfrm>
            <a:off x="10091777" y="3010165"/>
            <a:ext cx="180049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dirty="0"/>
              <a:t>探测器开始生产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99EF72AB-B8B5-B9EA-EB7B-0E04406346F8}"/>
              </a:ext>
            </a:extLst>
          </p:cNvPr>
          <p:cNvSpPr txBox="1"/>
          <p:nvPr/>
        </p:nvSpPr>
        <p:spPr>
          <a:xfrm>
            <a:off x="1175657" y="1201375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以</a:t>
            </a:r>
            <a:r>
              <a:rPr lang="en-US" altLang="zh-CN" dirty="0"/>
              <a:t>10</a:t>
            </a:r>
            <a:r>
              <a:rPr lang="zh-CN" altLang="en-US" dirty="0"/>
              <a:t>月部署目标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7C22F30F-A24B-EBE8-1D54-1E40C359FD1B}"/>
              </a:ext>
            </a:extLst>
          </p:cNvPr>
          <p:cNvSpPr/>
          <p:nvPr/>
        </p:nvSpPr>
        <p:spPr>
          <a:xfrm>
            <a:off x="573314" y="4275906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66DF3C77-B538-98B2-25B9-70BE0AAF416B}"/>
              </a:ext>
            </a:extLst>
          </p:cNvPr>
          <p:cNvSpPr/>
          <p:nvPr/>
        </p:nvSpPr>
        <p:spPr>
          <a:xfrm>
            <a:off x="474316" y="4465695"/>
            <a:ext cx="1908629" cy="4038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工程计划、进度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07BFCCE8-7CED-3325-5704-0A76EC2CFB42}"/>
              </a:ext>
            </a:extLst>
          </p:cNvPr>
          <p:cNvSpPr/>
          <p:nvPr/>
        </p:nvSpPr>
        <p:spPr>
          <a:xfrm>
            <a:off x="779116" y="4973695"/>
            <a:ext cx="1908629" cy="4038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探测器研制安排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8D0C3460-7B54-0CD5-D9B1-0831DC1B957D}"/>
              </a:ext>
            </a:extLst>
          </p:cNvPr>
          <p:cNvSpPr/>
          <p:nvPr/>
        </p:nvSpPr>
        <p:spPr>
          <a:xfrm>
            <a:off x="1225942" y="5481695"/>
            <a:ext cx="1908629" cy="6650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对电子学、</a:t>
            </a:r>
            <a:r>
              <a:rPr lang="en-US" altLang="zh-CN" dirty="0" err="1"/>
              <a:t>SiPM</a:t>
            </a:r>
            <a:r>
              <a:rPr lang="zh-CN" altLang="en-US" dirty="0"/>
              <a:t>的要求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8AEBE2AD-5F2C-3F77-9E2F-B0899C0C74B6}"/>
              </a:ext>
            </a:extLst>
          </p:cNvPr>
          <p:cNvSpPr/>
          <p:nvPr/>
        </p:nvSpPr>
        <p:spPr>
          <a:xfrm>
            <a:off x="10167257" y="2476354"/>
            <a:ext cx="1483539" cy="4764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/>
              <a:t>工程资金预算</a:t>
            </a:r>
          </a:p>
        </p:txBody>
      </p:sp>
      <p:sp>
        <p:nvSpPr>
          <p:cNvPr id="47" name="等腰三角形 46">
            <a:extLst>
              <a:ext uri="{FF2B5EF4-FFF2-40B4-BE49-F238E27FC236}">
                <a16:creationId xmlns:a16="http://schemas.microsoft.com/office/drawing/2014/main" id="{2A9E9449-8849-0226-EC61-E32308B7C161}"/>
              </a:ext>
            </a:extLst>
          </p:cNvPr>
          <p:cNvSpPr/>
          <p:nvPr/>
        </p:nvSpPr>
        <p:spPr>
          <a:xfrm rot="11179168">
            <a:off x="5453740" y="1570706"/>
            <a:ext cx="250374" cy="937081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等腰三角形 48">
            <a:extLst>
              <a:ext uri="{FF2B5EF4-FFF2-40B4-BE49-F238E27FC236}">
                <a16:creationId xmlns:a16="http://schemas.microsoft.com/office/drawing/2014/main" id="{054FD6AE-6B8C-4A21-82C4-3319D242544A}"/>
              </a:ext>
            </a:extLst>
          </p:cNvPr>
          <p:cNvSpPr/>
          <p:nvPr/>
        </p:nvSpPr>
        <p:spPr>
          <a:xfrm rot="13547743">
            <a:off x="6376088" y="2091819"/>
            <a:ext cx="201676" cy="1070499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等腰三角形 50">
            <a:extLst>
              <a:ext uri="{FF2B5EF4-FFF2-40B4-BE49-F238E27FC236}">
                <a16:creationId xmlns:a16="http://schemas.microsoft.com/office/drawing/2014/main" id="{503F0BE6-25B5-6163-5EC6-4438F5DBBC08}"/>
              </a:ext>
            </a:extLst>
          </p:cNvPr>
          <p:cNvSpPr/>
          <p:nvPr/>
        </p:nvSpPr>
        <p:spPr>
          <a:xfrm rot="16453700">
            <a:off x="6326572" y="3257401"/>
            <a:ext cx="207865" cy="802025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等腰三角形 52">
            <a:extLst>
              <a:ext uri="{FF2B5EF4-FFF2-40B4-BE49-F238E27FC236}">
                <a16:creationId xmlns:a16="http://schemas.microsoft.com/office/drawing/2014/main" id="{10B1427C-6C4A-FBA7-EB84-941F8FC2A0B7}"/>
              </a:ext>
            </a:extLst>
          </p:cNvPr>
          <p:cNvSpPr/>
          <p:nvPr/>
        </p:nvSpPr>
        <p:spPr>
          <a:xfrm rot="18472806">
            <a:off x="5672983" y="3719909"/>
            <a:ext cx="201369" cy="1395839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等腰三角形 54">
            <a:extLst>
              <a:ext uri="{FF2B5EF4-FFF2-40B4-BE49-F238E27FC236}">
                <a16:creationId xmlns:a16="http://schemas.microsoft.com/office/drawing/2014/main" id="{42B547E5-0251-29B5-E0B6-47D4DAB8D47C}"/>
              </a:ext>
            </a:extLst>
          </p:cNvPr>
          <p:cNvSpPr/>
          <p:nvPr/>
        </p:nvSpPr>
        <p:spPr>
          <a:xfrm rot="21343740">
            <a:off x="4588378" y="3841463"/>
            <a:ext cx="216692" cy="868889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408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51712-AC78-DA3C-A55A-2BFC79B39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AB0C079C-D2A4-5FD8-F985-81AC635E6707}"/>
              </a:ext>
            </a:extLst>
          </p:cNvPr>
          <p:cNvSpPr txBox="1"/>
          <p:nvPr/>
        </p:nvSpPr>
        <p:spPr>
          <a:xfrm>
            <a:off x="695323" y="275439"/>
            <a:ext cx="6677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</a:rPr>
              <a:t>气象站与初步选址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033309A-B1C3-482C-35DD-C19624085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4</a:t>
            </a:r>
            <a:endParaRPr lang="zh-CN" altLang="en-US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5008DDE0-8281-1096-E84B-96D6975830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8" y="1579064"/>
            <a:ext cx="3249930" cy="32499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4D2AD20-FD38-B2C6-CD72-187AFCF467CE}"/>
              </a:ext>
            </a:extLst>
          </p:cNvPr>
          <p:cNvSpPr/>
          <p:nvPr/>
        </p:nvSpPr>
        <p:spPr>
          <a:xfrm>
            <a:off x="2598057" y="1930400"/>
            <a:ext cx="849086" cy="4354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温度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0072884-D627-9D43-D948-245E7EA68C8D}"/>
              </a:ext>
            </a:extLst>
          </p:cNvPr>
          <p:cNvSpPr/>
          <p:nvPr/>
        </p:nvSpPr>
        <p:spPr>
          <a:xfrm>
            <a:off x="2598057" y="2518229"/>
            <a:ext cx="849086" cy="4354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湿度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B1F319F-53FA-BCC3-9648-CE6AA302B8FE}"/>
              </a:ext>
            </a:extLst>
          </p:cNvPr>
          <p:cNvSpPr/>
          <p:nvPr/>
        </p:nvSpPr>
        <p:spPr>
          <a:xfrm>
            <a:off x="2598057" y="3106058"/>
            <a:ext cx="849086" cy="4354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风力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87C2F1D-3CF0-23E0-BDB8-5C54EE8A01F0}"/>
              </a:ext>
            </a:extLst>
          </p:cNvPr>
          <p:cNvSpPr/>
          <p:nvPr/>
        </p:nvSpPr>
        <p:spPr>
          <a:xfrm>
            <a:off x="2598057" y="3693887"/>
            <a:ext cx="849086" cy="4354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风向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B76247F-3CA5-FC5D-D322-D8CCCD75903A}"/>
              </a:ext>
            </a:extLst>
          </p:cNvPr>
          <p:cNvSpPr/>
          <p:nvPr/>
        </p:nvSpPr>
        <p:spPr>
          <a:xfrm>
            <a:off x="2598056" y="4252051"/>
            <a:ext cx="972457" cy="4354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降雨量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53B2DCE-C537-5942-FE2F-DA7F47AA6A18}"/>
              </a:ext>
            </a:extLst>
          </p:cNvPr>
          <p:cNvSpPr/>
          <p:nvPr/>
        </p:nvSpPr>
        <p:spPr>
          <a:xfrm>
            <a:off x="94978" y="4750420"/>
            <a:ext cx="3598908" cy="171795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D0B59EF5-CBA1-F7B5-CCAA-BE1A188E674E}"/>
              </a:ext>
            </a:extLst>
          </p:cNvPr>
          <p:cNvCxnSpPr/>
          <p:nvPr/>
        </p:nvCxnSpPr>
        <p:spPr>
          <a:xfrm flipV="1">
            <a:off x="94978" y="5868857"/>
            <a:ext cx="3352165" cy="194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5F47F77B-473A-0C01-76F2-F71D5DA68913}"/>
              </a:ext>
            </a:extLst>
          </p:cNvPr>
          <p:cNvSpPr/>
          <p:nvPr/>
        </p:nvSpPr>
        <p:spPr>
          <a:xfrm>
            <a:off x="566056" y="5670555"/>
            <a:ext cx="972457" cy="4354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温度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22CD5A8-8B1A-6C65-2C1A-B7839CD5FB7D}"/>
              </a:ext>
            </a:extLst>
          </p:cNvPr>
          <p:cNvSpPr/>
          <p:nvPr/>
        </p:nvSpPr>
        <p:spPr>
          <a:xfrm>
            <a:off x="1777999" y="5651143"/>
            <a:ext cx="972457" cy="4354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湿度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63534D2B-D7E7-BDAD-1180-C4C94D985A36}"/>
              </a:ext>
            </a:extLst>
          </p:cNvPr>
          <p:cNvSpPr txBox="1"/>
          <p:nvPr/>
        </p:nvSpPr>
        <p:spPr>
          <a:xfrm>
            <a:off x="3010323" y="5527081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3m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50BCEE72-2E22-382D-4C49-3287CCEBE608}"/>
              </a:ext>
            </a:extLst>
          </p:cNvPr>
          <p:cNvSpPr txBox="1"/>
          <p:nvPr/>
        </p:nvSpPr>
        <p:spPr>
          <a:xfrm>
            <a:off x="3693886" y="1050431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了解探测器所处的野外环境和工况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D48318B4-1C03-F73A-412D-B17DA33C0A78}"/>
              </a:ext>
            </a:extLst>
          </p:cNvPr>
          <p:cNvSpPr txBox="1"/>
          <p:nvPr/>
        </p:nvSpPr>
        <p:spPr>
          <a:xfrm>
            <a:off x="7840555" y="457838"/>
            <a:ext cx="3555782" cy="1288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 </a:t>
            </a:r>
            <a:r>
              <a:rPr lang="zh-CN" altLang="en-US" dirty="0"/>
              <a:t>太阳能供电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 </a:t>
            </a:r>
            <a:r>
              <a:rPr lang="zh-CN" altLang="en-US" dirty="0"/>
              <a:t>需要</a:t>
            </a:r>
            <a:r>
              <a:rPr lang="en-US" altLang="zh-CN" dirty="0"/>
              <a:t>4G</a:t>
            </a:r>
            <a:r>
              <a:rPr lang="zh-CN" altLang="en-US" dirty="0"/>
              <a:t>信号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 </a:t>
            </a:r>
            <a:r>
              <a:rPr lang="zh-CN" altLang="en-US" dirty="0"/>
              <a:t>方便车辆人员进入场地并安装</a:t>
            </a: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23D6D6CB-B2AE-1EE3-F518-33E8564FF3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86" y="2434601"/>
            <a:ext cx="5528908" cy="3777514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A0E37DA6-90C6-A53C-309C-01664EDD4C0A}"/>
              </a:ext>
            </a:extLst>
          </p:cNvPr>
          <p:cNvSpPr txBox="1"/>
          <p:nvPr/>
        </p:nvSpPr>
        <p:spPr>
          <a:xfrm>
            <a:off x="4117330" y="332377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冷湖镇</a:t>
            </a:r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BA436D1F-E186-B48F-C4BB-6F35896D0DA1}"/>
              </a:ext>
            </a:extLst>
          </p:cNvPr>
          <p:cNvCxnSpPr>
            <a:cxnSpLocks/>
          </p:cNvCxnSpPr>
          <p:nvPr/>
        </p:nvCxnSpPr>
        <p:spPr>
          <a:xfrm>
            <a:off x="4666343" y="3621314"/>
            <a:ext cx="251206" cy="1959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>
            <a:extLst>
              <a:ext uri="{FF2B5EF4-FFF2-40B4-BE49-F238E27FC236}">
                <a16:creationId xmlns:a16="http://schemas.microsoft.com/office/drawing/2014/main" id="{001C8A25-9B66-6C22-C9CA-54952FF54B0C}"/>
              </a:ext>
            </a:extLst>
          </p:cNvPr>
          <p:cNvSpPr/>
          <p:nvPr/>
        </p:nvSpPr>
        <p:spPr>
          <a:xfrm rot="2596450">
            <a:off x="7199086" y="4521200"/>
            <a:ext cx="1117600" cy="13476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74CC984C-856C-B465-3673-A4C54C4912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040" y="2107968"/>
            <a:ext cx="5580982" cy="1832858"/>
          </a:xfrm>
          <a:prstGeom prst="rect">
            <a:avLst/>
          </a:prstGeom>
        </p:spPr>
      </p:pic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4741B5D3-9753-9164-F1E3-D85BBF02FF77}"/>
              </a:ext>
            </a:extLst>
          </p:cNvPr>
          <p:cNvCxnSpPr>
            <a:endCxn id="40" idx="1"/>
          </p:cNvCxnSpPr>
          <p:nvPr/>
        </p:nvCxnSpPr>
        <p:spPr>
          <a:xfrm>
            <a:off x="6516040" y="3940826"/>
            <a:ext cx="834993" cy="87115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8E25C945-F549-C284-9FD8-41ADD8197C32}"/>
              </a:ext>
            </a:extLst>
          </p:cNvPr>
          <p:cNvCxnSpPr>
            <a:cxnSpLocks/>
            <a:endCxn id="40" idx="0"/>
          </p:cNvCxnSpPr>
          <p:nvPr/>
        </p:nvCxnSpPr>
        <p:spPr>
          <a:xfrm flipH="1">
            <a:off x="8219789" y="3940826"/>
            <a:ext cx="3877233" cy="7636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84C8DB67-DBFD-883F-4632-A0EDD138D678}"/>
              </a:ext>
            </a:extLst>
          </p:cNvPr>
          <p:cNvCxnSpPr/>
          <p:nvPr/>
        </p:nvCxnSpPr>
        <p:spPr>
          <a:xfrm>
            <a:off x="508000" y="1746396"/>
            <a:ext cx="0" cy="294108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C5D4B8F8-8407-46BF-5A1C-A9582D8B95A3}"/>
              </a:ext>
            </a:extLst>
          </p:cNvPr>
          <p:cNvSpPr txBox="1"/>
          <p:nvPr/>
        </p:nvSpPr>
        <p:spPr>
          <a:xfrm>
            <a:off x="403568" y="2980076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</a:t>
            </a:r>
            <a:r>
              <a:rPr lang="zh-CN" altLang="en-US" dirty="0"/>
              <a:t>米</a:t>
            </a:r>
          </a:p>
        </p:txBody>
      </p:sp>
    </p:spTree>
    <p:extLst>
      <p:ext uri="{BB962C8B-B14F-4D97-AF65-F5344CB8AC3E}">
        <p14:creationId xmlns:p14="http://schemas.microsoft.com/office/powerpoint/2010/main" val="3265079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503EE-B104-D3B1-6E15-58ED23D56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890F3B8A-AA1E-15E0-E9F8-12760DB27C0E}"/>
              </a:ext>
            </a:extLst>
          </p:cNvPr>
          <p:cNvSpPr txBox="1"/>
          <p:nvPr/>
        </p:nvSpPr>
        <p:spPr>
          <a:xfrm>
            <a:off x="695323" y="275439"/>
            <a:ext cx="6677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</a:rPr>
              <a:t>气象站与初步选址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4AB574-12B2-72A7-5420-1FA1E90F3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5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02A1A9B-EBD9-3859-7F7D-7132E8662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47" y="1529043"/>
            <a:ext cx="10099853" cy="49638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4C7482-3F24-89B8-A1B4-3F59296D4C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20" y="956088"/>
            <a:ext cx="4555396" cy="201297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29F16C2-9445-DFB5-DD26-CB3ED4E38C16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" t="25576"/>
          <a:stretch>
            <a:fillRect/>
          </a:stretch>
        </p:blipFill>
        <p:spPr>
          <a:xfrm>
            <a:off x="7438571" y="365125"/>
            <a:ext cx="3915229" cy="2724191"/>
          </a:xfrm>
          <a:prstGeom prst="rect">
            <a:avLst/>
          </a:prstGeom>
        </p:spPr>
      </p:pic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75093104-08A6-9037-FD49-95BB1CF65C6F}"/>
              </a:ext>
            </a:extLst>
          </p:cNvPr>
          <p:cNvCxnSpPr/>
          <p:nvPr/>
        </p:nvCxnSpPr>
        <p:spPr>
          <a:xfrm>
            <a:off x="2757714" y="1901371"/>
            <a:ext cx="0" cy="83457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40742737-A4D0-B52E-8A2C-8F332B678738}"/>
              </a:ext>
            </a:extLst>
          </p:cNvPr>
          <p:cNvSpPr txBox="1"/>
          <p:nvPr/>
        </p:nvSpPr>
        <p:spPr>
          <a:xfrm>
            <a:off x="1988457" y="2133991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300m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66053ADF-0598-C8BF-6F15-CF52C96DFA26}"/>
              </a:ext>
            </a:extLst>
          </p:cNvPr>
          <p:cNvCxnSpPr>
            <a:cxnSpLocks/>
          </p:cNvCxnSpPr>
          <p:nvPr/>
        </p:nvCxnSpPr>
        <p:spPr>
          <a:xfrm>
            <a:off x="8984343" y="1240971"/>
            <a:ext cx="0" cy="123686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14670B86-2AC4-C250-D5A2-FAD7B8D6FC8B}"/>
              </a:ext>
            </a:extLst>
          </p:cNvPr>
          <p:cNvSpPr txBox="1"/>
          <p:nvPr/>
        </p:nvSpPr>
        <p:spPr>
          <a:xfrm>
            <a:off x="8132828" y="1727220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150m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61F8C298-D62B-2931-C89E-0D19862D51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906" y="4489424"/>
            <a:ext cx="2947485" cy="2003451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B7483326-B23B-9781-A1A8-155A3736965A}"/>
              </a:ext>
            </a:extLst>
          </p:cNvPr>
          <p:cNvSpPr/>
          <p:nvPr/>
        </p:nvSpPr>
        <p:spPr>
          <a:xfrm>
            <a:off x="4978400" y="3429000"/>
            <a:ext cx="1117600" cy="782736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3C35EAA3-4F39-AAD0-C2DD-DB42A58B4DC6}"/>
              </a:ext>
            </a:extLst>
          </p:cNvPr>
          <p:cNvCxnSpPr/>
          <p:nvPr/>
        </p:nvCxnSpPr>
        <p:spPr>
          <a:xfrm flipH="1">
            <a:off x="4553906" y="4223657"/>
            <a:ext cx="431751" cy="2657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7F67B457-5DFB-746A-7B38-58191F55CBAE}"/>
              </a:ext>
            </a:extLst>
          </p:cNvPr>
          <p:cNvCxnSpPr/>
          <p:nvPr/>
        </p:nvCxnSpPr>
        <p:spPr>
          <a:xfrm>
            <a:off x="6096000" y="4211736"/>
            <a:ext cx="1405391" cy="2776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EE4445A2-7E56-66C7-69B5-6D35747B36C8}"/>
              </a:ext>
            </a:extLst>
          </p:cNvPr>
          <p:cNvSpPr txBox="1"/>
          <p:nvPr/>
        </p:nvSpPr>
        <p:spPr>
          <a:xfrm>
            <a:off x="4724400" y="468085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不选</a:t>
            </a:r>
          </a:p>
        </p:txBody>
      </p:sp>
    </p:spTree>
    <p:extLst>
      <p:ext uri="{BB962C8B-B14F-4D97-AF65-F5344CB8AC3E}">
        <p14:creationId xmlns:p14="http://schemas.microsoft.com/office/powerpoint/2010/main" val="2541197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DC916-D71B-9707-806B-6183E764D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D98C2C2F-84CD-07AD-1527-51ED7E66EA61}"/>
              </a:ext>
            </a:extLst>
          </p:cNvPr>
          <p:cNvSpPr txBox="1"/>
          <p:nvPr/>
        </p:nvSpPr>
        <p:spPr>
          <a:xfrm>
            <a:off x="695323" y="275439"/>
            <a:ext cx="6677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</a:rPr>
              <a:t>气象站与初步选址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433FFF-657B-9CD1-C896-915B82A6A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6</a:t>
            </a:r>
            <a:endParaRPr lang="zh-CN" altLang="en-US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6FADACB-FF71-8CDF-5CF8-CDB24A30C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47" y="1529043"/>
            <a:ext cx="10099853" cy="4963832"/>
          </a:xfrm>
          <a:prstGeom prst="rect">
            <a:avLst/>
          </a:prstGeom>
        </p:spPr>
      </p:pic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72A8B269-F6A2-266C-0656-F53AA5C47B01}"/>
              </a:ext>
            </a:extLst>
          </p:cNvPr>
          <p:cNvCxnSpPr>
            <a:cxnSpLocks/>
          </p:cNvCxnSpPr>
          <p:nvPr/>
        </p:nvCxnSpPr>
        <p:spPr>
          <a:xfrm>
            <a:off x="10380269" y="5771693"/>
            <a:ext cx="833932" cy="4865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BF311F8F-CD5A-4477-E527-7624131B4660}"/>
              </a:ext>
            </a:extLst>
          </p:cNvPr>
          <p:cNvSpPr txBox="1"/>
          <p:nvPr/>
        </p:nvSpPr>
        <p:spPr>
          <a:xfrm>
            <a:off x="9085142" y="5101717"/>
            <a:ext cx="22686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赛什腾山天文观测基地</a:t>
            </a: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09F74514-6732-EFEE-F2F8-61621D7D2E85}"/>
              </a:ext>
            </a:extLst>
          </p:cNvPr>
          <p:cNvCxnSpPr/>
          <p:nvPr/>
        </p:nvCxnSpPr>
        <p:spPr>
          <a:xfrm flipV="1">
            <a:off x="8946490" y="2275027"/>
            <a:ext cx="58521" cy="250911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A7B93661-9B2D-6656-4B4E-868FAA3BA94A}"/>
              </a:ext>
            </a:extLst>
          </p:cNvPr>
          <p:cNvSpPr txBox="1"/>
          <p:nvPr/>
        </p:nvSpPr>
        <p:spPr>
          <a:xfrm>
            <a:off x="4867422" y="2275027"/>
            <a:ext cx="2858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距离公路拐折分别为</a:t>
            </a:r>
            <a:r>
              <a:rPr lang="en-US" altLang="zh-CN" b="1" dirty="0">
                <a:solidFill>
                  <a:schemeClr val="bg1"/>
                </a:solidFill>
              </a:rPr>
              <a:t>790</a:t>
            </a:r>
            <a:r>
              <a:rPr lang="zh-CN" altLang="en-US" b="1" dirty="0">
                <a:solidFill>
                  <a:schemeClr val="bg1"/>
                </a:solidFill>
              </a:rPr>
              <a:t>米</a:t>
            </a:r>
            <a:endParaRPr lang="en-US" altLang="zh-CN" b="1" dirty="0">
              <a:solidFill>
                <a:schemeClr val="bg1"/>
              </a:solidFill>
            </a:endParaRPr>
          </a:p>
          <a:p>
            <a:r>
              <a:rPr lang="zh-CN" altLang="en-US" b="1" dirty="0">
                <a:solidFill>
                  <a:schemeClr val="bg1"/>
                </a:solidFill>
              </a:rPr>
              <a:t>和</a:t>
            </a:r>
            <a:r>
              <a:rPr lang="en-US" altLang="zh-CN" b="1" dirty="0">
                <a:solidFill>
                  <a:schemeClr val="bg1"/>
                </a:solidFill>
              </a:rPr>
              <a:t>5.17</a:t>
            </a:r>
            <a:r>
              <a:rPr lang="zh-CN" altLang="en-US" b="1" dirty="0">
                <a:solidFill>
                  <a:schemeClr val="bg1"/>
                </a:solidFill>
              </a:rPr>
              <a:t>千米处</a:t>
            </a: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EB416EAB-17B8-B23E-2CF4-ECE4BD3BEADF}"/>
              </a:ext>
            </a:extLst>
          </p:cNvPr>
          <p:cNvCxnSpPr>
            <a:cxnSpLocks/>
          </p:cNvCxnSpPr>
          <p:nvPr/>
        </p:nvCxnSpPr>
        <p:spPr>
          <a:xfrm>
            <a:off x="7189622" y="2598192"/>
            <a:ext cx="864413" cy="1000886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8D446969-C91F-ECC8-8EDF-BD5EA08E7D99}"/>
              </a:ext>
            </a:extLst>
          </p:cNvPr>
          <p:cNvCxnSpPr>
            <a:cxnSpLocks/>
          </p:cNvCxnSpPr>
          <p:nvPr/>
        </p:nvCxnSpPr>
        <p:spPr>
          <a:xfrm flipH="1">
            <a:off x="3824919" y="2854606"/>
            <a:ext cx="1614541" cy="574394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669D5252-1CA1-9BC2-D0DC-80439249BD37}"/>
              </a:ext>
            </a:extLst>
          </p:cNvPr>
          <p:cNvSpPr txBox="1"/>
          <p:nvPr/>
        </p:nvSpPr>
        <p:spPr>
          <a:xfrm>
            <a:off x="2911450" y="4315968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这里地势非常平坦，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没有大的起伏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3DF2D43-7B03-E426-E4A0-AA73F8013D84}"/>
              </a:ext>
            </a:extLst>
          </p:cNvPr>
          <p:cNvSpPr txBox="1"/>
          <p:nvPr/>
        </p:nvSpPr>
        <p:spPr>
          <a:xfrm>
            <a:off x="6707291" y="4183416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这里地势较平坦，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离天文观测基地近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1F39AB2-C1F8-A339-FC3E-40886AE56FE6}"/>
              </a:ext>
            </a:extLst>
          </p:cNvPr>
          <p:cNvSpPr/>
          <p:nvPr/>
        </p:nvSpPr>
        <p:spPr>
          <a:xfrm>
            <a:off x="3306470" y="3196742"/>
            <a:ext cx="1002183" cy="574394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E59C1C5-C236-B057-A2F7-9F298D91D668}"/>
              </a:ext>
            </a:extLst>
          </p:cNvPr>
          <p:cNvSpPr/>
          <p:nvPr/>
        </p:nvSpPr>
        <p:spPr>
          <a:xfrm>
            <a:off x="7984312" y="3540691"/>
            <a:ext cx="419913" cy="350556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AC883A9-1568-3896-7748-F17A2AD9594B}"/>
              </a:ext>
            </a:extLst>
          </p:cNvPr>
          <p:cNvSpPr txBox="1"/>
          <p:nvPr/>
        </p:nvSpPr>
        <p:spPr>
          <a:xfrm>
            <a:off x="8415728" y="1991057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公路拐折线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F540517-0FD0-F44B-EB56-4862E23BEE9B}"/>
              </a:ext>
            </a:extLst>
          </p:cNvPr>
          <p:cNvSpPr txBox="1"/>
          <p:nvPr/>
        </p:nvSpPr>
        <p:spPr>
          <a:xfrm>
            <a:off x="5863963" y="3091591"/>
            <a:ext cx="2031324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93.832689°E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38.583130°N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09B407D3-124B-6AC7-EED7-26DCD3DE8766}"/>
              </a:ext>
            </a:extLst>
          </p:cNvPr>
          <p:cNvSpPr txBox="1"/>
          <p:nvPr/>
        </p:nvSpPr>
        <p:spPr>
          <a:xfrm>
            <a:off x="2407344" y="2426706"/>
            <a:ext cx="213194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93.805731°E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38.549990°N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7799D383-FC16-B0C0-667C-DF72DD7DA850}"/>
              </a:ext>
            </a:extLst>
          </p:cNvPr>
          <p:cNvSpPr txBox="1"/>
          <p:nvPr/>
        </p:nvSpPr>
        <p:spPr>
          <a:xfrm>
            <a:off x="2286000" y="972457"/>
            <a:ext cx="4132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MPA</a:t>
            </a:r>
            <a:r>
              <a:rPr lang="zh-CN" altLang="en-US" dirty="0"/>
              <a:t>小阵列也可以主要考虑这两处位置</a:t>
            </a:r>
          </a:p>
        </p:txBody>
      </p:sp>
    </p:spTree>
    <p:extLst>
      <p:ext uri="{BB962C8B-B14F-4D97-AF65-F5344CB8AC3E}">
        <p14:creationId xmlns:p14="http://schemas.microsoft.com/office/powerpoint/2010/main" val="607930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43DCB-A629-9A93-D00C-77E1D327E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E496415A-FB67-F347-8611-6DCE1E71A4C5}"/>
              </a:ext>
            </a:extLst>
          </p:cNvPr>
          <p:cNvSpPr txBox="1"/>
          <p:nvPr/>
        </p:nvSpPr>
        <p:spPr>
          <a:xfrm>
            <a:off x="695323" y="275439"/>
            <a:ext cx="6677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</a:rPr>
              <a:t>临近工作：选址与市电、网络接入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B91CD43-84FC-9368-072B-988660699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7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3E44DAB-4285-5FB9-228B-2830A922B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47" y="1529043"/>
            <a:ext cx="10099853" cy="4963832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C3FB6D97-4FA6-040F-7DBC-0D9DAC336A85}"/>
              </a:ext>
            </a:extLst>
          </p:cNvPr>
          <p:cNvSpPr txBox="1"/>
          <p:nvPr/>
        </p:nvSpPr>
        <p:spPr>
          <a:xfrm>
            <a:off x="1814286" y="1872343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选址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87E8C39-2342-38CE-9AB4-7885087080D4}"/>
              </a:ext>
            </a:extLst>
          </p:cNvPr>
          <p:cNvSpPr txBox="1"/>
          <p:nvPr/>
        </p:nvSpPr>
        <p:spPr>
          <a:xfrm>
            <a:off x="4216400" y="1821543"/>
            <a:ext cx="44782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solidFill>
                  <a:schemeClr val="bg1"/>
                </a:solidFill>
              </a:rPr>
              <a:t>考虑海拔、缆线距离、地势要求</a:t>
            </a:r>
            <a:endParaRPr lang="en-US" altLang="zh-CN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solidFill>
                  <a:schemeClr val="bg1"/>
                </a:solidFill>
              </a:rPr>
              <a:t>与赛什腾山实验室协调</a:t>
            </a:r>
            <a:endParaRPr lang="en-US" altLang="zh-CN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solidFill>
                  <a:schemeClr val="bg1"/>
                </a:solidFill>
              </a:rPr>
              <a:t>确定</a:t>
            </a:r>
            <a:r>
              <a:rPr lang="en-US" altLang="zh-CN" dirty="0">
                <a:solidFill>
                  <a:schemeClr val="bg1"/>
                </a:solidFill>
              </a:rPr>
              <a:t>MPA</a:t>
            </a:r>
            <a:r>
              <a:rPr lang="zh-CN" altLang="en-US" dirty="0">
                <a:solidFill>
                  <a:schemeClr val="bg1"/>
                </a:solidFill>
              </a:rPr>
              <a:t>小阵列地址和接电、接网时间</a:t>
            </a:r>
            <a:endParaRPr lang="en-US" altLang="zh-CN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solidFill>
                  <a:schemeClr val="bg1"/>
                </a:solidFill>
              </a:rPr>
              <a:t>时间不晚于</a:t>
            </a:r>
            <a:r>
              <a:rPr lang="en-US" altLang="zh-CN" dirty="0">
                <a:solidFill>
                  <a:schemeClr val="bg1"/>
                </a:solidFill>
              </a:rPr>
              <a:t>9</a:t>
            </a:r>
            <a:r>
              <a:rPr lang="zh-CN" altLang="en-US" dirty="0">
                <a:solidFill>
                  <a:schemeClr val="bg1"/>
                </a:solidFill>
              </a:rPr>
              <a:t>月底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FB828AD-DE69-4646-CE4A-A0008E9E745A}"/>
              </a:ext>
            </a:extLst>
          </p:cNvPr>
          <p:cNvSpPr txBox="1"/>
          <p:nvPr/>
        </p:nvSpPr>
        <p:spPr>
          <a:xfrm>
            <a:off x="2113302" y="4513943"/>
            <a:ext cx="42546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1. </a:t>
            </a:r>
            <a:r>
              <a:rPr lang="zh-CN" altLang="en-US" b="1" dirty="0"/>
              <a:t>放置一个集装箱作为中控室</a:t>
            </a:r>
            <a:endParaRPr lang="en-US" altLang="zh-CN" b="1" dirty="0"/>
          </a:p>
          <a:p>
            <a:r>
              <a:rPr lang="en-US" altLang="zh-CN" b="1" dirty="0"/>
              <a:t>2. </a:t>
            </a:r>
            <a:r>
              <a:rPr lang="zh-CN" altLang="en-US" b="1" dirty="0"/>
              <a:t>市电、光纤通过地埋方式接到中控室</a:t>
            </a:r>
            <a:endParaRPr lang="en-US" altLang="zh-CN" b="1" dirty="0"/>
          </a:p>
          <a:p>
            <a:r>
              <a:rPr lang="en-US" altLang="zh-CN" b="1" dirty="0"/>
              <a:t>3. </a:t>
            </a:r>
            <a:r>
              <a:rPr lang="zh-CN" altLang="en-US" b="1" dirty="0"/>
              <a:t>接通后就可以进行网络相关调试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748B902-646F-D27A-8EC0-B1F20A860A28}"/>
              </a:ext>
            </a:extLst>
          </p:cNvPr>
          <p:cNvSpPr txBox="1"/>
          <p:nvPr/>
        </p:nvSpPr>
        <p:spPr>
          <a:xfrm>
            <a:off x="2518229" y="1013461"/>
            <a:ext cx="528619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dirty="0"/>
              <a:t>根据探测器的方案完善</a:t>
            </a:r>
            <a:r>
              <a:rPr lang="en-US" altLang="zh-CN" dirty="0"/>
              <a:t>MPA</a:t>
            </a:r>
            <a:r>
              <a:rPr lang="zh-CN" altLang="en-US" dirty="0"/>
              <a:t>小阵列的工程进度安排</a:t>
            </a:r>
          </a:p>
        </p:txBody>
      </p:sp>
    </p:spTree>
    <p:extLst>
      <p:ext uri="{BB962C8B-B14F-4D97-AF65-F5344CB8AC3E}">
        <p14:creationId xmlns:p14="http://schemas.microsoft.com/office/powerpoint/2010/main" val="998667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工大蓝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3A3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2512</TotalTime>
  <Words>925</Words>
  <Application>Microsoft Office PowerPoint</Application>
  <PresentationFormat>宽屏</PresentationFormat>
  <Paragraphs>124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微软雅黑</vt:lpstr>
      <vt:lpstr>Arial</vt:lpstr>
      <vt:lpstr>Calibri</vt:lpstr>
      <vt:lpstr>Consolas</vt:lpstr>
      <vt:lpstr>Times New Roman</vt:lpstr>
      <vt:lpstr>Verdana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DY</dc:creator>
  <cp:lastModifiedBy>Shiping Chao</cp:lastModifiedBy>
  <cp:revision>440</cp:revision>
  <dcterms:created xsi:type="dcterms:W3CDTF">2015-10-24T01:57:14Z</dcterms:created>
  <dcterms:modified xsi:type="dcterms:W3CDTF">2026-07-29T07:23:11Z</dcterms:modified>
</cp:coreProperties>
</file>