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7"/>
  </p:notesMasterIdLst>
  <p:handoutMasterIdLst>
    <p:handoutMasterId r:id="rId8"/>
  </p:handoutMasterIdLst>
  <p:sldIdLst>
    <p:sldId id="1209" r:id="rId2"/>
    <p:sldId id="1037" r:id="rId3"/>
    <p:sldId id="1038" r:id="rId4"/>
    <p:sldId id="1039" r:id="rId5"/>
    <p:sldId id="1041" r:id="rId6"/>
  </p:sldIdLst>
  <p:sldSz cx="12192000" cy="6858000"/>
  <p:notesSz cx="6858000" cy="9144000"/>
  <p:custDataLst>
    <p:tags r:id="rId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8" userDrawn="1">
          <p15:clr>
            <a:srgbClr val="A4A3A4"/>
          </p15:clr>
        </p15:guide>
        <p15:guide id="2" pos="385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00F5"/>
    <a:srgbClr val="FF0000"/>
    <a:srgbClr val="000000"/>
    <a:srgbClr val="0202EE"/>
    <a:srgbClr val="D77A37"/>
    <a:srgbClr val="63D268"/>
    <a:srgbClr val="9E0000"/>
    <a:srgbClr val="A20000"/>
    <a:srgbClr val="A40000"/>
    <a:srgbClr val="C745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9" autoAdjust="0"/>
    <p:restoredTop sz="96182" autoAdjust="0"/>
  </p:normalViewPr>
  <p:slideViewPr>
    <p:cSldViewPr snapToGrid="0" showGuides="1">
      <p:cViewPr>
        <p:scale>
          <a:sx n="70" d="100"/>
          <a:sy n="70" d="100"/>
        </p:scale>
        <p:origin x="424" y="144"/>
      </p:cViewPr>
      <p:guideLst>
        <p:guide orient="horz" pos="2288"/>
        <p:guide pos="3850"/>
      </p:guideLst>
    </p:cSldViewPr>
  </p:slideViewPr>
  <p:notesTextViewPr>
    <p:cViewPr>
      <p:scale>
        <a:sx n="3" d="2"/>
        <a:sy n="3" d="2"/>
      </p:scale>
      <p:origin x="0" y="0"/>
    </p:cViewPr>
  </p:notesTextViewPr>
  <p:sorterViewPr>
    <p:cViewPr>
      <p:scale>
        <a:sx n="75" d="100"/>
        <a:sy n="75" d="100"/>
      </p:scale>
      <p:origin x="0" y="0"/>
    </p:cViewPr>
  </p:sorterViewPr>
  <p:notesViewPr>
    <p:cSldViewPr snapToGrid="0">
      <p:cViewPr varScale="1">
        <p:scale>
          <a:sx n="80" d="100"/>
          <a:sy n="80" d="100"/>
        </p:scale>
        <p:origin x="32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78E0E4-DC06-4041-AFA7-BB6F527FFA3F}" type="datetimeFigureOut">
              <a:rPr lang="zh-CN" altLang="en-US" smtClean="0"/>
              <a:t>2026/7/28</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4B7432-8BB0-4EFA-A417-EFCDC17B2811}"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D8963-CFCD-4740-AF60-049850373CDF}" type="datetimeFigureOut">
              <a:rPr lang="zh-CN" altLang="en-US" smtClean="0"/>
              <a:t>2026/7/28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6FDB6-6D2B-46C1-9FA1-D82906A37C3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仅标题页">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lvl1pPr>
              <a:defRPr sz="1200"/>
            </a:lvl1pPr>
          </a:lstStyle>
          <a:p>
            <a:fld id="{5DD3DB80-B894-403A-B48E-6FDC1A72010E}" type="slidenum">
              <a:rPr lang="zh-CN" altLang="en-US" smtClean="0"/>
              <a:t>‹#›</a:t>
            </a:fld>
            <a:endParaRPr lang="zh-CN" altLang="en-US" dirty="0"/>
          </a:p>
        </p:txBody>
      </p:sp>
      <p:sp>
        <p:nvSpPr>
          <p:cNvPr id="6" name="标题 5"/>
          <p:cNvSpPr>
            <a:spLocks noGrp="1"/>
          </p:cNvSpPr>
          <p:nvPr>
            <p:ph type="title"/>
          </p:nvPr>
        </p:nvSpPr>
        <p:spPr>
          <a:xfrm>
            <a:off x="669924" y="147022"/>
            <a:ext cx="10850563" cy="720000"/>
          </a:xfrm>
        </p:spPr>
        <p:txBody>
          <a:bodyPr lIns="0" tIns="45720" rIns="91440" bIns="0">
            <a:normAutofit/>
          </a:bodyPr>
          <a:lstStyle>
            <a:lvl1pPr>
              <a:defRPr sz="3200"/>
            </a:lvl1pPr>
          </a:lstStyle>
          <a:p>
            <a:r>
              <a:rPr lang="en-US" altLang="zh-CN" dirty="0"/>
              <a:t>Click to edit Master title style</a:t>
            </a:r>
            <a:endParaRPr lang="zh-CN" altLang="en-US" dirty="0"/>
          </a:p>
        </p:txBody>
      </p:sp>
      <p:pic>
        <p:nvPicPr>
          <p:cNvPr id="8" name="图片 7"/>
          <p:cNvPicPr>
            <a:picLocks noChangeAspect="1"/>
          </p:cNvPicPr>
          <p:nvPr userDrawn="1"/>
        </p:nvPicPr>
        <p:blipFill>
          <a:blip r:embed="rId2"/>
          <a:stretch>
            <a:fillRect/>
          </a:stretch>
        </p:blipFill>
        <p:spPr>
          <a:xfrm>
            <a:off x="9617862" y="352372"/>
            <a:ext cx="1959773" cy="540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5" name="灯片编号占位符 4"/>
          <p:cNvSpPr>
            <a:spLocks noGrp="1"/>
          </p:cNvSpPr>
          <p:nvPr>
            <p:ph type="sldNum" sz="quarter" idx="12"/>
          </p:nvPr>
        </p:nvSpPr>
        <p:spPr/>
        <p:txBody>
          <a:bodyPr/>
          <a:lstStyle/>
          <a:p>
            <a:fld id="{5DD3DB80-B894-403A-B48E-6FDC1A72010E}" type="slidenum">
              <a:rPr lang="zh-CN" altLang="en-US" smtClean="0"/>
              <a:t>‹#›</a:t>
            </a:fld>
            <a:endParaRPr lang="zh-CN" altLang="en-US"/>
          </a:p>
        </p:txBody>
      </p:sp>
      <p:sp>
        <p:nvSpPr>
          <p:cNvPr id="8" name="内容占位符 7"/>
          <p:cNvSpPr>
            <a:spLocks noGrp="1"/>
          </p:cNvSpPr>
          <p:nvPr>
            <p:ph sz="quarter" idx="13"/>
          </p:nvPr>
        </p:nvSpPr>
        <p:spPr>
          <a:xfrm>
            <a:off x="669925" y="1130299"/>
            <a:ext cx="10850563" cy="5006975"/>
          </a:xfrm>
        </p:spPr>
        <p:txBody>
          <a:bodyPr/>
          <a:lstStyle>
            <a:lvl1pPr>
              <a:defRPr/>
            </a:lvl1pPr>
            <a:lvl2pPr>
              <a:defRPr/>
            </a:lvl2pPr>
            <a:lvl3pPr>
              <a:defRPr/>
            </a:lvl3pPr>
            <a:lvl4pPr>
              <a:defRPr/>
            </a:lvl4pPr>
            <a:lvl5pPr>
              <a:defRPr/>
            </a:lvl5pPr>
          </a:lstStyle>
          <a:p>
            <a:pPr lvl="0"/>
            <a:r>
              <a:rPr lang="en-US" altLang="zh-CN" dirty="0"/>
              <a:t>Edit Master text styles</a:t>
            </a:r>
          </a:p>
          <a:p>
            <a:pPr lvl="1"/>
            <a:r>
              <a:rPr lang="en-US" altLang="zh-CN" dirty="0"/>
              <a:t>Second level</a:t>
            </a:r>
          </a:p>
          <a:p>
            <a:pPr lvl="2"/>
            <a:r>
              <a:rPr lang="en-US" altLang="zh-CN" dirty="0"/>
              <a:t>Third level</a:t>
            </a:r>
          </a:p>
        </p:txBody>
      </p:sp>
      <p:sp>
        <p:nvSpPr>
          <p:cNvPr id="9" name="标题 5"/>
          <p:cNvSpPr>
            <a:spLocks noGrp="1"/>
          </p:cNvSpPr>
          <p:nvPr>
            <p:ph type="title"/>
          </p:nvPr>
        </p:nvSpPr>
        <p:spPr>
          <a:xfrm>
            <a:off x="669924" y="147022"/>
            <a:ext cx="10850563" cy="720000"/>
          </a:xfrm>
        </p:spPr>
        <p:txBody>
          <a:bodyPr lIns="0" tIns="45720" rIns="91440" bIns="0">
            <a:normAutofit/>
          </a:bodyPr>
          <a:lstStyle>
            <a:lvl1pPr>
              <a:defRPr sz="3200"/>
            </a:lvl1pPr>
          </a:lstStyle>
          <a:p>
            <a:r>
              <a:rPr lang="en-US" altLang="zh-CN" dirty="0"/>
              <a:t>Click to edit Master title style</a:t>
            </a:r>
            <a:endParaRPr lang="zh-CN" altLang="en-US" dirty="0"/>
          </a:p>
        </p:txBody>
      </p:sp>
      <p:pic>
        <p:nvPicPr>
          <p:cNvPr id="10" name="图片 9"/>
          <p:cNvPicPr>
            <a:picLocks noChangeAspect="1"/>
          </p:cNvPicPr>
          <p:nvPr userDrawn="1"/>
        </p:nvPicPr>
        <p:blipFill>
          <a:blip r:embed="rId2"/>
          <a:stretch>
            <a:fillRect/>
          </a:stretch>
        </p:blipFill>
        <p:spPr>
          <a:xfrm>
            <a:off x="9617862" y="352372"/>
            <a:ext cx="1959773" cy="540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11" name="图片占位符 8"/>
          <p:cNvPicPr>
            <a:picLocks noChangeAspect="1"/>
          </p:cNvPicPr>
          <p:nvPr userDrawn="1"/>
        </p:nvPicPr>
        <p:blipFill>
          <a:blip r:embed="rId2" cstate="print">
            <a:extLst>
              <a:ext uri="{28A0092B-C50C-407E-A947-70E740481C1C}">
                <a14:useLocalDpi xmlns:a14="http://schemas.microsoft.com/office/drawing/2010/main" val="0"/>
              </a:ext>
            </a:extLst>
          </a:blip>
          <a:srcRect l="5549" r="5549"/>
          <a:stretch>
            <a:fillRect/>
          </a:stretch>
        </p:blipFill>
        <p:spPr>
          <a:xfrm>
            <a:off x="0" y="0"/>
            <a:ext cx="12192000" cy="6858000"/>
          </a:xfrm>
          <a:prstGeom prst="rect">
            <a:avLst/>
          </a:prstGeom>
        </p:spPr>
      </p:pic>
      <p:sp>
        <p:nvSpPr>
          <p:cNvPr id="9802" name="标题 1"/>
          <p:cNvSpPr>
            <a:spLocks noGrp="1"/>
          </p:cNvSpPr>
          <p:nvPr userDrawn="1">
            <p:ph type="ctrTitle"/>
          </p:nvPr>
        </p:nvSpPr>
        <p:spPr>
          <a:xfrm>
            <a:off x="0" y="1711650"/>
            <a:ext cx="12192000" cy="2356200"/>
          </a:xfrm>
        </p:spPr>
        <p:txBody>
          <a:bodyPr anchor="b">
            <a:normAutofit/>
          </a:bodyPr>
          <a:lstStyle>
            <a:lvl1pPr algn="l">
              <a:defRPr sz="4000">
                <a:solidFill>
                  <a:schemeClr val="bg1"/>
                </a:solidFill>
              </a:defRPr>
            </a:lvl1pPr>
          </a:lstStyle>
          <a:p>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末尾幻灯片">
    <p:spTree>
      <p:nvGrpSpPr>
        <p:cNvPr id="1" name=""/>
        <p:cNvGrpSpPr/>
        <p:nvPr/>
      </p:nvGrpSpPr>
      <p:grpSpPr>
        <a:xfrm>
          <a:off x="0" y="0"/>
          <a:ext cx="0" cy="0"/>
          <a:chOff x="0" y="0"/>
          <a:chExt cx="0" cy="0"/>
        </a:xfrm>
      </p:grpSpPr>
      <p:pic>
        <p:nvPicPr>
          <p:cNvPr id="5" name="图片占位符 8"/>
          <p:cNvPicPr>
            <a:picLocks noChangeAspect="1"/>
          </p:cNvPicPr>
          <p:nvPr userDrawn="1"/>
        </p:nvPicPr>
        <p:blipFill>
          <a:blip r:embed="rId2" cstate="print">
            <a:extLst>
              <a:ext uri="{28A0092B-C50C-407E-A947-70E740481C1C}">
                <a14:useLocalDpi xmlns:a14="http://schemas.microsoft.com/office/drawing/2010/main" val="0"/>
              </a:ext>
            </a:extLst>
          </a:blip>
          <a:srcRect l="5549" r="5549"/>
          <a:stretch>
            <a:fillRect/>
          </a:stretch>
        </p:blipFill>
        <p:spPr>
          <a:xfrm>
            <a:off x="0" y="0"/>
            <a:ext cx="12192000" cy="6858000"/>
          </a:xfrm>
          <a:prstGeom prst="rect">
            <a:avLst/>
          </a:prstGeom>
        </p:spPr>
      </p:pic>
      <p:sp>
        <p:nvSpPr>
          <p:cNvPr id="13" name="标题 1"/>
          <p:cNvSpPr>
            <a:spLocks noGrp="1"/>
          </p:cNvSpPr>
          <p:nvPr>
            <p:ph type="ctrTitle"/>
          </p:nvPr>
        </p:nvSpPr>
        <p:spPr>
          <a:xfrm>
            <a:off x="673100" y="2420938"/>
            <a:ext cx="10845798" cy="1621509"/>
          </a:xfrm>
        </p:spPr>
        <p:txBody>
          <a:bodyPr anchor="b">
            <a:normAutofit/>
          </a:bodyPr>
          <a:lstStyle>
            <a:lvl1pPr marL="0" indent="0" algn="ctr">
              <a:buFont typeface="Arial" panose="020B0604020202020204" pitchFamily="34" charset="0"/>
              <a:buNone/>
              <a:defRPr sz="3200">
                <a:solidFill>
                  <a:schemeClr val="bg1"/>
                </a:solidFill>
              </a:defRPr>
            </a:lvl1pPr>
          </a:lstStyle>
          <a:p>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93245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endParaRPr lang="zh-CN" altLang="en-US"/>
          </a:p>
        </p:txBody>
      </p:sp>
      <p:sp>
        <p:nvSpPr>
          <p:cNvPr id="9"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endParaRPr lang="zh-CN" altLang="en-US" dirty="0"/>
          </a:p>
        </p:txBody>
      </p:sp>
      <p:sp>
        <p:nvSpPr>
          <p:cNvPr id="10" name="灯片编号占位符 5"/>
          <p:cNvSpPr>
            <a:spLocks noGrp="1"/>
          </p:cNvSpPr>
          <p:nvPr>
            <p:ph type="sldNum" sz="quarter" idx="4"/>
          </p:nvPr>
        </p:nvSpPr>
        <p:spPr>
          <a:xfrm>
            <a:off x="8957107" y="637521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5DD3DB80-B894-403A-B48E-6FDC1A72010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lvl1pPr algn="l" defTabSz="913765" rtl="0" eaLnBrk="1" latinLnBrk="0" hangingPunct="1">
        <a:lnSpc>
          <a:spcPct val="90000"/>
        </a:lnSpc>
        <a:spcBef>
          <a:spcPct val="0"/>
        </a:spcBef>
        <a:buNone/>
        <a:defRPr sz="3200" b="1" kern="1200">
          <a:solidFill>
            <a:schemeClr val="tx1"/>
          </a:solidFill>
          <a:latin typeface="+mn-ea"/>
          <a:ea typeface="+mn-ea"/>
          <a:cs typeface="+mj-cs"/>
        </a:defRPr>
      </a:lvl1pPr>
    </p:titleStyle>
    <p:bodyStyle>
      <a:lvl1pPr marL="228600" indent="-228600" algn="l" defTabSz="913765"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9525" imgH="9525" progId="TCLayout.ActiveDocument.1">
                  <p:embed/>
                </p:oleObj>
              </mc:Choice>
              <mc:Fallback>
                <p:oleObj name="think-cell Slide" r:id="rId4" imgW="9525" imgH="9525" progId="TCLayout.ActiveDocument.1">
                  <p:embed/>
                  <p:pic>
                    <p:nvPicPr>
                      <p:cNvPr id="3" name="对象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矩形 3" hidden="1"/>
          <p:cNvSpPr/>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altLang="zh-CN" sz="4000" b="1" dirty="0">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14" name="Text Box 5"/>
          <p:cNvSpPr txBox="1"/>
          <p:nvPr/>
        </p:nvSpPr>
        <p:spPr>
          <a:xfrm>
            <a:off x="1395167" y="2081121"/>
            <a:ext cx="9498339" cy="707886"/>
          </a:xfrm>
          <a:prstGeom prst="rect">
            <a:avLst/>
          </a:prstGeom>
          <a:noFill/>
          <a:ln w="9525">
            <a:noFill/>
          </a:ln>
        </p:spPr>
        <p:txBody>
          <a:bodyPr wrap="square">
            <a:spAutoFit/>
          </a:bodyPr>
          <a:lstStyle/>
          <a:p>
            <a:pPr algn="ctr" eaLnBrk="0" hangingPunct="0">
              <a:spcBef>
                <a:spcPct val="50000"/>
              </a:spcBef>
            </a:pPr>
            <a:r>
              <a:rPr lang="en-US" altLang="zh-CN" sz="4000" b="1" dirty="0">
                <a:solidFill>
                  <a:srgbClr val="FF0000"/>
                </a:solidFill>
                <a:latin typeface="+mn-ea"/>
              </a:rPr>
              <a:t>MPA</a:t>
            </a:r>
            <a:r>
              <a:rPr lang="zh-CN" altLang="en-US" sz="4000" b="1" dirty="0">
                <a:solidFill>
                  <a:srgbClr val="FF0000"/>
                </a:solidFill>
                <a:latin typeface="+mn-ea"/>
              </a:rPr>
              <a:t>电子学进展</a:t>
            </a:r>
          </a:p>
        </p:txBody>
      </p:sp>
      <p:sp>
        <p:nvSpPr>
          <p:cNvPr id="15" name="Text Box 8"/>
          <p:cNvSpPr txBox="1"/>
          <p:nvPr/>
        </p:nvSpPr>
        <p:spPr>
          <a:xfrm>
            <a:off x="1466702" y="3230621"/>
            <a:ext cx="8982075" cy="1754326"/>
          </a:xfrm>
          <a:prstGeom prst="rect">
            <a:avLst/>
          </a:prstGeom>
          <a:noFill/>
          <a:ln w="9525">
            <a:noFill/>
          </a:ln>
        </p:spPr>
        <p:txBody>
          <a:bodyPr wrap="square">
            <a:spAutoFit/>
          </a:bodyPr>
          <a:lstStyle/>
          <a:p>
            <a:pPr algn="ctr" eaLnBrk="0" hangingPunct="0"/>
            <a:r>
              <a:rPr lang="zh-CN" altLang="en-US" sz="2800" dirty="0">
                <a:latin typeface="+mn-ea"/>
              </a:rPr>
              <a:t>紫台：郭建华，赵雨辰，朱洁宇</a:t>
            </a:r>
            <a:endParaRPr lang="en-US" altLang="zh-CN" sz="2800" dirty="0">
              <a:latin typeface="+mn-ea"/>
            </a:endParaRPr>
          </a:p>
          <a:p>
            <a:pPr algn="ctr" eaLnBrk="0" hangingPunct="0"/>
            <a:r>
              <a:rPr lang="zh-CN" altLang="en-US" sz="2800" dirty="0">
                <a:latin typeface="+mn-ea"/>
              </a:rPr>
              <a:t>山大：李全印</a:t>
            </a:r>
            <a:endParaRPr lang="en-US" altLang="zh-CN" sz="2800" dirty="0">
              <a:latin typeface="+mn-ea"/>
            </a:endParaRPr>
          </a:p>
          <a:p>
            <a:pPr algn="ctr" eaLnBrk="0" hangingPunct="0"/>
            <a:r>
              <a:rPr lang="zh-CN" altLang="en-US" sz="2800" dirty="0">
                <a:latin typeface="+mn-ea"/>
              </a:rPr>
              <a:t>山东管理学院：王旭</a:t>
            </a:r>
            <a:endParaRPr lang="zh-CN" altLang="zh-CN" sz="2800" dirty="0">
              <a:latin typeface="+mn-ea"/>
            </a:endParaRPr>
          </a:p>
          <a:p>
            <a:pPr algn="ctr" eaLnBrk="0" hangingPunct="0"/>
            <a:r>
              <a:rPr lang="zh-CN" altLang="en-US" sz="2400" dirty="0">
                <a:latin typeface="+mn-ea"/>
              </a:rPr>
              <a:t>   </a:t>
            </a:r>
            <a:endParaRPr lang="zh-CN" altLang="zh-CN" sz="2400" dirty="0">
              <a:latin typeface="+mn-ea"/>
            </a:endParaRPr>
          </a:p>
        </p:txBody>
      </p:sp>
      <p:sp>
        <p:nvSpPr>
          <p:cNvPr id="5" name="标题 4">
            <a:extLst>
              <a:ext uri="{FF2B5EF4-FFF2-40B4-BE49-F238E27FC236}">
                <a16:creationId xmlns:a16="http://schemas.microsoft.com/office/drawing/2014/main" id="{23EC32BD-9002-DEC9-E950-AA27DD08A4CF}"/>
              </a:ext>
            </a:extLst>
          </p:cNvPr>
          <p:cNvSpPr>
            <a:spLocks noGrp="1"/>
          </p:cNvSpPr>
          <p:nvPr>
            <p:ph type="title"/>
          </p:nvPr>
        </p:nvSpPr>
        <p:spPr/>
        <p:txBody>
          <a:bodyPr/>
          <a:lstStyle/>
          <a:p>
            <a:endParaRPr lang="zh-CN" altLang="en-US"/>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solidFill>
                  <a:srgbClr val="FF0000"/>
                </a:solidFill>
              </a:rPr>
              <a:t>1</a:t>
            </a:r>
            <a:r>
              <a:rPr lang="zh-CN" altLang="en-US" dirty="0">
                <a:solidFill>
                  <a:srgbClr val="FF0000"/>
                </a:solidFill>
              </a:rPr>
              <a:t>、工作进展</a:t>
            </a:r>
            <a:r>
              <a:rPr lang="en-US" altLang="zh-CN" dirty="0">
                <a:solidFill>
                  <a:srgbClr val="FF0000"/>
                </a:solidFill>
              </a:rPr>
              <a:t>1</a:t>
            </a:r>
            <a:r>
              <a:rPr lang="zh-CN" altLang="en-US" dirty="0">
                <a:solidFill>
                  <a:srgbClr val="FF0000"/>
                </a:solidFill>
              </a:rPr>
              <a:t>：</a:t>
            </a:r>
            <a:endParaRPr lang="zh-CN" altLang="en-US" dirty="0"/>
          </a:p>
        </p:txBody>
      </p:sp>
      <p:sp>
        <p:nvSpPr>
          <p:cNvPr id="5" name="矩形 4"/>
          <p:cNvSpPr/>
          <p:nvPr/>
        </p:nvSpPr>
        <p:spPr>
          <a:xfrm>
            <a:off x="542925" y="930275"/>
            <a:ext cx="11010265" cy="2528570"/>
          </a:xfrm>
          <a:prstGeom prst="rect">
            <a:avLst/>
          </a:prstGeom>
        </p:spPr>
        <p:txBody>
          <a:bodyPr wrap="square">
            <a:spAutoFit/>
          </a:bodyPr>
          <a:lstStyle/>
          <a:p>
            <a:pPr marL="0" lvl="1" indent="-285750" algn="just">
              <a:lnSpc>
                <a:spcPct val="110000"/>
              </a:lnSpc>
              <a:buClr>
                <a:schemeClr val="accent1"/>
              </a:buClr>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sym typeface="+mn-ea"/>
              </a:rPr>
              <a:t>电子学</a:t>
            </a:r>
            <a:r>
              <a:rPr lang="zh-CN" altLang="en-US" sz="2400" b="1" dirty="0">
                <a:latin typeface="微软雅黑" panose="020B0503020204020204" pitchFamily="34" charset="-122"/>
                <a:ea typeface="微软雅黑" panose="020B0503020204020204" pitchFamily="34" charset="-122"/>
              </a:rPr>
              <a:t>研制进展</a:t>
            </a:r>
            <a:endParaRPr lang="en-US" altLang="zh-CN" sz="2400" b="1" dirty="0">
              <a:latin typeface="微软雅黑" panose="020B0503020204020204" pitchFamily="34" charset="-122"/>
              <a:ea typeface="微软雅黑" panose="020B0503020204020204" pitchFamily="34" charset="-122"/>
            </a:endParaRPr>
          </a:p>
          <a:p>
            <a:pPr marL="800100" lvl="1" indent="-342900" algn="just">
              <a:lnSpc>
                <a:spcPct val="110000"/>
              </a:lnSpc>
              <a:buClr>
                <a:schemeClr val="accent1"/>
              </a:buClr>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rPr>
              <a:t>FEE1</a:t>
            </a:r>
            <a:r>
              <a:rPr lang="zh-CN" altLang="en-US" sz="2000" b="1" dirty="0">
                <a:latin typeface="微软雅黑" panose="020B0503020204020204" pitchFamily="34" charset="-122"/>
                <a:ea typeface="微软雅黑" panose="020B0503020204020204" pitchFamily="34" charset="-122"/>
              </a:rPr>
              <a:t>前端电子学（</a:t>
            </a:r>
            <a:r>
              <a:rPr lang="en-US" altLang="zh-CN" sz="2000" b="1" dirty="0">
                <a:latin typeface="微软雅黑" panose="020B0503020204020204" pitchFamily="34" charset="-122"/>
                <a:ea typeface="微软雅黑" panose="020B0503020204020204" pitchFamily="34" charset="-122"/>
              </a:rPr>
              <a:t>16</a:t>
            </a:r>
            <a:r>
              <a:rPr lang="zh-CN" altLang="en-US" sz="2000" b="1" dirty="0">
                <a:latin typeface="微软雅黑" panose="020B0503020204020204" pitchFamily="34" charset="-122"/>
                <a:ea typeface="微软雅黑" panose="020B0503020204020204" pitchFamily="34" charset="-122"/>
              </a:rPr>
              <a:t>通道）和</a:t>
            </a:r>
            <a:r>
              <a:rPr lang="en-US" altLang="zh-CN" sz="2000" b="1" dirty="0">
                <a:latin typeface="微软雅黑" panose="020B0503020204020204" pitchFamily="34" charset="-122"/>
                <a:ea typeface="微软雅黑" panose="020B0503020204020204" pitchFamily="34" charset="-122"/>
              </a:rPr>
              <a:t>DAQ</a:t>
            </a:r>
            <a:r>
              <a:rPr lang="zh-CN" altLang="en-US" sz="2000" b="1" dirty="0">
                <a:latin typeface="微软雅黑" panose="020B0503020204020204" pitchFamily="34" charset="-122"/>
                <a:ea typeface="微软雅黑" panose="020B0503020204020204" pitchFamily="34" charset="-122"/>
              </a:rPr>
              <a:t>采集板</a:t>
            </a:r>
            <a:r>
              <a:rPr lang="en-US" altLang="zh-CN" sz="2000" b="1" dirty="0">
                <a:latin typeface="微软雅黑" panose="020B0503020204020204" pitchFamily="34" charset="-122"/>
                <a:ea typeface="微软雅黑" panose="020B0503020204020204" pitchFamily="34" charset="-122"/>
              </a:rPr>
              <a:t>PCB</a:t>
            </a:r>
            <a:r>
              <a:rPr lang="zh-CN" altLang="en-US" sz="2000" b="1" dirty="0">
                <a:latin typeface="微软雅黑" panose="020B0503020204020204" pitchFamily="34" charset="-122"/>
                <a:ea typeface="微软雅黑" panose="020B0503020204020204" pitchFamily="34" charset="-122"/>
              </a:rPr>
              <a:t>已焊接完成，目前</a:t>
            </a:r>
            <a:r>
              <a:rPr lang="zh-CN" altLang="en-US" sz="2000" b="1" dirty="0">
                <a:solidFill>
                  <a:schemeClr val="tx1"/>
                </a:solidFill>
                <a:latin typeface="微软雅黑" charset="0"/>
                <a:ea typeface="微软雅黑" charset="0"/>
              </a:rPr>
              <a:t>对</a:t>
            </a:r>
            <a:r>
              <a:rPr lang="en-US" altLang="zh-CN" sz="2000" b="1" dirty="0">
                <a:latin typeface="微软雅黑" panose="020B0503020204020204" pitchFamily="34" charset="-122"/>
                <a:ea typeface="微软雅黑" panose="020B0503020204020204" pitchFamily="34" charset="-122"/>
              </a:rPr>
              <a:t>FEE1</a:t>
            </a:r>
            <a:r>
              <a:rPr lang="zh-CN" altLang="en-US" sz="2000" b="1" dirty="0">
                <a:latin typeface="微软雅黑" panose="020B0503020204020204" pitchFamily="34" charset="-122"/>
                <a:ea typeface="微软雅黑" panose="020B0503020204020204" pitchFamily="34" charset="-122"/>
              </a:rPr>
              <a:t>和</a:t>
            </a:r>
            <a:r>
              <a:rPr lang="en-US" altLang="zh-CN" sz="2000" b="1" dirty="0">
                <a:latin typeface="微软雅黑" panose="020B0503020204020204" pitchFamily="34" charset="-122"/>
                <a:ea typeface="微软雅黑" panose="020B0503020204020204" pitchFamily="34" charset="-122"/>
              </a:rPr>
              <a:t>DAQ 2</a:t>
            </a:r>
            <a:r>
              <a:rPr lang="zh-CN" altLang="en-US" sz="2000" b="1" dirty="0">
                <a:latin typeface="微软雅黑" panose="020B0503020204020204" pitchFamily="34" charset="-122"/>
                <a:ea typeface="微软雅黑" panose="020B0503020204020204" pitchFamily="34" charset="-122"/>
              </a:rPr>
              <a:t>块板分别调试。</a:t>
            </a:r>
          </a:p>
          <a:p>
            <a:pPr marL="800100" lvl="1" indent="-342900" algn="just">
              <a:lnSpc>
                <a:spcPct val="110000"/>
              </a:lnSpc>
              <a:buClr>
                <a:schemeClr val="accent1"/>
              </a:buClr>
              <a:buFont typeface="Wingdings" panose="05000000000000000000" pitchFamily="2" charset="2"/>
              <a:buChar char="l"/>
            </a:pPr>
            <a:r>
              <a:rPr lang="en-US" altLang="zh-CN" sz="2000" b="1" dirty="0">
                <a:solidFill>
                  <a:srgbClr val="0070C0"/>
                </a:solidFill>
                <a:latin typeface="微软雅黑" panose="020B0503020204020204" pitchFamily="34" charset="-122"/>
                <a:ea typeface="微软雅黑" panose="020B0503020204020204" pitchFamily="34" charset="-122"/>
              </a:rPr>
              <a:t>FEE1</a:t>
            </a:r>
            <a:r>
              <a:rPr lang="zh-CN" altLang="en-US" sz="2000" b="1" dirty="0">
                <a:solidFill>
                  <a:srgbClr val="0070C0"/>
                </a:solidFill>
                <a:latin typeface="微软雅黑" panose="020B0503020204020204" pitchFamily="34" charset="-122"/>
                <a:ea typeface="微软雅黑" panose="020B0503020204020204" pitchFamily="34" charset="-122"/>
              </a:rPr>
              <a:t>板已完成基础功能验证调试</a:t>
            </a:r>
            <a:r>
              <a:rPr lang="zh-CN" altLang="en-US"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sym typeface="+mn-ea"/>
              </a:rPr>
              <a:t>利用塑闪单元测量宇宙线信号，</a:t>
            </a:r>
            <a:r>
              <a:rPr lang="en-US" altLang="zh-CN" sz="2000" b="1" dirty="0">
                <a:latin typeface="微软雅黑" panose="020B0503020204020204" pitchFamily="34" charset="-122"/>
                <a:ea typeface="微软雅黑" panose="020B0503020204020204" pitchFamily="34" charset="-122"/>
                <a:sym typeface="+mn-ea"/>
              </a:rPr>
              <a:t>SiPM</a:t>
            </a:r>
            <a:r>
              <a:rPr lang="zh-CN" altLang="en-US" sz="2000" b="1" dirty="0">
                <a:latin typeface="微软雅黑" panose="020B0503020204020204" pitchFamily="34" charset="-122"/>
                <a:ea typeface="微软雅黑" panose="020B0503020204020204" pitchFamily="34" charset="-122"/>
                <a:sym typeface="+mn-ea"/>
              </a:rPr>
              <a:t>输入信号波形正常，</a:t>
            </a:r>
            <a:r>
              <a:rPr lang="zh-CN" altLang="en-US" sz="2000" b="1" dirty="0">
                <a:solidFill>
                  <a:srgbClr val="0070C0"/>
                </a:solidFill>
                <a:latin typeface="微软雅黑" panose="020B0503020204020204" pitchFamily="34" charset="-122"/>
                <a:ea typeface="微软雅黑" panose="020B0503020204020204" pitchFamily="34" charset="-122"/>
                <a:sym typeface="+mn-ea"/>
              </a:rPr>
              <a:t>输出结果</a:t>
            </a:r>
            <a:r>
              <a:rPr lang="zh-CN" altLang="en-US" sz="2000" b="1" dirty="0">
                <a:solidFill>
                  <a:srgbClr val="0070C0"/>
                </a:solidFill>
                <a:latin typeface="微软雅黑" panose="020B0503020204020204" pitchFamily="34" charset="-122"/>
                <a:ea typeface="微软雅黑" panose="020B0503020204020204" pitchFamily="34" charset="-122"/>
              </a:rPr>
              <a:t>满足预设的高低增益比和成形时间</a:t>
            </a:r>
            <a:r>
              <a:rPr lang="zh-CN" altLang="en-US" sz="2000" b="1" dirty="0">
                <a:latin typeface="微软雅黑" panose="020B0503020204020204" pitchFamily="34" charset="-122"/>
                <a:ea typeface="微软雅黑" panose="020B0503020204020204" pitchFamily="34" charset="-122"/>
              </a:rPr>
              <a:t>。</a:t>
            </a:r>
          </a:p>
          <a:p>
            <a:pPr marL="800100" lvl="1" indent="-342900" algn="just">
              <a:lnSpc>
                <a:spcPct val="110000"/>
              </a:lnSpc>
              <a:buClr>
                <a:schemeClr val="accent1"/>
              </a:buClr>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rPr>
              <a:t>DAQ</a:t>
            </a:r>
            <a:r>
              <a:rPr lang="zh-CN" altLang="en-US" sz="2000" b="1" dirty="0">
                <a:latin typeface="微软雅黑" panose="020B0503020204020204" pitchFamily="34" charset="-122"/>
                <a:ea typeface="微软雅黑" panose="020B0503020204020204" pitchFamily="34" charset="-122"/>
              </a:rPr>
              <a:t>板已对电源模块、</a:t>
            </a:r>
            <a:r>
              <a:rPr lang="en-US" altLang="zh-CN" sz="2000" b="1" dirty="0">
                <a:latin typeface="微软雅黑" panose="020B0503020204020204" pitchFamily="34" charset="-122"/>
                <a:ea typeface="微软雅黑" panose="020B0503020204020204" pitchFamily="34" charset="-122"/>
              </a:rPr>
              <a:t>FPGA</a:t>
            </a:r>
            <a:r>
              <a:rPr lang="zh-CN" altLang="en-US" sz="2000" b="1" dirty="0">
                <a:latin typeface="微软雅黑" panose="020B0503020204020204" pitchFamily="34" charset="-122"/>
                <a:ea typeface="微软雅黑" panose="020B0503020204020204" pitchFamily="34" charset="-122"/>
              </a:rPr>
              <a:t>控制单元、</a:t>
            </a:r>
            <a:r>
              <a:rPr lang="en-US" altLang="zh-CN" sz="2000" b="1" dirty="0">
                <a:latin typeface="微软雅黑" panose="020B0503020204020204" pitchFamily="34" charset="-122"/>
                <a:ea typeface="微软雅黑" panose="020B0503020204020204" pitchFamily="34" charset="-122"/>
              </a:rPr>
              <a:t>ADC</a:t>
            </a:r>
            <a:r>
              <a:rPr lang="zh-CN" altLang="en-US" sz="2000" b="1" dirty="0">
                <a:latin typeface="微软雅黑" panose="020B0503020204020204" pitchFamily="34" charset="-122"/>
                <a:ea typeface="微软雅黑" panose="020B0503020204020204" pitchFamily="34" charset="-122"/>
              </a:rPr>
              <a:t>外围电路、调试通信</a:t>
            </a:r>
            <a:r>
              <a:rPr lang="en-US" altLang="zh-CN" sz="2000" b="1" dirty="0">
                <a:latin typeface="微软雅黑" panose="020B0503020204020204" pitchFamily="34" charset="-122"/>
                <a:ea typeface="微软雅黑" panose="020B0503020204020204" pitchFamily="34" charset="-122"/>
              </a:rPr>
              <a:t>USB UART</a:t>
            </a:r>
            <a:r>
              <a:rPr lang="zh-CN" altLang="en-US" sz="2000" b="1" dirty="0">
                <a:latin typeface="微软雅黑" panose="020B0503020204020204" pitchFamily="34" charset="-122"/>
                <a:ea typeface="微软雅黑" panose="020B0503020204020204" pitchFamily="34" charset="-122"/>
              </a:rPr>
              <a:t>模块等硬件</a:t>
            </a:r>
            <a:r>
              <a:rPr lang="zh-CN" altLang="en-US" sz="2000" b="1" dirty="0">
                <a:solidFill>
                  <a:schemeClr val="tx1"/>
                </a:solidFill>
                <a:latin typeface="微软雅黑" charset="0"/>
                <a:ea typeface="微软雅黑" charset="0"/>
              </a:rPr>
              <a:t>设计</a:t>
            </a:r>
            <a:r>
              <a:rPr lang="zh-CN" altLang="en-US" sz="2000" b="1" dirty="0">
                <a:latin typeface="微软雅黑" panose="020B0503020204020204" pitchFamily="34" charset="-122"/>
                <a:ea typeface="微软雅黑" panose="020B0503020204020204" pitchFamily="34" charset="-122"/>
              </a:rPr>
              <a:t>完成验证；</a:t>
            </a:r>
            <a:endParaRPr lang="zh-CN" altLang="en-US" sz="1400" b="1" dirty="0">
              <a:latin typeface="微软雅黑" panose="020B0503020204020204" pitchFamily="34" charset="-122"/>
              <a:ea typeface="微软雅黑" panose="020B0503020204020204" pitchFamily="34" charset="-122"/>
            </a:endParaRPr>
          </a:p>
        </p:txBody>
      </p:sp>
      <p:pic>
        <p:nvPicPr>
          <p:cNvPr id="3" name="图片 2" descr="IMG_20260705_161530"/>
          <p:cNvPicPr>
            <a:picLocks noChangeAspect="1"/>
          </p:cNvPicPr>
          <p:nvPr/>
        </p:nvPicPr>
        <p:blipFill>
          <a:blip r:embed="rId2"/>
          <a:srcRect l="5638" r="12856"/>
          <a:stretch>
            <a:fillRect/>
          </a:stretch>
        </p:blipFill>
        <p:spPr>
          <a:xfrm>
            <a:off x="1137920" y="3497580"/>
            <a:ext cx="3517900" cy="3237230"/>
          </a:xfrm>
          <a:prstGeom prst="rect">
            <a:avLst/>
          </a:prstGeom>
        </p:spPr>
      </p:pic>
      <p:pic>
        <p:nvPicPr>
          <p:cNvPr id="190" name="图片 190" descr="RigolDS0"/>
          <p:cNvPicPr>
            <a:picLocks noChangeAspect="1"/>
          </p:cNvPicPr>
          <p:nvPr/>
        </p:nvPicPr>
        <p:blipFill>
          <a:blip r:embed="rId3"/>
          <a:stretch>
            <a:fillRect/>
          </a:stretch>
        </p:blipFill>
        <p:spPr>
          <a:xfrm>
            <a:off x="5158105" y="3498850"/>
            <a:ext cx="2675890" cy="1568450"/>
          </a:xfrm>
          <a:prstGeom prst="rect">
            <a:avLst/>
          </a:prstGeom>
        </p:spPr>
      </p:pic>
      <p:pic>
        <p:nvPicPr>
          <p:cNvPr id="186" name="图片 186" descr="RigolDS4"/>
          <p:cNvPicPr>
            <a:picLocks noChangeAspect="1"/>
          </p:cNvPicPr>
          <p:nvPr/>
        </p:nvPicPr>
        <p:blipFill>
          <a:blip r:embed="rId4"/>
          <a:stretch>
            <a:fillRect/>
          </a:stretch>
        </p:blipFill>
        <p:spPr>
          <a:xfrm>
            <a:off x="8336280" y="3497580"/>
            <a:ext cx="2678057" cy="1569600"/>
          </a:xfrm>
          <a:prstGeom prst="rect">
            <a:avLst/>
          </a:prstGeom>
        </p:spPr>
      </p:pic>
      <p:pic>
        <p:nvPicPr>
          <p:cNvPr id="185" name="图片 185" descr="RigolDS5"/>
          <p:cNvPicPr>
            <a:picLocks noChangeAspect="1"/>
          </p:cNvPicPr>
          <p:nvPr/>
        </p:nvPicPr>
        <p:blipFill>
          <a:blip r:embed="rId5"/>
          <a:stretch>
            <a:fillRect/>
          </a:stretch>
        </p:blipFill>
        <p:spPr>
          <a:xfrm>
            <a:off x="8332470" y="5168900"/>
            <a:ext cx="2678057" cy="1569600"/>
          </a:xfrm>
          <a:prstGeom prst="rect">
            <a:avLst/>
          </a:prstGeom>
        </p:spPr>
      </p:pic>
      <p:pic>
        <p:nvPicPr>
          <p:cNvPr id="206" name="图片 206" descr="chl130"/>
          <p:cNvPicPr>
            <a:picLocks noChangeAspect="1"/>
          </p:cNvPicPr>
          <p:nvPr/>
        </p:nvPicPr>
        <p:blipFill>
          <a:blip r:embed="rId6"/>
          <a:stretch>
            <a:fillRect/>
          </a:stretch>
        </p:blipFill>
        <p:spPr>
          <a:xfrm>
            <a:off x="5158105" y="5170170"/>
            <a:ext cx="2672080" cy="156591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r>
              <a:rPr lang="en-US" altLang="zh-CN" sz="4000" dirty="0">
                <a:solidFill>
                  <a:srgbClr val="FF0000"/>
                </a:solidFill>
                <a:sym typeface="+mn-ea"/>
              </a:rPr>
              <a:t>1</a:t>
            </a:r>
            <a:r>
              <a:rPr lang="zh-CN" altLang="en-US" sz="4000" dirty="0">
                <a:solidFill>
                  <a:srgbClr val="FF0000"/>
                </a:solidFill>
                <a:sym typeface="+mn-ea"/>
              </a:rPr>
              <a:t>、工作进展</a:t>
            </a:r>
            <a:r>
              <a:rPr lang="en-US" altLang="zh-CN" sz="4000" dirty="0">
                <a:solidFill>
                  <a:srgbClr val="FF0000"/>
                </a:solidFill>
                <a:sym typeface="+mn-ea"/>
              </a:rPr>
              <a:t>1</a:t>
            </a:r>
          </a:p>
        </p:txBody>
      </p:sp>
      <p:sp>
        <p:nvSpPr>
          <p:cNvPr id="5" name="矩形 4" descr="7b0a202020202262756c6c6574223a20227b5c2263617465676f727949645c223a5c225c222c5c2274656d706c61746549645c223a32303233313730337d220a7d0a"/>
          <p:cNvSpPr/>
          <p:nvPr/>
        </p:nvSpPr>
        <p:spPr>
          <a:xfrm>
            <a:off x="669925" y="965835"/>
            <a:ext cx="10850245" cy="5415915"/>
          </a:xfrm>
          <a:prstGeom prst="rect">
            <a:avLst/>
          </a:prstGeom>
        </p:spPr>
        <p:txBody>
          <a:bodyPr wrap="square">
            <a:spAutoFit/>
          </a:bodyPr>
          <a:lstStyle/>
          <a:p>
            <a:pPr marL="0" lvl="1" indent="-285750" algn="just">
              <a:lnSpc>
                <a:spcPct val="150000"/>
              </a:lnSpc>
              <a:buClr>
                <a:schemeClr val="accent1"/>
              </a:buClr>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sym typeface="+mn-ea"/>
              </a:rPr>
              <a:t>电子学</a:t>
            </a:r>
            <a:r>
              <a:rPr lang="zh-CN" altLang="en-US" sz="2400" b="1" dirty="0">
                <a:latin typeface="微软雅黑" panose="020B0503020204020204" pitchFamily="34" charset="-122"/>
                <a:ea typeface="微软雅黑" panose="020B0503020204020204" pitchFamily="34" charset="-122"/>
              </a:rPr>
              <a:t>研制进展</a:t>
            </a:r>
            <a:endParaRPr lang="en-US" altLang="zh-CN" sz="2400" b="1" dirty="0">
              <a:latin typeface="微软雅黑" panose="020B0503020204020204" pitchFamily="34" charset="-122"/>
              <a:ea typeface="微软雅黑" panose="020B0503020204020204" pitchFamily="34" charset="-122"/>
            </a:endParaRPr>
          </a:p>
          <a:p>
            <a:pPr marL="800100" lvl="1" indent="-342900" algn="just">
              <a:lnSpc>
                <a:spcPct val="150000"/>
              </a:lnSpc>
              <a:buClr>
                <a:schemeClr val="accent1"/>
              </a:buClr>
              <a:buFont typeface="Wingdings" panose="05000000000000000000" pitchFamily="2" charset="2"/>
              <a:buChar char="l"/>
            </a:pPr>
            <a:r>
              <a:rPr lang="en-US" altLang="zh-CN" sz="2000" b="1" dirty="0">
                <a:latin typeface="微软雅黑" panose="020B0503020204020204" pitchFamily="34" charset="-122"/>
                <a:ea typeface="微软雅黑" panose="020B0503020204020204" pitchFamily="34" charset="-122"/>
              </a:rPr>
              <a:t>FPGA</a:t>
            </a:r>
            <a:r>
              <a:rPr lang="zh-CN" altLang="en-US" sz="2000" b="1" dirty="0">
                <a:latin typeface="微软雅黑" panose="020B0503020204020204" pitchFamily="34" charset="-122"/>
                <a:ea typeface="微软雅黑" panose="020B0503020204020204" pitchFamily="34" charset="-122"/>
              </a:rPr>
              <a:t>固件部分：</a:t>
            </a:r>
          </a:p>
          <a:p>
            <a:pPr lvl="1" indent="457200" algn="just">
              <a:lnSpc>
                <a:spcPct val="150000"/>
              </a:lnSpc>
              <a:buClr>
                <a:schemeClr val="accent1"/>
              </a:buClr>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rPr>
              <a:t>针对32通道</a:t>
            </a:r>
            <a:r>
              <a:rPr lang="en-US" altLang="zh-CN" sz="2000" b="1" dirty="0">
                <a:latin typeface="微软雅黑" panose="020B0503020204020204" pitchFamily="34" charset="-122"/>
                <a:ea typeface="微软雅黑" panose="020B0503020204020204" pitchFamily="34" charset="-122"/>
              </a:rPr>
              <a:t>SiPM</a:t>
            </a:r>
            <a:r>
              <a:rPr lang="zh-CN" altLang="en-US" sz="2000" b="1" dirty="0">
                <a:latin typeface="微软雅黑" panose="020B0503020204020204" pitchFamily="34" charset="-122"/>
                <a:ea typeface="微软雅黑" panose="020B0503020204020204" pitchFamily="34" charset="-122"/>
              </a:rPr>
              <a:t>读出需求，</a:t>
            </a:r>
            <a:r>
              <a:rPr lang="zh-CN" altLang="en-US" sz="2000" b="1" dirty="0">
                <a:solidFill>
                  <a:srgbClr val="0070C0"/>
                </a:solidFill>
                <a:latin typeface="微软雅黑" panose="020B0503020204020204" pitchFamily="34" charset="-122"/>
                <a:ea typeface="微软雅黑" panose="020B0503020204020204" pitchFamily="34" charset="-122"/>
              </a:rPr>
              <a:t>设计高速</a:t>
            </a:r>
            <a:r>
              <a:rPr lang="en-US" altLang="zh-CN" sz="2000" b="1" dirty="0">
                <a:solidFill>
                  <a:srgbClr val="0070C0"/>
                </a:solidFill>
                <a:latin typeface="微软雅黑" panose="020B0503020204020204" pitchFamily="34" charset="-122"/>
                <a:ea typeface="微软雅黑" panose="020B0503020204020204" pitchFamily="34" charset="-122"/>
              </a:rPr>
              <a:t>ADC</a:t>
            </a:r>
            <a:r>
              <a:rPr lang="zh-CN" altLang="en-US" sz="2000" b="1" dirty="0">
                <a:solidFill>
                  <a:srgbClr val="0070C0"/>
                </a:solidFill>
                <a:latin typeface="微软雅黑" panose="020B0503020204020204" pitchFamily="34" charset="-122"/>
                <a:ea typeface="微软雅黑" panose="020B0503020204020204" pitchFamily="34" charset="-122"/>
              </a:rPr>
              <a:t>采集、时间测量、波形处理及数据上传的</a:t>
            </a:r>
            <a:r>
              <a:rPr lang="en-US" altLang="zh-CN" sz="2000" b="1" dirty="0">
                <a:solidFill>
                  <a:srgbClr val="0070C0"/>
                </a:solidFill>
                <a:latin typeface="微软雅黑" panose="020B0503020204020204" pitchFamily="34" charset="-122"/>
                <a:ea typeface="微软雅黑" panose="020B0503020204020204" pitchFamily="34" charset="-122"/>
              </a:rPr>
              <a:t>FPGA</a:t>
            </a:r>
            <a:r>
              <a:rPr lang="zh-CN" altLang="en-US" sz="2000" b="1" dirty="0">
                <a:solidFill>
                  <a:srgbClr val="0070C0"/>
                </a:solidFill>
                <a:latin typeface="微软雅黑" panose="020B0503020204020204" pitchFamily="34" charset="-122"/>
                <a:ea typeface="微软雅黑" panose="020B0503020204020204" pitchFamily="34" charset="-122"/>
              </a:rPr>
              <a:t>架构</a:t>
            </a:r>
            <a:r>
              <a:rPr lang="zh-CN" altLang="en-US" sz="2000" b="1" dirty="0">
                <a:latin typeface="微软雅黑" panose="020B0503020204020204" pitchFamily="34" charset="-122"/>
                <a:ea typeface="微软雅黑" panose="020B0503020204020204" pitchFamily="34" charset="-122"/>
              </a:rPr>
              <a:t>。</a:t>
            </a:r>
          </a:p>
          <a:p>
            <a:pPr lvl="1" indent="0" algn="just">
              <a:lnSpc>
                <a:spcPct val="150000"/>
              </a:lnSpc>
              <a:buClr>
                <a:schemeClr val="accent1"/>
              </a:buClr>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1</a:t>
            </a:r>
            <a:r>
              <a:rPr lang="zh-CN" altLang="en-US" sz="2000" b="1" dirty="0">
                <a:latin typeface="微软雅黑" panose="020B0503020204020204" pitchFamily="34" charset="-122"/>
                <a:ea typeface="微软雅黑" panose="020B0503020204020204" pitchFamily="34" charset="-122"/>
              </a:rPr>
              <a:t>）能量信息采集读出设计：</a:t>
            </a:r>
            <a:r>
              <a:rPr lang="zh-CN" altLang="en-US" sz="2000" b="1" dirty="0">
                <a:solidFill>
                  <a:srgbClr val="0070C0"/>
                </a:solidFill>
                <a:latin typeface="微软雅黑" panose="020B0503020204020204" pitchFamily="34" charset="-122"/>
                <a:ea typeface="微软雅黑" panose="020B0503020204020204" pitchFamily="34" charset="-122"/>
              </a:rPr>
              <a:t>完成8片</a:t>
            </a:r>
            <a:r>
              <a:rPr lang="en-US" altLang="zh-CN" sz="2000" b="1" dirty="0">
                <a:solidFill>
                  <a:srgbClr val="0070C0"/>
                </a:solidFill>
                <a:latin typeface="微软雅黑" panose="020B0503020204020204" pitchFamily="34" charset="-122"/>
                <a:ea typeface="微软雅黑" panose="020B0503020204020204" pitchFamily="34" charset="-122"/>
              </a:rPr>
              <a:t>AD9253（32</a:t>
            </a:r>
            <a:r>
              <a:rPr lang="zh-CN" altLang="en-US" sz="2000" b="1" dirty="0">
                <a:solidFill>
                  <a:srgbClr val="0070C0"/>
                </a:solidFill>
                <a:latin typeface="微软雅黑" panose="020B0503020204020204" pitchFamily="34" charset="-122"/>
                <a:ea typeface="微软雅黑" panose="020B0503020204020204" pitchFamily="34" charset="-122"/>
              </a:rPr>
              <a:t>通道，14</a:t>
            </a:r>
            <a:r>
              <a:rPr lang="en-US" altLang="zh-CN" sz="2000" b="1" dirty="0">
                <a:solidFill>
                  <a:srgbClr val="0070C0"/>
                </a:solidFill>
                <a:latin typeface="微软雅黑" panose="020B0503020204020204" pitchFamily="34" charset="-122"/>
                <a:ea typeface="微软雅黑" panose="020B0503020204020204" pitchFamily="34" charset="-122"/>
              </a:rPr>
              <a:t>bit@100MSPS）ADC</a:t>
            </a:r>
            <a:r>
              <a:rPr lang="zh-CN" altLang="en-US" sz="2000" b="1" dirty="0">
                <a:solidFill>
                  <a:srgbClr val="0070C0"/>
                </a:solidFill>
                <a:latin typeface="微软雅黑" panose="020B0503020204020204" pitchFamily="34" charset="-122"/>
                <a:ea typeface="微软雅黑" panose="020B0503020204020204" pitchFamily="34" charset="-122"/>
              </a:rPr>
              <a:t>驱动及</a:t>
            </a:r>
            <a:r>
              <a:rPr lang="en-US" altLang="zh-CN" sz="2000" b="1" dirty="0">
                <a:solidFill>
                  <a:srgbClr val="0070C0"/>
                </a:solidFill>
                <a:latin typeface="微软雅黑" panose="020B0503020204020204" pitchFamily="34" charset="-122"/>
                <a:ea typeface="微软雅黑" panose="020B0503020204020204" pitchFamily="34" charset="-122"/>
              </a:rPr>
              <a:t>LVDS</a:t>
            </a:r>
            <a:r>
              <a:rPr lang="zh-CN" altLang="en-US" sz="2000" b="1" dirty="0">
                <a:solidFill>
                  <a:srgbClr val="0070C0"/>
                </a:solidFill>
                <a:latin typeface="微软雅黑" panose="020B0503020204020204" pitchFamily="34" charset="-122"/>
                <a:ea typeface="微软雅黑" panose="020B0503020204020204" pitchFamily="34" charset="-122"/>
              </a:rPr>
              <a:t>高速数据接收设计。</a:t>
            </a:r>
          </a:p>
          <a:p>
            <a:pPr marL="1257300" lvl="2" indent="-342900" algn="just">
              <a:lnSpc>
                <a:spcPct val="150000"/>
              </a:lnSpc>
              <a:buClr>
                <a:schemeClr val="accent1"/>
              </a:buClr>
              <a:buFont typeface="Wingdings" panose="05000000000000000000" charset="0"/>
              <a:buChar char="p"/>
            </a:pPr>
            <a:r>
              <a:rPr lang="zh-CN" altLang="en-US" sz="2000" b="1" dirty="0">
                <a:latin typeface="微软雅黑" panose="020B0503020204020204" pitchFamily="34" charset="-122"/>
                <a:ea typeface="微软雅黑" panose="020B0503020204020204" pitchFamily="34" charset="-122"/>
              </a:rPr>
              <a:t>针对</a:t>
            </a:r>
            <a:r>
              <a:rPr lang="en-US" altLang="zh-CN" sz="2000" b="1" dirty="0">
                <a:latin typeface="微软雅黑" panose="020B0503020204020204" pitchFamily="34" charset="-122"/>
                <a:ea typeface="微软雅黑" panose="020B0503020204020204" pitchFamily="34" charset="-122"/>
              </a:rPr>
              <a:t>ADC</a:t>
            </a:r>
            <a:r>
              <a:rPr lang="zh-CN" altLang="en-US" sz="2000" b="1" dirty="0">
                <a:latin typeface="微软雅黑" panose="020B0503020204020204" pitchFamily="34" charset="-122"/>
                <a:ea typeface="微软雅黑" panose="020B0503020204020204" pitchFamily="34" charset="-122"/>
              </a:rPr>
              <a:t>跨</a:t>
            </a:r>
            <a:r>
              <a:rPr lang="en-US" altLang="zh-CN" sz="2000" b="1" dirty="0">
                <a:latin typeface="微软雅黑" panose="020B0503020204020204" pitchFamily="34" charset="-122"/>
                <a:ea typeface="微软雅黑" panose="020B0503020204020204" pitchFamily="34" charset="-122"/>
              </a:rPr>
              <a:t>BANK</a:t>
            </a:r>
            <a:r>
              <a:rPr lang="zh-CN" altLang="en-US" sz="2000" b="1" dirty="0">
                <a:latin typeface="微软雅黑" panose="020B0503020204020204" pitchFamily="34" charset="-122"/>
                <a:ea typeface="微软雅黑" panose="020B0503020204020204" pitchFamily="34" charset="-122"/>
              </a:rPr>
              <a:t>资源分布，设计多</a:t>
            </a:r>
            <a:r>
              <a:rPr lang="en-US" altLang="zh-CN" sz="2000" b="1" dirty="0">
                <a:latin typeface="微软雅黑" panose="020B0503020204020204" pitchFamily="34" charset="-122"/>
                <a:ea typeface="微软雅黑" panose="020B0503020204020204" pitchFamily="34" charset="-122"/>
              </a:rPr>
              <a:t>IDELAYCTRL</a:t>
            </a:r>
            <a:r>
              <a:rPr lang="zh-CN" altLang="en-US" sz="2000" b="1" dirty="0">
                <a:latin typeface="微软雅黑" panose="020B0503020204020204" pitchFamily="34" charset="-122"/>
                <a:ea typeface="微软雅黑" panose="020B0503020204020204" pitchFamily="34" charset="-122"/>
              </a:rPr>
              <a:t>管理方案，实现多</a:t>
            </a:r>
            <a:r>
              <a:rPr lang="en-US" altLang="zh-CN" sz="2000" b="1" dirty="0">
                <a:latin typeface="微软雅黑" panose="020B0503020204020204" pitchFamily="34" charset="-122"/>
                <a:ea typeface="微软雅黑" panose="020B0503020204020204" pitchFamily="34" charset="-122"/>
              </a:rPr>
              <a:t>ADC</a:t>
            </a:r>
            <a:r>
              <a:rPr lang="zh-CN" altLang="en-US" sz="2000" b="1" dirty="0">
                <a:latin typeface="微软雅黑" panose="020B0503020204020204" pitchFamily="34" charset="-122"/>
                <a:ea typeface="微软雅黑" panose="020B0503020204020204" pitchFamily="34" charset="-122"/>
              </a:rPr>
              <a:t>同步采集；</a:t>
            </a:r>
            <a:r>
              <a:rPr lang="zh-CN" altLang="en-US" sz="2000" b="1" dirty="0">
                <a:ea typeface="微软雅黑" panose="020B0503020204020204" pitchFamily="34" charset="-122"/>
                <a:sym typeface="+mn-ea"/>
              </a:rPr>
              <a:t>（已验证）</a:t>
            </a:r>
            <a:endParaRPr lang="en-US" altLang="zh-CN" sz="2000" b="1" dirty="0">
              <a:ea typeface="微软雅黑" panose="020B0503020204020204" pitchFamily="34" charset="-122"/>
              <a:sym typeface="+mn-ea"/>
            </a:endParaRPr>
          </a:p>
          <a:p>
            <a:pPr marL="1257300" lvl="2" indent="-342900">
              <a:lnSpc>
                <a:spcPct val="150000"/>
              </a:lnSpc>
              <a:spcAft>
                <a:spcPts val="1200"/>
              </a:spcAft>
              <a:buFont typeface="Wingdings" panose="05000000000000000000" charset="0"/>
              <a:buChar char="p"/>
              <a:defRPr sz="2200">
                <a:latin typeface="微软雅黑" panose="020B0503020204020204" pitchFamily="34" charset="-122"/>
              </a:defRPr>
            </a:pPr>
            <a:r>
              <a:rPr lang="zh-CN" altLang="en-US" sz="2000" b="1" dirty="0">
                <a:solidFill>
                  <a:srgbClr val="0070C0"/>
                </a:solidFill>
                <a:ea typeface="微软雅黑" panose="020B0503020204020204" pitchFamily="34" charset="-122"/>
                <a:sym typeface="+mn-ea"/>
              </a:rPr>
              <a:t>完成</a:t>
            </a:r>
            <a:r>
              <a:rPr lang="en-US" altLang="zh-CN" sz="2000" b="1" dirty="0">
                <a:solidFill>
                  <a:srgbClr val="0070C0"/>
                </a:solidFill>
                <a:ea typeface="微软雅黑" panose="020B0503020204020204" pitchFamily="34" charset="-122"/>
                <a:sym typeface="+mn-ea"/>
              </a:rPr>
              <a:t>ADC</a:t>
            </a:r>
            <a:r>
              <a:rPr lang="zh-CN" altLang="en-US" sz="2000" b="1" dirty="0">
                <a:solidFill>
                  <a:srgbClr val="0070C0"/>
                </a:solidFill>
                <a:ea typeface="微软雅黑" panose="020B0503020204020204" pitchFamily="34" charset="-122"/>
                <a:sym typeface="+mn-ea"/>
              </a:rPr>
              <a:t>串行数据解串、</a:t>
            </a:r>
            <a:r>
              <a:rPr lang="en-US" altLang="zh-CN" sz="2000" b="1" dirty="0">
                <a:solidFill>
                  <a:srgbClr val="0070C0"/>
                </a:solidFill>
                <a:ea typeface="微软雅黑" panose="020B0503020204020204" pitchFamily="34" charset="-122"/>
                <a:sym typeface="+mn-ea"/>
              </a:rPr>
              <a:t>bit</a:t>
            </a:r>
            <a:r>
              <a:rPr lang="zh-CN" altLang="en-US" sz="2000" b="1" dirty="0">
                <a:solidFill>
                  <a:srgbClr val="0070C0"/>
                </a:solidFill>
                <a:ea typeface="微软雅黑" panose="020B0503020204020204" pitchFamily="34" charset="-122"/>
                <a:sym typeface="+mn-ea"/>
              </a:rPr>
              <a:t>级对齐及</a:t>
            </a:r>
            <a:r>
              <a:rPr lang="en-US" altLang="zh-CN" sz="2000" b="1" dirty="0">
                <a:solidFill>
                  <a:srgbClr val="0070C0"/>
                </a:solidFill>
                <a:ea typeface="微软雅黑" panose="020B0503020204020204" pitchFamily="34" charset="-122"/>
                <a:sym typeface="+mn-ea"/>
              </a:rPr>
              <a:t>frame</a:t>
            </a:r>
            <a:r>
              <a:rPr lang="zh-CN" altLang="en-US" sz="2000" b="1" dirty="0">
                <a:solidFill>
                  <a:srgbClr val="0070C0"/>
                </a:solidFill>
                <a:ea typeface="微软雅黑" panose="020B0503020204020204" pitchFamily="34" charset="-122"/>
                <a:sym typeface="+mn-ea"/>
              </a:rPr>
              <a:t>级同步</a:t>
            </a:r>
            <a:r>
              <a:rPr lang="zh-CN" altLang="en-US" sz="2000" b="1" dirty="0">
                <a:ea typeface="微软雅黑" panose="020B0503020204020204" pitchFamily="34" charset="-122"/>
                <a:sym typeface="+mn-ea"/>
              </a:rPr>
              <a:t>，实现稳定数据恢复；（已验证）</a:t>
            </a:r>
            <a:endParaRPr lang="en-US" altLang="zh-CN" sz="2000" b="1" dirty="0">
              <a:ea typeface="微软雅黑" panose="020B0503020204020204" pitchFamily="34" charset="-122"/>
              <a:sym typeface="+mn-ea"/>
            </a:endParaRPr>
          </a:p>
          <a:p>
            <a:pPr marL="1257300" lvl="2" indent="-342900">
              <a:lnSpc>
                <a:spcPct val="150000"/>
              </a:lnSpc>
              <a:spcAft>
                <a:spcPts val="1200"/>
              </a:spcAft>
              <a:buFont typeface="Wingdings" panose="05000000000000000000" charset="0"/>
              <a:buChar char="p"/>
              <a:defRPr sz="2200">
                <a:latin typeface="微软雅黑" panose="020B0503020204020204" pitchFamily="34" charset="-122"/>
              </a:defRPr>
            </a:pPr>
            <a:r>
              <a:rPr lang="zh-CN" altLang="en-US" sz="2000" b="1" dirty="0">
                <a:ea typeface="微软雅黑" panose="020B0503020204020204" pitchFamily="34" charset="-122"/>
                <a:sym typeface="+mn-ea"/>
              </a:rPr>
              <a:t>完成波形缓存、峰值提取、时间戳生成、数据帧封装及</a:t>
            </a:r>
            <a:r>
              <a:rPr lang="en-US" altLang="zh-CN" sz="2000" b="1" dirty="0">
                <a:ea typeface="微软雅黑" panose="020B0503020204020204" pitchFamily="34" charset="-122"/>
                <a:sym typeface="+mn-ea"/>
              </a:rPr>
              <a:t>CRC</a:t>
            </a:r>
            <a:r>
              <a:rPr lang="zh-CN" altLang="en-US" sz="2000" b="1" dirty="0">
                <a:ea typeface="微软雅黑" panose="020B0503020204020204" pitchFamily="34" charset="-122"/>
                <a:sym typeface="+mn-ea"/>
              </a:rPr>
              <a:t>校验。（尚未完成硬件验证）</a:t>
            </a:r>
            <a:endParaRPr lang="zh-CN" altLang="en-US" sz="2000" b="1" dirty="0">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r>
              <a:rPr lang="en-US" altLang="zh-CN" sz="4000" dirty="0">
                <a:solidFill>
                  <a:srgbClr val="FF0000"/>
                </a:solidFill>
                <a:sym typeface="+mn-ea"/>
              </a:rPr>
              <a:t>1</a:t>
            </a:r>
            <a:r>
              <a:rPr lang="zh-CN" altLang="en-US" sz="4000" dirty="0">
                <a:solidFill>
                  <a:srgbClr val="FF0000"/>
                </a:solidFill>
                <a:sym typeface="+mn-ea"/>
              </a:rPr>
              <a:t>、工作进展</a:t>
            </a:r>
            <a:r>
              <a:rPr lang="en-US" altLang="zh-CN" sz="4000" dirty="0">
                <a:solidFill>
                  <a:srgbClr val="FF0000"/>
                </a:solidFill>
                <a:sym typeface="+mn-ea"/>
              </a:rPr>
              <a:t>1</a:t>
            </a:r>
          </a:p>
        </p:txBody>
      </p:sp>
      <p:sp>
        <p:nvSpPr>
          <p:cNvPr id="5" name="矩形 4" descr="7b0a202020202262756c6c6574223a20227b5c2263617465676f727949645c223a5c225c222c5c2274656d706c61746549645c223a32303233313730337d220a7d0a"/>
          <p:cNvSpPr/>
          <p:nvPr/>
        </p:nvSpPr>
        <p:spPr>
          <a:xfrm>
            <a:off x="669925" y="930275"/>
            <a:ext cx="10849610" cy="4031360"/>
          </a:xfrm>
          <a:prstGeom prst="rect">
            <a:avLst/>
          </a:prstGeom>
        </p:spPr>
        <p:txBody>
          <a:bodyPr wrap="square">
            <a:spAutoFit/>
          </a:bodyPr>
          <a:lstStyle/>
          <a:p>
            <a:pPr marL="0" lvl="1" indent="-285750" algn="just">
              <a:lnSpc>
                <a:spcPct val="150000"/>
              </a:lnSpc>
              <a:buClr>
                <a:schemeClr val="accent1"/>
              </a:buClr>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sym typeface="+mn-ea"/>
              </a:rPr>
              <a:t>电子学</a:t>
            </a:r>
            <a:r>
              <a:rPr lang="zh-CN" altLang="en-US" sz="2400" b="1" dirty="0">
                <a:latin typeface="微软雅黑" panose="020B0503020204020204" pitchFamily="34" charset="-122"/>
                <a:ea typeface="微软雅黑" panose="020B0503020204020204" pitchFamily="34" charset="-122"/>
              </a:rPr>
              <a:t>研制进展</a:t>
            </a:r>
            <a:endParaRPr lang="zh-CN" altLang="en-US" sz="2000" b="1" dirty="0">
              <a:latin typeface="微软雅黑" panose="020B0503020204020204" pitchFamily="34" charset="-122"/>
              <a:ea typeface="微软雅黑" panose="020B0503020204020204" pitchFamily="34" charset="-122"/>
              <a:sym typeface="+mn-ea"/>
            </a:endParaRPr>
          </a:p>
          <a:p>
            <a:pPr marL="0" lvl="0" indent="0" algn="just">
              <a:lnSpc>
                <a:spcPct val="160000"/>
              </a:lnSpc>
              <a:buClr>
                <a:schemeClr val="accent1"/>
              </a:buClr>
              <a:buFont typeface="Wingdings" panose="05000000000000000000" pitchFamily="2" charset="2"/>
              <a:buNone/>
            </a:pPr>
            <a:r>
              <a:rPr lang="en-US" altLang="zh-CN" sz="2000" b="1" dirty="0">
                <a:latin typeface="微软雅黑" panose="020B0503020204020204" pitchFamily="34" charset="-122"/>
                <a:ea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rPr>
              <a:t>（</a:t>
            </a:r>
            <a:r>
              <a:rPr lang="en-US" altLang="zh-CN" sz="2000" b="1" dirty="0">
                <a:latin typeface="微软雅黑" panose="020B0503020204020204" pitchFamily="34" charset="-122"/>
                <a:ea typeface="微软雅黑" panose="020B0503020204020204" pitchFamily="34" charset="-122"/>
              </a:rPr>
              <a:t>2</a:t>
            </a:r>
            <a:r>
              <a:rPr lang="zh-CN" altLang="en-US" sz="2000" b="1" dirty="0">
                <a:latin typeface="微软雅黑" panose="020B0503020204020204" pitchFamily="34" charset="-122"/>
                <a:ea typeface="微软雅黑" panose="020B0503020204020204" pitchFamily="34" charset="-122"/>
              </a:rPr>
              <a:t>）时间信息</a:t>
            </a:r>
            <a:r>
              <a:rPr lang="zh-CN" altLang="en-US" sz="2000" b="1" dirty="0">
                <a:latin typeface="微软雅黑" panose="020B0503020204020204" pitchFamily="34" charset="-122"/>
                <a:ea typeface="微软雅黑" panose="020B0503020204020204" pitchFamily="34" charset="-122"/>
                <a:sym typeface="+mn-ea"/>
              </a:rPr>
              <a:t>读出设计：</a:t>
            </a:r>
            <a:r>
              <a:rPr lang="zh-CN" altLang="en-US" sz="2000" b="1" dirty="0">
                <a:latin typeface="微软雅黑" panose="020B0503020204020204" pitchFamily="34" charset="-122"/>
                <a:ea typeface="微软雅黑" panose="020B0503020204020204" pitchFamily="34" charset="-122"/>
              </a:rPr>
              <a:t>完成32通道四相位TDC结构设计（250MHz四相时钟）</a:t>
            </a:r>
          </a:p>
          <a:p>
            <a:pPr marL="1257300" lvl="2" indent="-342900" algn="just">
              <a:lnSpc>
                <a:spcPct val="160000"/>
              </a:lnSpc>
              <a:buClr>
                <a:schemeClr val="accent1"/>
              </a:buClr>
              <a:buFont typeface="Wingdings" panose="05000000000000000000" charset="0"/>
              <a:buChar char="p"/>
            </a:pPr>
            <a:r>
              <a:rPr lang="zh-CN" altLang="en-US" sz="2000" b="1" dirty="0">
                <a:latin typeface="微软雅黑" panose="020B0503020204020204" pitchFamily="34" charset="-122"/>
                <a:ea typeface="微软雅黑" panose="020B0503020204020204" pitchFamily="34" charset="-122"/>
              </a:rPr>
              <a:t>通过寄存器手动布局与时序约束，降低</a:t>
            </a:r>
            <a:r>
              <a:rPr lang="zh-CN" altLang="en-US" sz="2000" b="1" dirty="0">
                <a:latin typeface="微软雅黑" panose="020B0503020204020204" pitchFamily="34" charset="-122"/>
                <a:ea typeface="微软雅黑" panose="020B0503020204020204" pitchFamily="34" charset="-122"/>
                <a:sym typeface="+mn-ea"/>
              </a:rPr>
              <a:t>触发到第一级采样寄存器的传播路径时间差和不同通道触发路径差异，提高时间测量一致性；</a:t>
            </a:r>
          </a:p>
          <a:p>
            <a:pPr marL="1257300" lvl="2" indent="-342900" algn="just">
              <a:lnSpc>
                <a:spcPct val="160000"/>
              </a:lnSpc>
              <a:buClr>
                <a:schemeClr val="accent1"/>
              </a:buClr>
              <a:buFont typeface="Wingdings" panose="05000000000000000000" charset="0"/>
              <a:buChar char="p"/>
            </a:pPr>
            <a:r>
              <a:rPr lang="zh-CN" altLang="en-US" sz="2000" b="1" dirty="0">
                <a:latin typeface="微软雅黑" panose="020B0503020204020204" pitchFamily="34" charset="-122"/>
                <a:ea typeface="微软雅黑" panose="020B0503020204020204" pitchFamily="34" charset="-122"/>
              </a:rPr>
              <a:t>一级采样寄存器传播时间差</a:t>
            </a:r>
            <a:r>
              <a:rPr lang="zh-CN" altLang="en-US" sz="2000" b="1" dirty="0">
                <a:solidFill>
                  <a:srgbClr val="0070C0"/>
                </a:solidFill>
                <a:latin typeface="微软雅黑" panose="020B0503020204020204" pitchFamily="34" charset="-122"/>
                <a:ea typeface="微软雅黑" panose="020B0503020204020204" pitchFamily="34" charset="-122"/>
              </a:rPr>
              <a:t>由数百ps优化至约80ps水平</a:t>
            </a:r>
            <a:r>
              <a:rPr lang="zh-CN" altLang="en-US" sz="2000" b="1" dirty="0">
                <a:latin typeface="微软雅黑" panose="020B0503020204020204" pitchFamily="34" charset="-122"/>
                <a:ea typeface="微软雅黑" panose="020B0503020204020204" pitchFamily="34" charset="-122"/>
              </a:rPr>
              <a:t>；</a:t>
            </a:r>
          </a:p>
          <a:p>
            <a:pPr marL="1257300" lvl="2" indent="-342900" algn="just">
              <a:lnSpc>
                <a:spcPct val="160000"/>
              </a:lnSpc>
              <a:buClr>
                <a:schemeClr val="accent1"/>
              </a:buClr>
              <a:buFont typeface="Wingdings" panose="05000000000000000000" charset="0"/>
              <a:buChar char="p"/>
            </a:pPr>
            <a:r>
              <a:rPr lang="zh-CN" altLang="en-US" sz="2000" b="1" dirty="0">
                <a:latin typeface="微软雅黑" panose="020B0503020204020204" pitchFamily="34" charset="-122"/>
                <a:ea typeface="微软雅黑" panose="020B0503020204020204" pitchFamily="34" charset="-122"/>
              </a:rPr>
              <a:t>后续开展外部脉冲测试，验证实际时间分辨能力。</a:t>
            </a:r>
            <a:endParaRPr lang="en-US" altLang="zh-CN" sz="2000" b="1" dirty="0">
              <a:latin typeface="微软雅黑" panose="020B0503020204020204" pitchFamily="34" charset="-122"/>
              <a:ea typeface="微软雅黑" panose="020B0503020204020204" pitchFamily="34" charset="-122"/>
            </a:endParaRPr>
          </a:p>
          <a:p>
            <a:pPr algn="just">
              <a:lnSpc>
                <a:spcPct val="160000"/>
              </a:lnSpc>
              <a:buClr>
                <a:schemeClr val="accent1"/>
              </a:buClr>
            </a:pPr>
            <a:r>
              <a:rPr lang="zh-CN" altLang="en-US" sz="2000" b="1" dirty="0">
                <a:latin typeface="微软雅黑" panose="020B0503020204020204" pitchFamily="34" charset="-122"/>
                <a:ea typeface="微软雅黑" panose="020B0503020204020204" pitchFamily="34" charset="-122"/>
              </a:rPr>
              <a:t>    （</a:t>
            </a:r>
            <a:r>
              <a:rPr lang="en-US" altLang="zh-CN" sz="2000" b="1" dirty="0">
                <a:latin typeface="微软雅黑" panose="020B0503020204020204" pitchFamily="34" charset="-122"/>
                <a:ea typeface="微软雅黑" panose="020B0503020204020204" pitchFamily="34" charset="-122"/>
              </a:rPr>
              <a:t>3</a:t>
            </a:r>
            <a:r>
              <a:rPr lang="zh-CN" altLang="en-US" sz="2000" b="1" dirty="0">
                <a:latin typeface="微软雅黑" panose="020B0503020204020204" pitchFamily="34" charset="-122"/>
                <a:ea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sym typeface="+mn-ea"/>
              </a:rPr>
              <a:t>上位机完成UART指令下发、USB数据接收软件设计，支持设备配置、数据接收和后续参数分析</a:t>
            </a:r>
          </a:p>
        </p:txBody>
      </p:sp>
      <p:pic>
        <p:nvPicPr>
          <p:cNvPr id="6" name="图片 5">
            <a:extLst>
              <a:ext uri="{FF2B5EF4-FFF2-40B4-BE49-F238E27FC236}">
                <a16:creationId xmlns:a16="http://schemas.microsoft.com/office/drawing/2014/main" id="{9606FE1A-F5F3-B049-5602-BB3CB9C1D90A}"/>
              </a:ext>
            </a:extLst>
          </p:cNvPr>
          <p:cNvPicPr>
            <a:picLocks noChangeAspect="1"/>
          </p:cNvPicPr>
          <p:nvPr/>
        </p:nvPicPr>
        <p:blipFill>
          <a:blip r:embed="rId2"/>
          <a:stretch>
            <a:fillRect/>
          </a:stretch>
        </p:blipFill>
        <p:spPr>
          <a:xfrm>
            <a:off x="2968371" y="4470563"/>
            <a:ext cx="5169789" cy="238743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Autofit/>
          </a:bodyPr>
          <a:lstStyle/>
          <a:p>
            <a:r>
              <a:rPr lang="en-US" altLang="zh-CN" sz="4000" dirty="0">
                <a:solidFill>
                  <a:srgbClr val="FF0000"/>
                </a:solidFill>
              </a:rPr>
              <a:t>2</a:t>
            </a:r>
            <a:r>
              <a:rPr lang="zh-CN" altLang="en-US" sz="4000" dirty="0">
                <a:solidFill>
                  <a:srgbClr val="FF0000"/>
                </a:solidFill>
              </a:rPr>
              <a:t>、后续计划</a:t>
            </a:r>
          </a:p>
        </p:txBody>
      </p:sp>
      <p:sp>
        <p:nvSpPr>
          <p:cNvPr id="4" name="矩形 3"/>
          <p:cNvSpPr/>
          <p:nvPr/>
        </p:nvSpPr>
        <p:spPr>
          <a:xfrm>
            <a:off x="669925" y="965200"/>
            <a:ext cx="10850245" cy="5547995"/>
          </a:xfrm>
          <a:prstGeom prst="rect">
            <a:avLst/>
          </a:prstGeom>
        </p:spPr>
        <p:txBody>
          <a:bodyPr wrap="square">
            <a:noAutofit/>
          </a:bodyPr>
          <a:lstStyle/>
          <a:p>
            <a:pPr marL="285750" indent="-285750" algn="just">
              <a:lnSpc>
                <a:spcPct val="150000"/>
              </a:lnSpc>
              <a:buClr>
                <a:schemeClr val="accent1"/>
              </a:buClr>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sym typeface="+mn-ea"/>
              </a:rPr>
              <a:t>电子学</a:t>
            </a:r>
            <a:r>
              <a:rPr lang="zh-CN" altLang="en-US" sz="2400" b="1" dirty="0">
                <a:latin typeface="微软雅黑" panose="020B0503020204020204" pitchFamily="34" charset="-122"/>
                <a:ea typeface="微软雅黑" panose="020B0503020204020204" pitchFamily="34" charset="-122"/>
              </a:rPr>
              <a:t>后续计划</a:t>
            </a:r>
          </a:p>
          <a:p>
            <a:pPr lvl="1" indent="0" algn="just">
              <a:lnSpc>
                <a:spcPct val="150000"/>
              </a:lnSpc>
              <a:buClr>
                <a:schemeClr val="accent1"/>
              </a:buClr>
              <a:buFont typeface="Arial" panose="020B0604020202020204" pitchFamily="34" charset="0"/>
              <a:buNone/>
            </a:pPr>
            <a:r>
              <a:rPr lang="en-US" altLang="zh-CN" sz="2400" b="1" dirty="0">
                <a:latin typeface="微软雅黑" panose="020B0503020204020204" pitchFamily="34" charset="-122"/>
                <a:ea typeface="微软雅黑" panose="020B0503020204020204" pitchFamily="34" charset="-122"/>
              </a:rPr>
              <a:t>1</a:t>
            </a:r>
            <a:r>
              <a:rPr lang="en-US" altLang="zh-CN" sz="2000" b="1" dirty="0">
                <a:latin typeface="微软雅黑" panose="020B0503020204020204" pitchFamily="34" charset="-122"/>
                <a:ea typeface="微软雅黑" panose="020B0503020204020204" pitchFamily="34" charset="-122"/>
              </a:rPr>
              <a:t>. </a:t>
            </a:r>
            <a:r>
              <a:rPr lang="en-US" altLang="zh-CN" sz="2000" b="1" dirty="0">
                <a:solidFill>
                  <a:srgbClr val="0070C0"/>
                </a:solidFill>
                <a:latin typeface="微软雅黑" panose="020B0503020204020204" pitchFamily="34" charset="-122"/>
                <a:ea typeface="微软雅黑" panose="020B0503020204020204" pitchFamily="34" charset="-122"/>
              </a:rPr>
              <a:t>FEE-DAQ</a:t>
            </a:r>
            <a:r>
              <a:rPr lang="zh-CN" altLang="en-US" sz="2000" b="1" dirty="0">
                <a:solidFill>
                  <a:srgbClr val="0070C0"/>
                </a:solidFill>
                <a:latin typeface="微软雅黑" panose="020B0503020204020204" pitchFamily="34" charset="-122"/>
                <a:ea typeface="微软雅黑" panose="020B0503020204020204" pitchFamily="34" charset="-122"/>
              </a:rPr>
              <a:t>系统联调（预计</a:t>
            </a:r>
            <a:r>
              <a:rPr lang="en-US" altLang="zh-CN" sz="2000" b="1" dirty="0">
                <a:solidFill>
                  <a:srgbClr val="0070C0"/>
                </a:solidFill>
                <a:latin typeface="微软雅黑" panose="020B0503020204020204" pitchFamily="34" charset="-122"/>
                <a:ea typeface="微软雅黑" panose="020B0503020204020204" pitchFamily="34" charset="-122"/>
              </a:rPr>
              <a:t>8</a:t>
            </a:r>
            <a:r>
              <a:rPr lang="zh-CN" altLang="en-US" sz="2000" b="1" dirty="0">
                <a:solidFill>
                  <a:srgbClr val="0070C0"/>
                </a:solidFill>
                <a:latin typeface="微软雅黑" panose="020B0503020204020204" pitchFamily="34" charset="-122"/>
                <a:ea typeface="微软雅黑" panose="020B0503020204020204" pitchFamily="34" charset="-122"/>
              </a:rPr>
              <a:t>月底完成）</a:t>
            </a:r>
          </a:p>
          <a:p>
            <a:pPr marL="800100" lvl="1" indent="-342900" algn="just">
              <a:lnSpc>
                <a:spcPct val="150000"/>
              </a:lnSpc>
              <a:buClr>
                <a:schemeClr val="accent1"/>
              </a:buClr>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sym typeface="+mn-ea"/>
              </a:rPr>
              <a:t>对寻峰算法和</a:t>
            </a:r>
            <a:r>
              <a:rPr lang="zh-CN" altLang="en-US" sz="2000" b="1" dirty="0">
                <a:latin typeface="微软雅黑" panose="020B0503020204020204" pitchFamily="34" charset="-122"/>
                <a:ea typeface="微软雅黑" panose="020B0503020204020204" pitchFamily="34" charset="-122"/>
              </a:rPr>
              <a:t>16通道完整数据链路打包逻辑验证；</a:t>
            </a:r>
          </a:p>
          <a:p>
            <a:pPr marL="800100" lvl="1" indent="-342900" algn="just">
              <a:lnSpc>
                <a:spcPct val="150000"/>
              </a:lnSpc>
              <a:buClr>
                <a:schemeClr val="accent1"/>
              </a:buClr>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rPr>
              <a:t>开展不同工作模式测试。</a:t>
            </a:r>
          </a:p>
          <a:p>
            <a:pPr lvl="1" indent="0" algn="just">
              <a:lnSpc>
                <a:spcPct val="150000"/>
              </a:lnSpc>
              <a:buClr>
                <a:schemeClr val="accent1"/>
              </a:buClr>
              <a:buFont typeface="Arial" panose="020B0604020202020204" pitchFamily="34" charset="0"/>
              <a:buNone/>
            </a:pPr>
            <a:r>
              <a:rPr lang="zh-CN" altLang="en-US" sz="2000" b="1" dirty="0">
                <a:latin typeface="微软雅黑" panose="020B0503020204020204" pitchFamily="34" charset="-122"/>
                <a:ea typeface="微软雅黑" panose="020B0503020204020204" pitchFamily="34" charset="-122"/>
              </a:rPr>
              <a:t>2. </a:t>
            </a:r>
            <a:r>
              <a:rPr lang="zh-CN" altLang="en-US" sz="2000" b="1" dirty="0">
                <a:solidFill>
                  <a:srgbClr val="0070C0"/>
                </a:solidFill>
                <a:latin typeface="微软雅黑" panose="020B0503020204020204" pitchFamily="34" charset="-122"/>
                <a:ea typeface="微软雅黑" panose="020B0503020204020204" pitchFamily="34" charset="-122"/>
              </a:rPr>
              <a:t>时间性能测试（预计</a:t>
            </a:r>
            <a:r>
              <a:rPr lang="en-US" altLang="zh-CN" sz="2000" b="1" dirty="0">
                <a:solidFill>
                  <a:srgbClr val="0070C0"/>
                </a:solidFill>
                <a:latin typeface="微软雅黑" panose="020B0503020204020204" pitchFamily="34" charset="-122"/>
                <a:ea typeface="微软雅黑" panose="020B0503020204020204" pitchFamily="34" charset="-122"/>
              </a:rPr>
              <a:t>9</a:t>
            </a:r>
            <a:r>
              <a:rPr lang="zh-CN" altLang="en-US" sz="2000" b="1" dirty="0">
                <a:solidFill>
                  <a:srgbClr val="0070C0"/>
                </a:solidFill>
                <a:latin typeface="微软雅黑" panose="020B0503020204020204" pitchFamily="34" charset="-122"/>
                <a:ea typeface="微软雅黑" panose="020B0503020204020204" pitchFamily="34" charset="-122"/>
              </a:rPr>
              <a:t>月底完成）</a:t>
            </a:r>
          </a:p>
          <a:p>
            <a:pPr marL="800100" lvl="1" indent="-342900" algn="just">
              <a:lnSpc>
                <a:spcPct val="150000"/>
              </a:lnSpc>
              <a:buClr>
                <a:schemeClr val="accent1"/>
              </a:buClr>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sym typeface="+mn-ea"/>
              </a:rPr>
              <a:t>开展小白兔时钟同步和以太网通信设计；</a:t>
            </a:r>
            <a:endParaRPr lang="en-US" altLang="zh-CN" sz="2000" b="1" dirty="0">
              <a:latin typeface="微软雅黑" panose="020B0503020204020204" pitchFamily="34" charset="-122"/>
              <a:ea typeface="微软雅黑" panose="020B0503020204020204" pitchFamily="34" charset="-122"/>
              <a:sym typeface="+mn-ea"/>
            </a:endParaRPr>
          </a:p>
          <a:p>
            <a:pPr marL="800100" lvl="1" indent="-342900" algn="just">
              <a:lnSpc>
                <a:spcPct val="150000"/>
              </a:lnSpc>
              <a:buClr>
                <a:schemeClr val="accent1"/>
              </a:buClr>
              <a:buFont typeface="Arial" panose="020B0604020202020204" pitchFamily="34" charset="0"/>
              <a:buChar char="•"/>
            </a:pPr>
            <a:r>
              <a:rPr lang="zh-CN" altLang="en-US" sz="2000" b="1" dirty="0">
                <a:solidFill>
                  <a:schemeClr val="tx1"/>
                </a:solidFill>
                <a:latin typeface="微软雅黑" panose="020B0503020204020204" pitchFamily="34" charset="-122"/>
                <a:ea typeface="微软雅黑" panose="020B0503020204020204" pitchFamily="34" charset="-122"/>
              </a:rPr>
              <a:t>完成</a:t>
            </a:r>
            <a:r>
              <a:rPr lang="en-US" altLang="zh-CN" sz="2000" b="1" dirty="0">
                <a:latin typeface="微软雅黑" panose="020B0503020204020204" pitchFamily="34" charset="-122"/>
                <a:ea typeface="微软雅黑" panose="020B0503020204020204" pitchFamily="34" charset="-122"/>
              </a:rPr>
              <a:t>TDC</a:t>
            </a:r>
            <a:r>
              <a:rPr lang="zh-CN" altLang="en-US" sz="2000" b="1" dirty="0">
                <a:latin typeface="微软雅黑" panose="020B0503020204020204" pitchFamily="34" charset="-122"/>
                <a:ea typeface="微软雅黑" panose="020B0503020204020204" pitchFamily="34" charset="-122"/>
              </a:rPr>
              <a:t>时间分辨率硬件测试。</a:t>
            </a:r>
          </a:p>
          <a:p>
            <a:pPr lvl="1" indent="0" algn="just">
              <a:lnSpc>
                <a:spcPct val="150000"/>
              </a:lnSpc>
              <a:buClr>
                <a:schemeClr val="accent1"/>
              </a:buClr>
              <a:buFont typeface="Arial" panose="020B0604020202020204" pitchFamily="34" charset="0"/>
              <a:buNone/>
            </a:pPr>
            <a:r>
              <a:rPr lang="zh-CN" altLang="en-US" sz="2000" b="1" dirty="0">
                <a:latin typeface="微软雅黑" panose="020B0503020204020204" pitchFamily="34" charset="-122"/>
                <a:ea typeface="微软雅黑" panose="020B0503020204020204" pitchFamily="34" charset="-122"/>
              </a:rPr>
              <a:t>3. 系统功能完善</a:t>
            </a:r>
          </a:p>
          <a:p>
            <a:pPr marL="800100" lvl="1" indent="-342900" algn="just">
              <a:lnSpc>
                <a:spcPct val="150000"/>
              </a:lnSpc>
              <a:buClr>
                <a:schemeClr val="accent1"/>
              </a:buClr>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rPr>
              <a:t>增加</a:t>
            </a:r>
            <a:r>
              <a:rPr lang="en-US" altLang="zh-CN" sz="2000" b="1" dirty="0">
                <a:latin typeface="微软雅黑" panose="020B0503020204020204" pitchFamily="34" charset="-122"/>
                <a:ea typeface="微软雅黑" panose="020B0503020204020204" pitchFamily="34" charset="-122"/>
              </a:rPr>
              <a:t>housekeeping</a:t>
            </a:r>
            <a:r>
              <a:rPr lang="zh-CN" altLang="en-US" sz="2000" b="1" dirty="0">
                <a:latin typeface="微软雅黑" panose="020B0503020204020204" pitchFamily="34" charset="-122"/>
                <a:ea typeface="微软雅黑" panose="020B0503020204020204" pitchFamily="34" charset="-122"/>
              </a:rPr>
              <a:t>遥测功能和上位机显示；</a:t>
            </a:r>
          </a:p>
          <a:p>
            <a:pPr marL="800100" lvl="1" indent="-342900" algn="just">
              <a:lnSpc>
                <a:spcPct val="150000"/>
              </a:lnSpc>
              <a:buClr>
                <a:schemeClr val="accent1"/>
              </a:buClr>
              <a:buFont typeface="Arial" panose="020B0604020202020204" pitchFamily="34" charset="0"/>
              <a:buChar char="•"/>
            </a:pPr>
            <a:r>
              <a:rPr lang="zh-CN" altLang="en-US" sz="2000" b="1" dirty="0">
                <a:latin typeface="微软雅黑" panose="020B0503020204020204" pitchFamily="34" charset="-122"/>
                <a:ea typeface="微软雅黑" panose="020B0503020204020204" pitchFamily="34" charset="-122"/>
              </a:rPr>
              <a:t>完成数据分析软件。</a:t>
            </a:r>
            <a:endParaRPr lang="en-US" altLang="zh-CN" sz="2000" b="1" dirty="0">
              <a:latin typeface="微软雅黑" panose="020B0503020204020204" pitchFamily="34" charset="-122"/>
              <a:ea typeface="微软雅黑" panose="020B0503020204020204" pitchFamily="34" charset="-122"/>
            </a:endParaRPr>
          </a:p>
          <a:p>
            <a:pPr marL="285750" lvl="1" indent="-285750" algn="just">
              <a:lnSpc>
                <a:spcPct val="150000"/>
              </a:lnSpc>
              <a:buClr>
                <a:schemeClr val="accent1"/>
              </a:buClr>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rPr>
              <a:t>需要总体明确一下</a:t>
            </a:r>
            <a:r>
              <a:rPr lang="en-US" altLang="zh-CN" sz="2400" b="1" dirty="0">
                <a:latin typeface="微软雅黑" panose="020B0503020204020204" pitchFamily="34" charset="-122"/>
                <a:ea typeface="微软雅黑" panose="020B0503020204020204" pitchFamily="34" charset="-122"/>
              </a:rPr>
              <a:t>2026</a:t>
            </a:r>
            <a:r>
              <a:rPr lang="zh-CN" altLang="en-US" sz="2400" b="1" dirty="0">
                <a:latin typeface="微软雅黑" panose="020B0503020204020204" pitchFamily="34" charset="-122"/>
                <a:ea typeface="微软雅黑" panose="020B0503020204020204" pitchFamily="34" charset="-122"/>
              </a:rPr>
              <a:t>年的总体测试计划，以便电子学配合该计划完成后续工作。</a:t>
            </a:r>
            <a:endParaRPr lang="en-US" altLang="zh-CN" sz="2400" b="1" dirty="0">
              <a:latin typeface="微软雅黑" panose="020B0503020204020204" pitchFamily="34" charset="-122"/>
              <a:ea typeface="微软雅黑" panose="020B0503020204020204" pitchFamily="34" charset="-122"/>
            </a:endParaRPr>
          </a:p>
          <a:p>
            <a:pPr marL="800100" lvl="1" indent="-342900" algn="just">
              <a:lnSpc>
                <a:spcPct val="150000"/>
              </a:lnSpc>
              <a:buClr>
                <a:schemeClr val="accent1"/>
              </a:buClr>
              <a:buFont typeface="Arial" panose="020B0604020202020204" pitchFamily="34" charset="0"/>
              <a:buChar char="•"/>
            </a:pPr>
            <a:endParaRPr lang="zh-CN" altLang="en-US" sz="2000" b="1" dirty="0">
              <a:latin typeface="微软雅黑" panose="020B0503020204020204" pitchFamily="34" charset="-122"/>
              <a:ea typeface="微软雅黑" panose="020B0503020204020204" pitchFamily="34" charset="-122"/>
            </a:endParaRPr>
          </a:p>
          <a:p>
            <a:pPr marL="0" lvl="1" algn="just">
              <a:lnSpc>
                <a:spcPct val="150000"/>
              </a:lnSpc>
              <a:buClr>
                <a:schemeClr val="accent1"/>
              </a:buClr>
            </a:pP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SHOWCASE" val="45376d43-ed04-4d99-8879-da6e0f521288"/>
  <p:tag name="ISLIDE.TEMPLATE" val="#334429"/>
</p:tagLst>
</file>

<file path=ppt/tags/tag2.xml><?xml version="1.0" encoding="utf-8"?>
<p:tagLst xmlns:a="http://schemas.openxmlformats.org/drawingml/2006/main" xmlns:r="http://schemas.openxmlformats.org/officeDocument/2006/relationships" xmlns:p="http://schemas.openxmlformats.org/presentationml/2006/main">
  <p:tag name="ISLIDE.TEMPLATE" val="https://www.islide.cc;"/>
</p:tagLst>
</file>

<file path=ppt/theme/theme1.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0E275B"/>
      </a:accent1>
      <a:accent2>
        <a:srgbClr val="4E5D7C"/>
      </a:accent2>
      <a:accent3>
        <a:srgbClr val="081736"/>
      </a:accent3>
      <a:accent4>
        <a:srgbClr val="3C4B6A"/>
      </a:accent4>
      <a:accent5>
        <a:srgbClr val="70AFDA"/>
      </a:accent5>
      <a:accent6>
        <a:srgbClr val="000000"/>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469</Words>
  <Application>Microsoft Office PowerPoint</Application>
  <PresentationFormat>宽屏</PresentationFormat>
  <Paragraphs>37</Paragraphs>
  <Slides>5</Slides>
  <Notes>1</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5</vt:i4>
      </vt:variant>
    </vt:vector>
  </HeadingPairs>
  <TitlesOfParts>
    <vt:vector size="12" baseType="lpstr">
      <vt:lpstr>等线</vt:lpstr>
      <vt:lpstr>微软雅黑</vt:lpstr>
      <vt:lpstr>Arial</vt:lpstr>
      <vt:lpstr>Calibri</vt:lpstr>
      <vt:lpstr>Wingdings</vt:lpstr>
      <vt:lpstr>1_主题5</vt:lpstr>
      <vt:lpstr>think-cell Slide</vt:lpstr>
      <vt:lpstr>PowerPoint 演示文稿</vt:lpstr>
      <vt:lpstr>1、工作进展1：</vt:lpstr>
      <vt:lpstr>1、工作进展1</vt:lpstr>
      <vt:lpstr>1、工作进展1</vt:lpstr>
      <vt:lpstr>2、后续计划</vt:lpstr>
    </vt:vector>
  </TitlesOfParts>
  <Manager>iSlide</Manager>
  <Company>iSlide</Company>
  <LinksUpToDate>false</LinksUpToDate>
  <SharedDoc>false</SharedDoc>
  <HyperlinkBase>https://www.islide.cc</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MPA电子学工作进展和 近期计划</dc:title>
  <dc:creator>iSlide</dc:creator>
  <cp:lastModifiedBy>jhguo</cp:lastModifiedBy>
  <cp:revision>2</cp:revision>
  <cp:lastPrinted>2026-07-27T15:36:12Z</cp:lastPrinted>
  <dcterms:created xsi:type="dcterms:W3CDTF">2026-07-27T15:36:12Z</dcterms:created>
  <dcterms:modified xsi:type="dcterms:W3CDTF">2026-07-28T10:37:00Z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KSOProductBuildVer">
    <vt:lpwstr>2052-12.9.0.28068</vt:lpwstr>
  </property>
  <property fmtid="{D5CDD505-2E9C-101B-9397-08002B2CF9AE}" pid="4" name="ICV">
    <vt:lpwstr>1525A93205A3401792F3DA62017B1AFB_12</vt:lpwstr>
  </property>
</Properties>
</file>