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60" r:id="rId2"/>
  </p:sldMasterIdLst>
  <p:notesMasterIdLst>
    <p:notesMasterId r:id="rId8"/>
  </p:notesMasterIdLst>
  <p:sldIdLst>
    <p:sldId id="262" r:id="rId3"/>
    <p:sldId id="273" r:id="rId4"/>
    <p:sldId id="265" r:id="rId5"/>
    <p:sldId id="274" r:id="rId6"/>
    <p:sldId id="275" r:id="rId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0"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L="457200"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L="914400"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L="1371600"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L="1828800"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L="2286000"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L="2743200"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L="3200400"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L="3657600"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2580" y="12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29.07.2026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接下来，我将详细介绍我们的工作计划。这部分是本次汇报的核心，将涵盖七个关键模块的具体实施方案。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E87119-D435-9937-8753-F2F88A2BF8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31DFAEB-FA98-6CB3-4CC9-90E748775A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53D734-9729-5585-2ADF-B26055FABD0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4DD4F69-2227-9362-74DE-27137133C40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AB16923C-127F-098F-89F7-07516427EF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 dirty="0">
                <a:solidFill>
                  <a:srgbClr val="000000"/>
                </a:solidFill>
              </a:rPr>
              <a:t>第三个模块是Simulation，探测器模拟。模拟是实验设计、算法开发和物理分析不可或缺的工具。我们将基于Geant4框架，构建完整的模拟链。这包括集成Corsika来模拟宇宙线背景，优化Geant4的Hit判定算法以提高效率，以及精确模拟从能量沉积到电信号的数字化过程。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6CC80E-7B15-AAFB-7E6C-63174D7F730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7B6A79-984F-AD5C-2D2A-59FC2D3F6D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4706461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 dirty="0">
                <a:solidFill>
                  <a:srgbClr val="000000"/>
                </a:solidFill>
              </a:rPr>
              <a:t>第三个模块是Simulation，探测器模拟。模拟是实验设计、算法开发和物理分析不可或缺的工具。我们将基于Geant4框架，构建完整的模拟链。这包括集成Corsika来模拟宇宙线背景，优化Geant4的Hit判定算法以提高效率，以及精确模拟从能量沉积到电信号的数字化过程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" name="Shape 31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" name="Shape 3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" name="Shape 3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" name="Shape 3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Shape 50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1" name="Shape 5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Shape 5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Shape 5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竖排标题与文本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Shape 16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7" name="Shape 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8" name="Shape 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Shape 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" name="Shape 5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0" name="Shape 5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" name="Shape 5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" name="Shape 5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" name="Shape 60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Shape 6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" name="Shape 6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" name="Shape 6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" name="Shape 1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2" name="Shape 11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3" name="Shape 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" name="Shape 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5" name="Shape 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" name="Shape 36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9" name="Shape 37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" name="Shape 3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1" name="Shape 39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2" name="Shape 4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3" name="Shape 4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4" name="Shape 4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7" name="Shape 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" name="Shape 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9" name="Shape 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2" name="Shape 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3" name="Shape 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6" name="Shape 44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Shape 45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58" name="Shape 4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" name="Shape 4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Shape 4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3" name="Shape 25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5" name="Shape 2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" name="Shape 2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Shape 2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>
            <a:extLst>
              <a:ext uri="{FF2B5EF4-FFF2-40B4-BE49-F238E27FC236}">
                <a16:creationId xmlns:a16="http://schemas.microsoft.com/office/drawing/2014/main" id="{30E34B83-1EC8-CBC9-2227-61D9B58FEC8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Shape 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" name="Shape 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Shape 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Shape 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默认主题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5748369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0" y="2794000"/>
            <a:ext cx="1219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altLang="zh-CN" sz="4000" b="1" i="0" u="none" strike="noStrike" dirty="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MPA</a:t>
            </a:r>
            <a:r>
              <a:rPr lang="zh-CN" altLang="en-US" sz="4000" b="1" i="0" u="none" strike="noStrike" dirty="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离线软件框架开发</a:t>
            </a:r>
            <a:r>
              <a:rPr lang="zh-CN" altLang="en-US" sz="4000" b="1" dirty="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进展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965D6B-8090-3D77-38FC-3EC5C773D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0EEAE602-2265-DAD0-5703-24C859CD342B}"/>
              </a:ext>
            </a:extLst>
          </p:cNvPr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 dirty="0" err="1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探测器模拟</a:t>
            </a:r>
            <a:r>
              <a:rPr lang="zh-CN" altLang="en-US" sz="3200" b="1" i="0" u="none" strike="noStrike" dirty="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总结（</a:t>
            </a:r>
            <a:r>
              <a:rPr lang="en-US" altLang="zh-CN" sz="3200" b="1" i="0" u="none" strike="noStrike" dirty="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from</a:t>
            </a:r>
            <a:r>
              <a:rPr lang="zh-CN" altLang="en-US" sz="3200" b="1" i="0" u="none" strike="noStrike" dirty="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渠朝义</a:t>
            </a:r>
            <a:r>
              <a:rPr lang="en-US" altLang="zh-CN" sz="3200" b="1" i="0" u="none" strike="noStrike" dirty="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&amp;</a:t>
            </a:r>
            <a:r>
              <a:rPr lang="zh-CN" altLang="en-US" sz="3200" b="1" i="0" u="none" strike="noStrike" dirty="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闫高国）</a:t>
            </a:r>
            <a:r>
              <a:rPr lang="en-US" sz="3200" b="1" i="0" u="none" strike="noStrike" dirty="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 </a:t>
            </a:r>
            <a:endParaRPr lang="en-US" sz="1100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9104D5FC-E238-02AD-4CC9-C34AA8A1DC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4951" y="1444040"/>
            <a:ext cx="2709334" cy="2557880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DE0872FE-D8A2-BC5D-F186-A6DF707A880B}"/>
              </a:ext>
            </a:extLst>
          </p:cNvPr>
          <p:cNvSpPr txBox="1"/>
          <p:nvPr/>
        </p:nvSpPr>
        <p:spPr>
          <a:xfrm>
            <a:off x="4751049" y="2051048"/>
            <a:ext cx="6096000" cy="2750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defRPr/>
            </a:pPr>
            <a:r>
              <a:rPr lang="zh-CN" altLang="en-US" sz="2000" b="1" dirty="0">
                <a:solidFill>
                  <a:srgbClr val="A91F2C"/>
                </a:solidFill>
                <a:latin typeface="Noto Sans SC"/>
                <a:ea typeface="Noto Sans SC"/>
              </a:rPr>
              <a:t>已完成：</a:t>
            </a:r>
            <a:endParaRPr lang="en-US" altLang="zh-CN" sz="2000" b="1" dirty="0">
              <a:solidFill>
                <a:srgbClr val="A91F2C"/>
              </a:solidFill>
              <a:latin typeface="Noto Sans SC"/>
              <a:ea typeface="Noto Sans SC"/>
            </a:endParaRPr>
          </a:p>
          <a:p>
            <a:pPr marL="457200" indent="-457200">
              <a:lnSpc>
                <a:spcPct val="125000"/>
              </a:lnSpc>
              <a:buFont typeface="+mj-lt"/>
              <a:buAutoNum type="arabicPeriod"/>
              <a:defRPr/>
            </a:pPr>
            <a:r>
              <a:rPr lang="en-US" altLang="zh-CN" sz="2000" b="1" dirty="0" err="1">
                <a:solidFill>
                  <a:srgbClr val="A91F2C"/>
                </a:solidFill>
                <a:latin typeface="Noto Sans SC"/>
                <a:ea typeface="Noto Sans SC"/>
              </a:rPr>
              <a:t>Corsika</a:t>
            </a:r>
            <a:r>
              <a:rPr lang="zh-CN" altLang="en-US" sz="2000" b="1" dirty="0">
                <a:solidFill>
                  <a:srgbClr val="A91F2C"/>
                </a:solidFill>
                <a:latin typeface="Noto Sans SC"/>
                <a:ea typeface="Noto Sans SC"/>
              </a:rPr>
              <a:t>数据读取</a:t>
            </a:r>
            <a:endParaRPr lang="en-US" altLang="zh-CN" sz="2000" b="1" dirty="0">
              <a:solidFill>
                <a:srgbClr val="A91F2C"/>
              </a:solidFill>
              <a:latin typeface="Noto Sans SC"/>
              <a:ea typeface="Noto Sans SC"/>
            </a:endParaRPr>
          </a:p>
          <a:p>
            <a:pPr marL="457200" indent="-457200">
              <a:lnSpc>
                <a:spcPct val="125000"/>
              </a:lnSpc>
              <a:buFont typeface="+mj-lt"/>
              <a:buAutoNum type="arabicPeriod"/>
              <a:defRPr/>
            </a:pPr>
            <a:r>
              <a:rPr lang="zh-CN" altLang="en-US" sz="2000" b="1" dirty="0">
                <a:solidFill>
                  <a:srgbClr val="A91F2C"/>
                </a:solidFill>
                <a:latin typeface="Noto Sans SC"/>
                <a:ea typeface="Noto Sans SC"/>
              </a:rPr>
              <a:t>探测器几何构建</a:t>
            </a:r>
            <a:endParaRPr lang="en-US" altLang="zh-CN" sz="2000" b="1" dirty="0">
              <a:solidFill>
                <a:srgbClr val="A91F2C"/>
              </a:solidFill>
              <a:latin typeface="Noto Sans SC"/>
              <a:ea typeface="Noto Sans SC"/>
            </a:endParaRPr>
          </a:p>
          <a:p>
            <a:pPr marL="457200" indent="-457200">
              <a:lnSpc>
                <a:spcPct val="125000"/>
              </a:lnSpc>
              <a:buFont typeface="+mj-lt"/>
              <a:buAutoNum type="arabicPeriod"/>
              <a:defRPr/>
            </a:pPr>
            <a:r>
              <a:rPr lang="en-US" altLang="zh-CN" sz="2000" b="1" dirty="0">
                <a:solidFill>
                  <a:srgbClr val="A91F2C"/>
                </a:solidFill>
                <a:latin typeface="Noto Sans SC"/>
                <a:ea typeface="Noto Sans SC"/>
              </a:rPr>
              <a:t>Geant4 </a:t>
            </a:r>
            <a:r>
              <a:rPr lang="zh-CN" altLang="en-US" sz="2000" b="1" dirty="0">
                <a:solidFill>
                  <a:srgbClr val="A91F2C"/>
                </a:solidFill>
                <a:latin typeface="Noto Sans SC"/>
                <a:ea typeface="Noto Sans SC"/>
              </a:rPr>
              <a:t>能量沉积过程</a:t>
            </a:r>
            <a:endParaRPr lang="en-US" altLang="zh-CN" sz="2000" b="1" dirty="0">
              <a:solidFill>
                <a:srgbClr val="A91F2C"/>
              </a:solidFill>
              <a:latin typeface="Noto Sans SC"/>
              <a:ea typeface="Noto Sans SC"/>
            </a:endParaRPr>
          </a:p>
          <a:p>
            <a:pPr marL="457200" indent="-457200">
              <a:lnSpc>
                <a:spcPct val="125000"/>
              </a:lnSpc>
              <a:buFont typeface="+mj-lt"/>
              <a:buAutoNum type="arabicPeriod"/>
              <a:defRPr/>
            </a:pPr>
            <a:r>
              <a:rPr lang="zh-CN" altLang="en-US" sz="2000" b="1" dirty="0">
                <a:solidFill>
                  <a:srgbClr val="A91F2C"/>
                </a:solidFill>
                <a:latin typeface="Noto Sans SC"/>
                <a:ea typeface="Noto Sans SC"/>
              </a:rPr>
              <a:t>模拟数据格式优化</a:t>
            </a:r>
            <a:endParaRPr lang="en-US" altLang="zh-CN" sz="2000" b="1" dirty="0">
              <a:solidFill>
                <a:srgbClr val="A91F2C"/>
              </a:solidFill>
              <a:latin typeface="Noto Sans SC"/>
              <a:ea typeface="Noto Sans SC"/>
            </a:endParaRPr>
          </a:p>
          <a:p>
            <a:pPr marL="457200" indent="-457200">
              <a:lnSpc>
                <a:spcPct val="125000"/>
              </a:lnSpc>
              <a:buFont typeface="+mj-lt"/>
              <a:buAutoNum type="arabicPeriod"/>
              <a:defRPr/>
            </a:pPr>
            <a:r>
              <a:rPr lang="zh-CN" altLang="en-US" sz="2000" b="1" dirty="0">
                <a:solidFill>
                  <a:srgbClr val="A91F2C"/>
                </a:solidFill>
                <a:latin typeface="Noto Sans SC"/>
                <a:ea typeface="Noto Sans SC"/>
              </a:rPr>
              <a:t>光学性质配置</a:t>
            </a:r>
            <a:endParaRPr lang="en-US" altLang="zh-CN" sz="2000" b="1" dirty="0">
              <a:solidFill>
                <a:srgbClr val="A91F2C"/>
              </a:solidFill>
              <a:latin typeface="Noto Sans SC"/>
              <a:ea typeface="Noto Sans SC"/>
            </a:endParaRPr>
          </a:p>
          <a:p>
            <a:pPr marL="457200" indent="-457200">
              <a:lnSpc>
                <a:spcPct val="125000"/>
              </a:lnSpc>
              <a:buFont typeface="+mj-lt"/>
              <a:buAutoNum type="arabicPeriod"/>
              <a:defRPr/>
            </a:pPr>
            <a:r>
              <a:rPr lang="zh-CN" altLang="en-US" sz="2000" b="1" dirty="0">
                <a:solidFill>
                  <a:srgbClr val="A91F2C"/>
                </a:solidFill>
                <a:latin typeface="Noto Sans SC"/>
                <a:ea typeface="Noto Sans SC"/>
              </a:rPr>
              <a:t>光学过程模拟</a:t>
            </a:r>
            <a:endParaRPr lang="en-US" altLang="zh-CN" sz="2000" b="1" dirty="0">
              <a:solidFill>
                <a:srgbClr val="A91F2C"/>
              </a:solidFill>
              <a:latin typeface="Noto Sans SC"/>
              <a:ea typeface="Noto Sans SC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04023E30-D433-4020-34A2-221C1B07BA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4951" y="4135020"/>
            <a:ext cx="2709334" cy="2433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629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zh-CN" altLang="en-US" sz="3200" b="1" i="0" u="none" strike="noStrike" dirty="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阿里云效代码管理</a:t>
            </a:r>
            <a:r>
              <a:rPr lang="en-US" altLang="zh-CN" sz="3200" b="1" i="0" u="none" strike="noStrike" dirty="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-</a:t>
            </a:r>
            <a:r>
              <a:rPr lang="zh-CN" altLang="en-US" sz="3200" b="1" dirty="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软件统计情况</a:t>
            </a:r>
            <a:endParaRPr lang="en-US" sz="1100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6945844E-6925-5954-C211-FD61C3A2A8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6067" y="1386945"/>
            <a:ext cx="9525000" cy="522552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BA066A0E-BD01-6764-B5A0-DD89B9E313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230" y="1315720"/>
            <a:ext cx="9948053" cy="5457613"/>
          </a:xfrm>
          <a:prstGeom prst="rect">
            <a:avLst/>
          </a:prstGeom>
        </p:spPr>
      </p:pic>
      <p:sp>
        <p:nvSpPr>
          <p:cNvPr id="5" name="AutoShape 3">
            <a:extLst>
              <a:ext uri="{FF2B5EF4-FFF2-40B4-BE49-F238E27FC236}">
                <a16:creationId xmlns:a16="http://schemas.microsoft.com/office/drawing/2014/main" id="{AA094549-AA64-7321-B647-4BFEDE9ADCE8}"/>
              </a:ext>
            </a:extLst>
          </p:cNvPr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zh-CN" altLang="en-US" sz="3200" b="1" i="0" u="none" strike="noStrike" dirty="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阿里云效代码管理</a:t>
            </a:r>
            <a:r>
              <a:rPr lang="en-US" altLang="zh-CN" sz="3200" b="1" i="0" u="none" strike="noStrike" dirty="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-</a:t>
            </a:r>
            <a:r>
              <a:rPr lang="zh-CN" altLang="en-US" sz="3200" b="1" dirty="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代码提交情况</a:t>
            </a:r>
            <a:endParaRPr lang="en-US" sz="1100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E5AE6B37-55F4-67DC-DE1D-9C65537567A8}"/>
              </a:ext>
            </a:extLst>
          </p:cNvPr>
          <p:cNvSpPr txBox="1"/>
          <p:nvPr/>
        </p:nvSpPr>
        <p:spPr>
          <a:xfrm>
            <a:off x="5504180" y="3143841"/>
            <a:ext cx="3251200" cy="389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lnSpc>
                <a:spcPct val="116666"/>
              </a:lnSpc>
              <a:defRPr/>
            </a:pPr>
            <a:r>
              <a:rPr lang="zh-CN" altLang="en-US" sz="1800" b="1" i="0" u="none" strike="noStrike" dirty="0">
                <a:solidFill>
                  <a:srgbClr val="A91F2C"/>
                </a:solidFill>
                <a:latin typeface="Noto Sans SC"/>
                <a:ea typeface="Noto Sans SC"/>
                <a:cs typeface="Noto Sans SC"/>
                <a:sym typeface="Noto Sans SC"/>
              </a:rPr>
              <a:t>推送代码</a:t>
            </a:r>
            <a:r>
              <a:rPr lang="en-US" altLang="zh-CN" sz="1800" b="1" i="0" u="none" strike="noStrike" dirty="0">
                <a:solidFill>
                  <a:srgbClr val="A91F2C"/>
                </a:solidFill>
                <a:latin typeface="Noto Sans SC"/>
                <a:ea typeface="Noto Sans SC"/>
                <a:cs typeface="Noto Sans SC"/>
                <a:sym typeface="Noto Sans SC"/>
              </a:rPr>
              <a:t>90</a:t>
            </a:r>
            <a:r>
              <a:rPr lang="zh-CN" altLang="en-US" sz="1800" b="1" i="0" u="none" strike="noStrike" dirty="0">
                <a:solidFill>
                  <a:srgbClr val="A91F2C"/>
                </a:solidFill>
                <a:latin typeface="Noto Sans SC"/>
                <a:ea typeface="Noto Sans SC"/>
                <a:cs typeface="Noto Sans SC"/>
                <a:sym typeface="Noto Sans SC"/>
              </a:rPr>
              <a:t>余次</a:t>
            </a:r>
            <a:endParaRPr lang="en-US" altLang="zh-CN" sz="1100" dirty="0"/>
          </a:p>
        </p:txBody>
      </p:sp>
    </p:spTree>
    <p:extLst>
      <p:ext uri="{BB962C8B-B14F-4D97-AF65-F5344CB8AC3E}">
        <p14:creationId xmlns:p14="http://schemas.microsoft.com/office/powerpoint/2010/main" val="2210266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BF1D86-2BAF-2D1B-2353-E3F2784F0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>
            <a:extLst>
              <a:ext uri="{FF2B5EF4-FFF2-40B4-BE49-F238E27FC236}">
                <a16:creationId xmlns:a16="http://schemas.microsoft.com/office/drawing/2014/main" id="{B1E8532F-3063-BD08-C2A6-EF40F910D574}"/>
              </a:ext>
            </a:extLst>
          </p:cNvPr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zh-CN" altLang="en-US" sz="3200" b="1" i="0" u="none" strike="noStrike" dirty="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阿里云效代码管理</a:t>
            </a:r>
            <a:r>
              <a:rPr lang="en-US" altLang="zh-CN" sz="3200" b="1" i="0" u="none" strike="noStrike" dirty="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-</a:t>
            </a:r>
            <a:r>
              <a:rPr lang="zh-CN" altLang="en-US" sz="3200" b="1" dirty="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用户情况</a:t>
            </a:r>
            <a:endParaRPr lang="en-US" sz="11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FAA0BA26-FEC1-8B01-3AC6-6AA083C032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768" y="1387806"/>
            <a:ext cx="6094982" cy="5184443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74199F47-E320-EB76-790D-969306639F79}"/>
              </a:ext>
            </a:extLst>
          </p:cNvPr>
          <p:cNvSpPr txBox="1"/>
          <p:nvPr/>
        </p:nvSpPr>
        <p:spPr>
          <a:xfrm>
            <a:off x="7961630" y="3234010"/>
            <a:ext cx="3251200" cy="389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lnSpc>
                <a:spcPct val="116666"/>
              </a:lnSpc>
              <a:defRPr/>
            </a:pPr>
            <a:r>
              <a:rPr lang="zh-CN" altLang="en-US" sz="1800" b="1" dirty="0">
                <a:solidFill>
                  <a:srgbClr val="A91F2C"/>
                </a:solidFill>
                <a:latin typeface="Noto Sans SC"/>
                <a:ea typeface="Noto Sans SC"/>
                <a:cs typeface="Noto Sans SC"/>
                <a:sym typeface="Noto Sans SC"/>
              </a:rPr>
              <a:t>项目共有</a:t>
            </a:r>
            <a:r>
              <a:rPr lang="en-US" altLang="zh-CN" sz="1800" b="1" i="0" u="none" strike="noStrike" dirty="0">
                <a:solidFill>
                  <a:srgbClr val="A91F2C"/>
                </a:solidFill>
                <a:latin typeface="Noto Sans SC"/>
                <a:ea typeface="Noto Sans SC"/>
                <a:cs typeface="Noto Sans SC"/>
                <a:sym typeface="Noto Sans SC"/>
              </a:rPr>
              <a:t>15</a:t>
            </a:r>
            <a:r>
              <a:rPr lang="zh-CN" altLang="en-US" sz="1800" b="1" dirty="0">
                <a:solidFill>
                  <a:srgbClr val="A91F2C"/>
                </a:solidFill>
                <a:latin typeface="Noto Sans SC"/>
                <a:ea typeface="Noto Sans SC"/>
                <a:cs typeface="Noto Sans SC"/>
                <a:sym typeface="Noto Sans SC"/>
              </a:rPr>
              <a:t>个活跃用户</a:t>
            </a:r>
            <a:endParaRPr lang="en-US" altLang="zh-CN" sz="1100" dirty="0"/>
          </a:p>
        </p:txBody>
      </p:sp>
    </p:spTree>
    <p:extLst>
      <p:ext uri="{BB962C8B-B14F-4D97-AF65-F5344CB8AC3E}">
        <p14:creationId xmlns:p14="http://schemas.microsoft.com/office/powerpoint/2010/main" val="31037641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1446</TotalTime>
  <Words>140</Words>
  <Application>Microsoft Office PowerPoint</Application>
  <PresentationFormat>宽屏</PresentationFormat>
  <Paragraphs>23</Paragraphs>
  <Slides>5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5</vt:i4>
      </vt:variant>
    </vt:vector>
  </HeadingPairs>
  <TitlesOfParts>
    <vt:vector size="9" baseType="lpstr">
      <vt:lpstr>Noto Sans SC</vt:lpstr>
      <vt:lpstr>Arial</vt:lpstr>
      <vt:lpstr>Office 主题​​</vt:lpstr>
      <vt:lpstr>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zang</dc:creator>
  <cp:lastModifiedBy>zang</cp:lastModifiedBy>
  <cp:revision>10</cp:revision>
  <dcterms:modified xsi:type="dcterms:W3CDTF">2026-07-29T07:11:23Z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{"Label":"1","ContentProducer":"001191110102MACQD9K64010000","ProduceID":"7654509281002212333","ReservedCode1":"","ContentPropagator":"","PropagateID":"","ReservedCode2":""}</vt:lpwstr>
  </property>
</Properties>
</file>