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420" r:id="rId4"/>
    <p:sldId id="421" r:id="rId5"/>
    <p:sldId id="422" r:id="rId6"/>
    <p:sldId id="423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6" r:id="rId17"/>
    <p:sldId id="419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Heavy Nuclei beyond Fe </a:t>
            </a:r>
            <a:r>
              <a:rPr lang="en-US" altLang="zh-CN"/>
              <a:t>in Cosmic Ray 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孙浩然</a:t>
            </a:r>
            <a:endParaRPr lang="zh-CN" altLang="en-US"/>
          </a:p>
          <a:p>
            <a:r>
              <a:rPr lang="en-US" altLang="zh-CN"/>
              <a:t>2023/2/16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/>
              <a:t>能量重建以及束流与飞行试验的差异</a:t>
            </a:r>
            <a:endParaRPr lang="zh-CN" altLang="en-US"/>
          </a:p>
          <a:p>
            <a:r>
              <a:rPr lang="zh-CN" altLang="en-US"/>
              <a:t>unfolding引入的误差生成相应矩阵的谱指数从-2.9变为-2.2</a:t>
            </a:r>
            <a:endParaRPr lang="zh-CN" altLang="en-US"/>
          </a:p>
          <a:p>
            <a:r>
              <a:rPr lang="zh-CN" altLang="en-US"/>
              <a:t>触发效率接近100%，对系统误差的贡献忽略不计，</a:t>
            </a:r>
            <a:endParaRPr lang="zh-CN" altLang="en-US"/>
          </a:p>
          <a:p>
            <a:r>
              <a:rPr lang="zh-CN" altLang="en-US"/>
              <a:t>shower事例选择带来的误差在10G</a:t>
            </a:r>
            <a:r>
              <a:rPr lang="en-US" altLang="zh-CN"/>
              <a:t>eV</a:t>
            </a:r>
            <a:r>
              <a:rPr lang="zh-CN" altLang="en-US"/>
              <a:t>为4%，在高能端为2%</a:t>
            </a:r>
            <a:endParaRPr lang="zh-CN" altLang="en-US"/>
          </a:p>
          <a:p>
            <a:r>
              <a:rPr lang="zh-CN" altLang="en-US"/>
              <a:t>由径迹重建带来的误差会影响几何接收度，如未接受的事例被重建为接受事例，在10G</a:t>
            </a:r>
            <a:r>
              <a:rPr lang="en-US" altLang="zh-CN"/>
              <a:t>eV/n</a:t>
            </a:r>
            <a:r>
              <a:rPr lang="zh-CN" altLang="en-US"/>
              <a:t>为1%</a:t>
            </a:r>
            <a:endParaRPr lang="zh-CN" altLang="en-US"/>
          </a:p>
          <a:p>
            <a:r>
              <a:rPr lang="zh-CN" altLang="en-US"/>
              <a:t>60G</a:t>
            </a:r>
            <a:r>
              <a:rPr lang="en-US" altLang="zh-CN"/>
              <a:t>eV/n</a:t>
            </a:r>
            <a:r>
              <a:rPr lang="zh-CN" altLang="en-US"/>
              <a:t>以上低于0.1%</a:t>
            </a:r>
            <a:endParaRPr lang="zh-CN" altLang="en-US"/>
          </a:p>
          <a:p>
            <a:r>
              <a:rPr lang="zh-CN" altLang="en-US"/>
              <a:t>径迹重建系统带来的不确定性被忽略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08330"/>
            <a:ext cx="10515600" cy="4351338"/>
          </a:xfrm>
        </p:spPr>
        <p:txBody>
          <a:bodyPr>
            <a:noAutofit/>
          </a:bodyPr>
          <a:p>
            <a:r>
              <a:rPr lang="zh-CN" altLang="en-US" sz="2700">
                <a:sym typeface="+mn-ea"/>
              </a:rPr>
              <a:t>背景污染的系统误差，通过改变背景污染50%</a:t>
            </a:r>
            <a:endParaRPr lang="zh-CN" altLang="en-US" sz="2700"/>
          </a:p>
          <a:p>
            <a:r>
              <a:rPr lang="zh-CN" altLang="en-US" sz="2700">
                <a:sym typeface="+mn-ea"/>
              </a:rPr>
              <a:t>流量误差1%在100G</a:t>
            </a:r>
            <a:r>
              <a:rPr lang="en-US" altLang="zh-CN" sz="2700">
                <a:sym typeface="+mn-ea"/>
              </a:rPr>
              <a:t>eV/n</a:t>
            </a:r>
            <a:r>
              <a:rPr lang="zh-CN" altLang="en-US" sz="2700">
                <a:sym typeface="+mn-ea"/>
              </a:rPr>
              <a:t>以下</a:t>
            </a:r>
            <a:endParaRPr lang="zh-CN" altLang="en-US" sz="2700"/>
          </a:p>
          <a:p>
            <a:r>
              <a:rPr lang="zh-CN" altLang="en-US" sz="2700">
                <a:sym typeface="+mn-ea"/>
              </a:rPr>
              <a:t>3%在200G</a:t>
            </a:r>
            <a:r>
              <a:rPr lang="en-US" altLang="zh-CN" sz="2700">
                <a:sym typeface="+mn-ea"/>
              </a:rPr>
              <a:t>eV/n</a:t>
            </a:r>
            <a:endParaRPr lang="zh-CN" altLang="en-US" sz="2700"/>
          </a:p>
          <a:p>
            <a:endParaRPr lang="zh-CN" altLang="en-US" sz="2700"/>
          </a:p>
          <a:p>
            <a:r>
              <a:rPr lang="zh-CN" altLang="en-US" sz="2700">
                <a:sym typeface="+mn-ea"/>
              </a:rPr>
              <a:t>Ni同位素造成的原子核质量的误差在2.2%，</a:t>
            </a:r>
            <a:endParaRPr lang="zh-CN" altLang="en-US" sz="2700"/>
          </a:p>
          <a:p>
            <a:r>
              <a:rPr lang="zh-CN" altLang="en-US" sz="2700">
                <a:sym typeface="+mn-ea"/>
              </a:rPr>
              <a:t>能量非相关性的系统不确定性</a:t>
            </a:r>
            <a:endParaRPr lang="zh-CN" altLang="en-US" sz="2700"/>
          </a:p>
          <a:p>
            <a:endParaRPr lang="zh-CN" altLang="en-US" sz="2700"/>
          </a:p>
          <a:p>
            <a:r>
              <a:rPr lang="zh-CN" altLang="en-US" sz="2700">
                <a:sym typeface="+mn-ea"/>
              </a:rPr>
              <a:t>工作时间3.4%</a:t>
            </a:r>
            <a:endParaRPr lang="zh-CN" altLang="en-US" sz="2700"/>
          </a:p>
          <a:p>
            <a:r>
              <a:rPr lang="zh-CN" altLang="en-US" sz="2700">
                <a:sym typeface="+mn-ea"/>
              </a:rPr>
              <a:t>长时间稳定性&lt;2.7%</a:t>
            </a:r>
            <a:endParaRPr lang="zh-CN" altLang="en-US" sz="2700"/>
          </a:p>
          <a:p>
            <a:endParaRPr lang="zh-CN" altLang="en-US" sz="2700"/>
          </a:p>
          <a:p>
            <a:r>
              <a:rPr lang="zh-CN" altLang="en-US" sz="2700">
                <a:sym typeface="+mn-ea"/>
              </a:rPr>
              <a:t>几何因子1.6%</a:t>
            </a:r>
            <a:endParaRPr lang="zh-CN" altLang="en-US" sz="2700"/>
          </a:p>
          <a:p>
            <a:endParaRPr lang="zh-CN" altLang="en-US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8.8G/n-240G/n 67months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47825" y="1371600"/>
            <a:ext cx="8896985" cy="559244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SPL Spectrum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93090" y="1522095"/>
            <a:ext cx="4238625" cy="990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115" y="1920875"/>
            <a:ext cx="6124575" cy="35528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727710" y="2757805"/>
                <a:ext cx="4217035" cy="746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γ=2.51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±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04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𝑠𝑡𝑎𝑡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)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±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06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𝑠𝑦𝑠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)</m:t>
                    </m:r>
                  </m:oMath>
                </a14:m>
                <a:endParaRPr lang="en-US" altLang="zh-CN" i="1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  <a:p>
                <a:endParaRPr lang="en-US" altLang="zh-CN" i="1">
                  <a:latin typeface="微软雅黑" panose="020B0503020204020204" charset="-122"/>
                  <a:ea typeface="微软雅黑" panose="020B0503020204020204" charset="-122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" y="2757805"/>
                <a:ext cx="4217035" cy="7467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对象 8"/>
          <p:cNvGraphicFramePr/>
          <p:nvPr/>
        </p:nvGraphicFramePr>
        <p:xfrm>
          <a:off x="838200" y="3343910"/>
          <a:ext cx="2961640" cy="324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4" imgW="1079500" imgH="228600" progId="Equation.KSEE3">
                  <p:embed/>
                </p:oleObj>
              </mc:Choice>
              <mc:Fallback>
                <p:oleObj name="" r:id="rId4" imgW="1079500" imgH="228600" progId="Equation.KSEE3">
                  <p:embed/>
                  <p:pic>
                    <p:nvPicPr>
                      <p:cNvPr id="0" name="图片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3343910"/>
                        <a:ext cx="2961640" cy="324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N</a:t>
            </a:r>
            <a:r>
              <a:rPr lang="en-US" altLang="zh-CN"/>
              <a:t>i/Fe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61460" y="2137410"/>
            <a:ext cx="7956550" cy="37357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80745" y="2192020"/>
            <a:ext cx="5099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N</a:t>
            </a:r>
            <a:r>
              <a:rPr lang="en-US" altLang="zh-CN"/>
              <a:t>i/Fe=0.061</a:t>
            </a:r>
            <a:endParaRPr lang="en-US" alt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62555" y="365125"/>
            <a:ext cx="7557770" cy="649414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20520" y="502920"/>
            <a:ext cx="9069070" cy="5626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CALET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72055" y="1348740"/>
            <a:ext cx="7247890" cy="34201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40485" y="5273675"/>
            <a:ext cx="83019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CHD:2*14 32mm*450mm*10mm  Z=1-40 0.15for C 0.35for Fe</a:t>
            </a:r>
            <a:endParaRPr lang="en-US" altLang="zh-CN"/>
          </a:p>
          <a:p>
            <a:r>
              <a:rPr lang="en-US" altLang="zh-CN"/>
              <a:t>IMC:8*(X,,Y) 7*W</a:t>
            </a:r>
            <a:endParaRPr lang="en-US" altLang="zh-CN"/>
          </a:p>
          <a:p>
            <a:r>
              <a:rPr lang="en-US" altLang="zh-CN"/>
              <a:t>TASC:16*PWO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MC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MC:EPICS</a:t>
            </a:r>
            <a:endParaRPr lang="en-US" altLang="zh-CN"/>
          </a:p>
          <a:p>
            <a:r>
              <a:rPr lang="en-US" altLang="zh-CN"/>
              <a:t>Model:DPMJET-III</a:t>
            </a:r>
            <a:endParaRPr lang="en-US" altLang="zh-CN"/>
          </a:p>
          <a:p>
            <a:r>
              <a:rPr lang="en-US" altLang="zh-CN"/>
              <a:t>Geant4用作评估不确定性</a:t>
            </a:r>
            <a:endParaRPr lang="en-US" altLang="zh-CN"/>
          </a:p>
          <a:p>
            <a:r>
              <a:rPr lang="en-US" altLang="zh-CN"/>
              <a:t>同位素只考虑Ni58(68%</a:t>
            </a:r>
            <a:r>
              <a:rPr lang="zh-CN" altLang="en-US"/>
              <a:t>自然界）</a:t>
            </a:r>
            <a:endParaRPr lang="en-US" altLang="zh-CN"/>
          </a:p>
          <a:p>
            <a:r>
              <a:rPr lang="zh-CN" altLang="en-US"/>
              <a:t>同位素</a:t>
            </a:r>
            <a:r>
              <a:rPr lang="en-US" altLang="zh-CN"/>
              <a:t>质量差小于3%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Charge Measurement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猝灭效应用halo model</a:t>
            </a:r>
            <a:r>
              <a:rPr lang="en-US" altLang="zh-CN"/>
              <a:t> </a:t>
            </a:r>
            <a:r>
              <a:rPr lang="zh-CN" altLang="en-US"/>
              <a:t>Z^2的函数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由于能量越高来自TASC的背散射越大，所以对Ni做峰位修正</a:t>
            </a:r>
            <a:endParaRPr lang="zh-CN" altLang="en-US"/>
          </a:p>
          <a:p>
            <a:r>
              <a:rPr lang="zh-CN" altLang="en-US"/>
              <a:t>电荷分辨率为0.39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背景污染主要来自Fe和Co</a:t>
            </a:r>
            <a:endParaRPr lang="zh-CN" altLang="en-US"/>
          </a:p>
          <a:p>
            <a:r>
              <a:rPr lang="zh-CN" altLang="en-US"/>
              <a:t>更重核素的污染可以忽略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12695" y="569595"/>
            <a:ext cx="6594475" cy="56743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Energy Measurement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束流实验修正</a:t>
            </a:r>
            <a:r>
              <a:rPr lang="en-US" altLang="zh-CN"/>
              <a:t>MC</a:t>
            </a:r>
            <a:r>
              <a:rPr lang="zh-CN" altLang="en-US"/>
              <a:t>与束流的</a:t>
            </a:r>
            <a:r>
              <a:rPr lang="zh-CN" altLang="en-US"/>
              <a:t>差异</a:t>
            </a:r>
            <a:endParaRPr lang="zh-CN" altLang="en-US"/>
          </a:p>
          <a:p>
            <a:r>
              <a:rPr lang="zh-CN" altLang="en-US"/>
              <a:t>TASC沉积能量&lt;45GeV</a:t>
            </a:r>
            <a:endParaRPr lang="zh-CN" altLang="en-US"/>
          </a:p>
          <a:p>
            <a:r>
              <a:rPr lang="zh-CN" altLang="en-US"/>
              <a:t>修正系数6.7%</a:t>
            </a:r>
            <a:endParaRPr lang="zh-CN" altLang="en-US"/>
          </a:p>
          <a:p>
            <a:r>
              <a:rPr lang="zh-CN" altLang="en-US"/>
              <a:t>&gt;350GeV</a:t>
            </a:r>
            <a:r>
              <a:rPr lang="en-US" altLang="zh-CN"/>
              <a:t>  </a:t>
            </a:r>
            <a:r>
              <a:rPr lang="zh-CN" altLang="en-US"/>
              <a:t>3.5%</a:t>
            </a:r>
            <a:endParaRPr lang="zh-CN" altLang="en-US"/>
          </a:p>
          <a:p>
            <a:r>
              <a:rPr lang="zh-CN" altLang="en-US"/>
              <a:t>中间能量</a:t>
            </a:r>
            <a:r>
              <a:rPr lang="en-US" altLang="zh-CN"/>
              <a:t> </a:t>
            </a:r>
            <a:r>
              <a:rPr lang="zh-CN" altLang="en-US"/>
              <a:t>采用线性插值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Event S</a:t>
            </a:r>
            <a:r>
              <a:rPr lang="en-US" altLang="zh-CN"/>
              <a:t>election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Trigger Efficiency </a:t>
            </a:r>
            <a:r>
              <a:rPr lang="zh-CN" altLang="en-US"/>
              <a:t>：</a:t>
            </a:r>
            <a:r>
              <a:rPr lang="en-US" altLang="zh-CN"/>
              <a:t>~100%</a:t>
            </a:r>
            <a:endParaRPr lang="en-US" altLang="zh-CN"/>
          </a:p>
          <a:p>
            <a:r>
              <a:rPr lang="en-US" altLang="zh-CN"/>
              <a:t>shower </a:t>
            </a:r>
            <a:r>
              <a:rPr lang="en-US" altLang="zh-CN"/>
              <a:t>event</a:t>
            </a:r>
            <a:endParaRPr lang="en-US" altLang="zh-CN"/>
          </a:p>
          <a:p>
            <a:r>
              <a:rPr lang="en-US" altLang="zh-CN"/>
              <a:t>cross event</a:t>
            </a:r>
            <a:r>
              <a:rPr lang="zh-CN" altLang="en-US"/>
              <a:t>：</a:t>
            </a:r>
            <a:r>
              <a:rPr lang="en-US" altLang="zh-CN"/>
              <a:t> clear from edge of TASC1 2cm</a:t>
            </a:r>
            <a:r>
              <a:rPr lang="zh-CN" altLang="en-US"/>
              <a:t>（</a:t>
            </a:r>
            <a:r>
              <a:rPr lang="en-US" altLang="zh-CN"/>
              <a:t>almost half</a:t>
            </a:r>
            <a:r>
              <a:rPr lang="zh-CN" altLang="en-US"/>
              <a:t>）</a:t>
            </a:r>
            <a:endParaRPr lang="zh-CN" altLang="en-US"/>
          </a:p>
          <a:p>
            <a:r>
              <a:rPr lang="en-US" altLang="zh-CN"/>
              <a:t>510</a:t>
            </a:r>
            <a:r>
              <a:rPr lang="en-US" altLang="zh-CN"/>
              <a:t>cm^2 sr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Energy Unfolding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Bayes Method Rooun foldpackage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76345" y="2633345"/>
            <a:ext cx="4638675" cy="15906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04545" y="4760595"/>
            <a:ext cx="93446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E(TASC)</a:t>
            </a:r>
            <a:r>
              <a:rPr lang="zh-CN" altLang="en-US"/>
              <a:t>在100G</a:t>
            </a:r>
            <a:r>
              <a:rPr lang="en-US" altLang="zh-CN"/>
              <a:t>eV</a:t>
            </a:r>
            <a:r>
              <a:rPr lang="zh-CN" altLang="en-US"/>
              <a:t>-1T</a:t>
            </a:r>
            <a:r>
              <a:rPr lang="en-US" altLang="zh-CN"/>
              <a:t>eV</a:t>
            </a:r>
            <a:r>
              <a:rPr lang="zh-CN" altLang="en-US"/>
              <a:t>背景比为1%，1T</a:t>
            </a:r>
            <a:r>
              <a:rPr lang="en-US" altLang="zh-CN"/>
              <a:t>eV</a:t>
            </a:r>
            <a:r>
              <a:rPr lang="zh-CN" altLang="en-US"/>
              <a:t>以上背景在10T</a:t>
            </a:r>
            <a:r>
              <a:rPr lang="en-US" altLang="zh-CN"/>
              <a:t>eV</a:t>
            </a:r>
            <a:r>
              <a:rPr lang="zh-CN" altLang="en-US"/>
              <a:t>增加到10%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Systematic uncertainties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r>
              <a:rPr lang="zh-CN" altLang="en-US"/>
              <a:t>系统误差主要</a:t>
            </a:r>
            <a:endParaRPr lang="zh-CN" altLang="en-US"/>
          </a:p>
          <a:p>
            <a:r>
              <a:rPr lang="zh-CN" altLang="en-US"/>
              <a:t>来源于高能状况下</a:t>
            </a:r>
            <a:endParaRPr lang="zh-CN" altLang="en-US"/>
          </a:p>
          <a:p>
            <a:r>
              <a:rPr lang="zh-CN" altLang="en-US"/>
              <a:t>MC模型和事例选择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电荷鉴别方面半轴改变15%，效率改变17%在通量方面100G</a:t>
            </a:r>
            <a:r>
              <a:rPr lang="en-US" altLang="zh-CN"/>
              <a:t> eV/n</a:t>
            </a:r>
            <a:r>
              <a:rPr lang="zh-CN" altLang="en-US"/>
              <a:t>改变4%</a:t>
            </a:r>
            <a:r>
              <a:rPr lang="en-US" altLang="zh-CN"/>
              <a:t> </a:t>
            </a:r>
            <a:r>
              <a:rPr lang="zh-CN" altLang="en-US"/>
              <a:t>200G改变8%</a:t>
            </a:r>
            <a:endParaRPr lang="zh-CN" altLang="en-US"/>
          </a:p>
          <a:p>
            <a:r>
              <a:rPr lang="zh-CN" altLang="en-US"/>
              <a:t>MC模型的改变在3%左右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两种模型的能量矩阵响应改变5%</a:t>
            </a:r>
            <a:endParaRPr lang="zh-CN" altLang="en-US"/>
          </a:p>
          <a:p>
            <a:r>
              <a:rPr lang="zh-CN" altLang="en-US"/>
              <a:t>通量在40G</a:t>
            </a:r>
            <a:r>
              <a:rPr lang="en-US" altLang="zh-CN"/>
              <a:t>eV/n</a:t>
            </a:r>
            <a:r>
              <a:rPr lang="zh-CN" altLang="en-US"/>
              <a:t>改变5%</a:t>
            </a:r>
            <a:endParaRPr lang="zh-CN" altLang="en-US"/>
          </a:p>
          <a:p>
            <a:r>
              <a:rPr lang="zh-CN" altLang="en-US"/>
              <a:t>100</a:t>
            </a:r>
            <a:r>
              <a:rPr lang="en-US" altLang="zh-CN"/>
              <a:t>GeV-</a:t>
            </a:r>
            <a:r>
              <a:rPr lang="zh-CN" altLang="en-US"/>
              <a:t>200G</a:t>
            </a:r>
            <a:r>
              <a:rPr lang="en-US" altLang="zh-CN"/>
              <a:t>eV</a:t>
            </a:r>
            <a:r>
              <a:rPr lang="zh-CN" altLang="en-US"/>
              <a:t>大约10%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227,&quot;width&quot;:11902}"/>
</p:tagLst>
</file>

<file path=ppt/tags/tag2.xml><?xml version="1.0" encoding="utf-8"?>
<p:tagLst xmlns:p="http://schemas.openxmlformats.org/presentationml/2006/main">
  <p:tag name="COMMONDATA" val="eyJoZGlkIjoiMzkxNDgyYmM3OTFhMDU4MjFiODRhMzJkMmIzZDFmOGMifQ=="/>
  <p:tag name="KSO_WPP_MARK_KEY" val="1e06ea01-0f34-45a4-b9e1-7a439fc109ac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1124</Words>
  <Application>WPS 演示</Application>
  <PresentationFormat>宽屏</PresentationFormat>
  <Paragraphs>100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宋体</vt:lpstr>
      <vt:lpstr>Wingdings</vt:lpstr>
      <vt:lpstr>Cambria Math</vt:lpstr>
      <vt:lpstr>MS Mincho</vt:lpstr>
      <vt:lpstr>Segoe Print</vt:lpstr>
      <vt:lpstr>微软雅黑</vt:lpstr>
      <vt:lpstr>Calibri</vt:lpstr>
      <vt:lpstr>Arial Unicode MS</vt:lpstr>
      <vt:lpstr>Office 主题</vt:lpstr>
      <vt:lpstr>Equation.KSEE3</vt:lpstr>
      <vt:lpstr>Heavy Nuclei beyond Fe in Cosmic Ray </vt:lpstr>
      <vt:lpstr>CALET</vt:lpstr>
      <vt:lpstr>MC</vt:lpstr>
      <vt:lpstr>Charge Measurement</vt:lpstr>
      <vt:lpstr>PowerPoint 演示文稿</vt:lpstr>
      <vt:lpstr>Energy Measurement</vt:lpstr>
      <vt:lpstr>Event Selection</vt:lpstr>
      <vt:lpstr>Energy Unfolding</vt:lpstr>
      <vt:lpstr>Systematic uncertainties</vt:lpstr>
      <vt:lpstr>PowerPoint 演示文稿</vt:lpstr>
      <vt:lpstr>PowerPoint 演示文稿</vt:lpstr>
      <vt:lpstr>8.8G/n-240G/n 67months</vt:lpstr>
      <vt:lpstr>SPL Spectrum</vt:lpstr>
      <vt:lpstr>Ni/Fe</vt:lpstr>
      <vt:lpstr>PowerPoint 演示文稿</vt:lpstr>
      <vt:lpstr>Latitude55-90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sunhaoran</dc:creator>
  <cp:lastModifiedBy>sunhaoran</cp:lastModifiedBy>
  <cp:revision>41</cp:revision>
  <dcterms:created xsi:type="dcterms:W3CDTF">2022-02-22T03:51:00Z</dcterms:created>
  <dcterms:modified xsi:type="dcterms:W3CDTF">2023-02-15T13:23:34Z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F25274721EAA475797E4C9BE26F34167</vt:lpwstr>
  </property>
  <property fmtid="{D5CDD505-2E9C-101B-9397-08002B2CF9AE}" pid="3" name="KSOProductBuildVer">
    <vt:lpwstr>2052-11.1.0.12970</vt:lpwstr>
  </property>
</Properties>
</file>