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80625" cy="7559675"/>
  <p:notesSz cx="7772400" cy="100584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24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51926-3784-4564-AEDD-AEFDDE63092B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DBB9D-67BA-4735-A090-ADDD027B57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334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1DBB9D-67BA-4735-A090-ADDD027B57C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15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图片 36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图片 37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C034FE8-573A-4E05-BE84-5A20BCFF75CB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2037038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dirty="0">
                <a:latin typeface="Arial"/>
              </a:rPr>
              <a:t>PSD DAC  calibration</a:t>
            </a:r>
            <a:endParaRPr dirty="0"/>
          </a:p>
        </p:txBody>
      </p:sp>
      <p:sp>
        <p:nvSpPr>
          <p:cNvPr id="40" name="TextShape 2"/>
          <p:cNvSpPr txBox="1"/>
          <p:nvPr/>
        </p:nvSpPr>
        <p:spPr>
          <a:xfrm>
            <a:off x="504000" y="3946178"/>
            <a:ext cx="9071640" cy="235397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3200" dirty="0" err="1">
                <a:latin typeface="Arial"/>
              </a:rPr>
              <a:t>Yapeng</a:t>
            </a:r>
            <a:r>
              <a:rPr lang="en-US" sz="3200" dirty="0">
                <a:latin typeface="Arial"/>
              </a:rPr>
              <a:t> Zhang</a:t>
            </a:r>
            <a:endParaRPr dirty="0"/>
          </a:p>
          <a:p>
            <a:pPr algn="ctr"/>
            <a:r>
              <a:rPr lang="en-US" sz="3200" dirty="0">
                <a:latin typeface="Arial"/>
              </a:rPr>
              <a:t>Institute of modern physics, CAS</a:t>
            </a:r>
            <a:endParaRPr dirty="0"/>
          </a:p>
          <a:p>
            <a:pPr algn="ctr"/>
            <a:r>
              <a:rPr lang="en-US" sz="3200" dirty="0">
                <a:latin typeface="Arial"/>
              </a:rPr>
              <a:t>2017.10.23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Outline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1555286" y="1801892"/>
            <a:ext cx="7495631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57200" indent="-457200">
              <a:lnSpc>
                <a:spcPct val="150000"/>
              </a:lnSpc>
              <a:buSzPct val="45000"/>
              <a:buFont typeface="Wingdings" panose="05000000000000000000" pitchFamily="2" charset="2"/>
              <a:buChar char="l"/>
            </a:pPr>
            <a:r>
              <a:rPr lang="en-US" sz="3200" dirty="0">
                <a:latin typeface="Arial"/>
              </a:rPr>
              <a:t> PSD </a:t>
            </a:r>
            <a:r>
              <a:rPr lang="en-US" sz="3200" dirty="0" err="1">
                <a:latin typeface="Arial"/>
              </a:rPr>
              <a:t>Dac</a:t>
            </a:r>
            <a:r>
              <a:rPr lang="en-US" sz="3200" dirty="0">
                <a:latin typeface="Arial"/>
              </a:rPr>
              <a:t> calibration run</a:t>
            </a:r>
            <a:endParaRPr dirty="0"/>
          </a:p>
          <a:p>
            <a:pPr marL="457200" indent="-457200">
              <a:lnSpc>
                <a:spcPct val="150000"/>
              </a:lnSpc>
              <a:buSzPct val="45000"/>
              <a:buFont typeface="Wingdings" panose="05000000000000000000" pitchFamily="2" charset="2"/>
              <a:buChar char="l"/>
            </a:pPr>
            <a:r>
              <a:rPr lang="en-US" sz="3200" dirty="0">
                <a:latin typeface="Arial"/>
              </a:rPr>
              <a:t> PSD </a:t>
            </a:r>
            <a:r>
              <a:rPr lang="en-US" sz="3200" dirty="0" err="1">
                <a:latin typeface="Arial"/>
              </a:rPr>
              <a:t>Dac</a:t>
            </a:r>
            <a:r>
              <a:rPr lang="en-US" sz="3200" dirty="0">
                <a:latin typeface="Arial"/>
              </a:rPr>
              <a:t> data fit</a:t>
            </a:r>
            <a:endParaRPr dirty="0"/>
          </a:p>
          <a:p>
            <a:pPr marL="457200" indent="-457200">
              <a:lnSpc>
                <a:spcPct val="150000"/>
              </a:lnSpc>
              <a:buSzPct val="45000"/>
              <a:buFont typeface="Wingdings" panose="05000000000000000000" pitchFamily="2" charset="2"/>
              <a:buChar char="l"/>
            </a:pPr>
            <a:r>
              <a:rPr lang="en-US" sz="3200" dirty="0">
                <a:latin typeface="Arial"/>
              </a:rPr>
              <a:t> PSD calibration procedure</a:t>
            </a:r>
            <a:endParaRPr dirty="0"/>
          </a:p>
          <a:p>
            <a:pPr marL="457200" indent="-457200">
              <a:lnSpc>
                <a:spcPct val="150000"/>
              </a:lnSpc>
              <a:buSzPct val="45000"/>
              <a:buFont typeface="Wingdings" panose="05000000000000000000" pitchFamily="2" charset="2"/>
              <a:buChar char="l"/>
            </a:pPr>
            <a:r>
              <a:rPr lang="en-US" sz="3200" dirty="0">
                <a:latin typeface="Arial"/>
              </a:rPr>
              <a:t> PSD calibration results</a:t>
            </a:r>
            <a:endParaRPr dirty="0"/>
          </a:p>
          <a:p>
            <a:pPr marL="457200" indent="-457200">
              <a:lnSpc>
                <a:spcPct val="150000"/>
              </a:lnSpc>
              <a:buSzPct val="45000"/>
              <a:buFont typeface="Wingdings" panose="05000000000000000000" pitchFamily="2" charset="2"/>
              <a:buChar char="l"/>
            </a:pPr>
            <a:r>
              <a:rPr lang="en-US" sz="3200" dirty="0">
                <a:latin typeface="Arial"/>
              </a:rPr>
              <a:t> Application of PSD DAC calibration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SzPct val="45000"/>
              <a:buFont typeface="StarSymbol"/>
              <a:buChar char=""/>
            </a:pPr>
            <a:r>
              <a:rPr lang="en-US" sz="4400">
                <a:latin typeface="Arial"/>
              </a:rPr>
              <a:t>PSD Dac calibration run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503999" y="1769040"/>
            <a:ext cx="9368235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57200" indent="-457200">
              <a:lnSpc>
                <a:spcPct val="150000"/>
              </a:lnSpc>
              <a:buSzPct val="45000"/>
              <a:buFont typeface="Wingdings" panose="05000000000000000000" pitchFamily="2" charset="2"/>
              <a:buChar char="l"/>
            </a:pPr>
            <a:r>
              <a:rPr lang="en-US" sz="3200" dirty="0">
                <a:latin typeface="Arial"/>
              </a:rPr>
              <a:t>DAC精细刻度从9月7日开始到9月9日中午结束。</a:t>
            </a:r>
            <a:endParaRPr dirty="0"/>
          </a:p>
          <a:p>
            <a:pPr marL="457200" indent="-457200">
              <a:lnSpc>
                <a:spcPct val="150000"/>
              </a:lnSpc>
              <a:buSzPct val="45000"/>
              <a:buFont typeface="Wingdings" panose="05000000000000000000" pitchFamily="2" charset="2"/>
              <a:buChar char="l"/>
            </a:pPr>
            <a:r>
              <a:rPr lang="en-US" sz="3200" dirty="0">
                <a:latin typeface="Arial"/>
              </a:rPr>
              <a:t>BGO量能器电子学线性刻度模式，的DAC步长设置更改为5，DAC范围从0到1995，分20次完成。</a:t>
            </a:r>
            <a:endParaRPr dirty="0"/>
          </a:p>
          <a:p>
            <a:pPr marL="457200" indent="-457200">
              <a:lnSpc>
                <a:spcPct val="150000"/>
              </a:lnSpc>
              <a:buSzPct val="45000"/>
              <a:buFont typeface="Wingdings" panose="05000000000000000000" pitchFamily="2" charset="2"/>
              <a:buChar char="l"/>
            </a:pPr>
            <a:r>
              <a:rPr lang="en-US" sz="3200" dirty="0">
                <a:latin typeface="Arial"/>
              </a:rPr>
              <a:t>塑闪DAC刻度步长参考BGO量能器，设置为5，DAC值范围从0到1195，分12次完成。</a:t>
            </a:r>
            <a:endParaRPr dirty="0"/>
          </a:p>
          <a:p>
            <a:pPr marL="457200" indent="-457200">
              <a:lnSpc>
                <a:spcPct val="150000"/>
              </a:lnSpc>
              <a:buSzPct val="45000"/>
              <a:buFont typeface="Wingdings" panose="05000000000000000000" pitchFamily="2" charset="2"/>
              <a:buChar char="l"/>
            </a:pPr>
            <a:r>
              <a:rPr lang="en-US" sz="3200" dirty="0">
                <a:latin typeface="Arial"/>
              </a:rPr>
              <a:t>每个文件有20点，共12个文件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Used calibration files (12 files)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4000" y="1714285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DAMPE_1F_DAC_20160907_0013_00000_CEbDLhGU5eA1vUu9Sn9j.root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DAMPE_1F_DAC_20160907_0013_00000_KpXlMUg6fHVscxGO6jVt.root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DAMPE_1F_DAC_20160907_0013_00000_QAUEYxwJxiCx7hesAriO.root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DAMPE_1F_DAC_20160907_0013_00000_rPwnBPvUWbayc1Yhs3IL.root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DAMPE_1F_DAC_20160907_0013_00000_tE0ILIxRL8B8tPBaLrzN.root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DAMPE_1F_DAC_20160907_0013_00000_URwsROsZG7HU3aQ0PpJP.root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DAMPE_1F_DAC_20160907_0013_00000_WnRT3Wg13rBTPQ6CgWcH.root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DAMPE_1F_DAC_20160907_0013_00000_Y69WCQwXPZwFoI8H2PVi.root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DAMPE_1F_DAC_20160907_0013_00000_ZTAhqqxk62QZyQxXv6Ec.root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DAMPE_1F_DAC_20160908_0013_00000_bXZE9qYi3soQtxuQgRsS.root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DAMPE_1F_DAC_20160908_0013_00000_CUKi7LrJ4m217Nbbv6rZ.root</a:t>
            </a:r>
            <a:endParaRPr sz="1200" dirty="0"/>
          </a:p>
          <a:p>
            <a:pPr>
              <a:buSzPct val="45000"/>
              <a:buFont typeface="StarSymbol"/>
              <a:buChar char=""/>
            </a:pPr>
            <a:r>
              <a:rPr lang="en-US" sz="2000" dirty="0">
                <a:latin typeface="Arial"/>
              </a:rPr>
              <a:t>DAMPE_1F_DAC_20160908_0013_00000_guEGmFkrrn39cbOpS9aD.root</a:t>
            </a: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Find peaks in ADC spectra  </a:t>
            </a:r>
            <a:endParaRPr/>
          </a:p>
        </p:txBody>
      </p:sp>
      <p:pic>
        <p:nvPicPr>
          <p:cNvPr id="50" name="图片 49"/>
          <p:cNvPicPr/>
          <p:nvPr/>
        </p:nvPicPr>
        <p:blipFill>
          <a:blip r:embed="rId2"/>
          <a:stretch/>
        </p:blipFill>
        <p:spPr>
          <a:xfrm>
            <a:off x="734400" y="1723680"/>
            <a:ext cx="8776080" cy="4050720"/>
          </a:xfrm>
          <a:prstGeom prst="rect">
            <a:avLst/>
          </a:prstGeom>
          <a:ln>
            <a:noFill/>
          </a:ln>
        </p:spPr>
      </p:pic>
      <p:sp>
        <p:nvSpPr>
          <p:cNvPr id="51" name="TextShape 2"/>
          <p:cNvSpPr txBox="1"/>
          <p:nvPr/>
        </p:nvSpPr>
        <p:spPr>
          <a:xfrm>
            <a:off x="3398400" y="5699880"/>
            <a:ext cx="1265040" cy="42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Arial"/>
              </a:rPr>
              <a:t>ADC</a:t>
            </a:r>
            <a:endParaRPr/>
          </a:p>
        </p:txBody>
      </p:sp>
      <p:sp>
        <p:nvSpPr>
          <p:cNvPr id="52" name="TextShape 3"/>
          <p:cNvSpPr txBox="1"/>
          <p:nvPr/>
        </p:nvSpPr>
        <p:spPr>
          <a:xfrm>
            <a:off x="1858320" y="6217920"/>
            <a:ext cx="417672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Arial"/>
              </a:rPr>
              <a:t>Each file 20 peaks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Find peaks in last ADC spectra  </a:t>
            </a:r>
            <a:endParaRPr/>
          </a:p>
        </p:txBody>
      </p:sp>
      <p:pic>
        <p:nvPicPr>
          <p:cNvPr id="54" name="图片 53"/>
          <p:cNvPicPr/>
          <p:nvPr/>
        </p:nvPicPr>
        <p:blipFill>
          <a:blip r:embed="rId2"/>
          <a:stretch/>
        </p:blipFill>
        <p:spPr>
          <a:xfrm>
            <a:off x="640080" y="1773360"/>
            <a:ext cx="9141840" cy="4013280"/>
          </a:xfrm>
          <a:prstGeom prst="rect">
            <a:avLst/>
          </a:prstGeom>
          <a:ln>
            <a:noFill/>
          </a:ln>
        </p:spPr>
      </p:pic>
      <p:sp>
        <p:nvSpPr>
          <p:cNvPr id="55" name="TextShape 2"/>
          <p:cNvSpPr txBox="1"/>
          <p:nvPr/>
        </p:nvSpPr>
        <p:spPr>
          <a:xfrm>
            <a:off x="1858320" y="6218280"/>
            <a:ext cx="463392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Arial"/>
              </a:rPr>
              <a:t>14 peaks in last DAC calibration file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Input Charge Vs. ADC</a:t>
            </a:r>
            <a:endParaRPr/>
          </a:p>
        </p:txBody>
      </p:sp>
      <p:sp>
        <p:nvSpPr>
          <p:cNvPr id="57" name="TextShape 2"/>
          <p:cNvSpPr txBox="1"/>
          <p:nvPr/>
        </p:nvSpPr>
        <p:spPr>
          <a:xfrm>
            <a:off x="504000" y="1463040"/>
            <a:ext cx="9071640" cy="1339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600">
                <a:latin typeface="Arial"/>
              </a:rPr>
              <a:t>Peak number: 20*11+14 = 234 (ADC_i, i=0,...,233)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00">
                <a:latin typeface="Arial"/>
              </a:rPr>
              <a:t>Input step: 0, …, 1165 (233*5) (C0_i, i=0,5,...1165)</a:t>
            </a:r>
            <a:endParaRPr/>
          </a:p>
        </p:txBody>
      </p:sp>
      <p:pic>
        <p:nvPicPr>
          <p:cNvPr id="58" name="图片 57"/>
          <p:cNvPicPr/>
          <p:nvPr/>
        </p:nvPicPr>
        <p:blipFill>
          <a:blip r:embed="rId2"/>
          <a:srcRect r="49380"/>
          <a:stretch/>
        </p:blipFill>
        <p:spPr>
          <a:xfrm>
            <a:off x="76242" y="2725200"/>
            <a:ext cx="3915360" cy="3488400"/>
          </a:xfrm>
          <a:prstGeom prst="rect">
            <a:avLst/>
          </a:prstGeom>
          <a:ln>
            <a:noFill/>
          </a:ln>
        </p:spPr>
      </p:pic>
      <p:sp>
        <p:nvSpPr>
          <p:cNvPr id="59" name="TextShape 3"/>
          <p:cNvSpPr txBox="1"/>
          <p:nvPr/>
        </p:nvSpPr>
        <p:spPr>
          <a:xfrm>
            <a:off x="3925896" y="2979330"/>
            <a:ext cx="6012781" cy="31173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42900" indent="-342900">
              <a:buSzPct val="45000"/>
              <a:buFont typeface="Wingdings" panose="05000000000000000000" pitchFamily="2" charset="2"/>
              <a:buChar char="l"/>
            </a:pPr>
            <a:r>
              <a:rPr lang="en-US" sz="2000" dirty="0">
                <a:latin typeface="Arial"/>
              </a:rPr>
              <a:t>1</a:t>
            </a:r>
            <a:r>
              <a:rPr lang="en-US" altLang="zh-CN" sz="2000" dirty="0">
                <a:latin typeface="Arial"/>
              </a:rPr>
              <a:t>st</a:t>
            </a:r>
            <a:r>
              <a:rPr lang="en-US" sz="2000" dirty="0">
                <a:latin typeface="Arial"/>
              </a:rPr>
              <a:t> step:</a:t>
            </a:r>
            <a:endParaRPr sz="1200" dirty="0"/>
          </a:p>
          <a:p>
            <a:pPr>
              <a:buSzPct val="45000"/>
            </a:pPr>
            <a:r>
              <a:rPr lang="en-US" sz="2000" dirty="0">
                <a:latin typeface="Arial"/>
              </a:rPr>
              <a:t>G0 (</a:t>
            </a:r>
            <a:r>
              <a:rPr lang="en-US" sz="2000" dirty="0" err="1">
                <a:latin typeface="Arial"/>
              </a:rPr>
              <a:t>ADC_i</a:t>
            </a:r>
            <a:r>
              <a:rPr lang="en-US" sz="2000" dirty="0">
                <a:latin typeface="Arial"/>
              </a:rPr>
              <a:t>, C0_i) TF1* f0 = G0-&gt;Fit(pol1) in [10,200]</a:t>
            </a:r>
          </a:p>
          <a:p>
            <a:pPr>
              <a:buSzPct val="45000"/>
            </a:pPr>
            <a:endParaRPr sz="1200" dirty="0"/>
          </a:p>
          <a:p>
            <a:pPr marL="342900" indent="-342900">
              <a:buSzPct val="45000"/>
              <a:buFont typeface="Wingdings" panose="05000000000000000000" pitchFamily="2" charset="2"/>
              <a:buChar char="l"/>
            </a:pPr>
            <a:r>
              <a:rPr lang="en-US" sz="2000" dirty="0">
                <a:latin typeface="Arial"/>
              </a:rPr>
              <a:t>2</a:t>
            </a:r>
            <a:r>
              <a:rPr lang="en-US" altLang="zh-CN" sz="2000" dirty="0">
                <a:latin typeface="Arial"/>
              </a:rPr>
              <a:t>nd </a:t>
            </a:r>
            <a:r>
              <a:rPr lang="en-US" sz="2000" dirty="0">
                <a:latin typeface="Arial"/>
              </a:rPr>
              <a:t>step:</a:t>
            </a:r>
            <a:endParaRPr sz="1200" dirty="0"/>
          </a:p>
          <a:p>
            <a:pPr>
              <a:buSzPct val="45000"/>
            </a:pPr>
            <a:r>
              <a:rPr lang="en-US" sz="2000" dirty="0">
                <a:latin typeface="Arial"/>
              </a:rPr>
              <a:t>C_0 = f0</a:t>
            </a:r>
            <a:r>
              <a:rPr lang="en-US" sz="2000" baseline="33000" dirty="0">
                <a:latin typeface="Arial"/>
              </a:rPr>
              <a:t>-1</a:t>
            </a:r>
            <a:r>
              <a:rPr lang="en-US" sz="2000" dirty="0">
                <a:latin typeface="Arial"/>
              </a:rPr>
              <a:t>(ADC_0) (Pedestal)</a:t>
            </a:r>
            <a:endParaRPr sz="1200" dirty="0"/>
          </a:p>
          <a:p>
            <a:pPr>
              <a:buSzPct val="45000"/>
            </a:pPr>
            <a:r>
              <a:rPr lang="en-US" dirty="0">
                <a:latin typeface="Arial"/>
              </a:rPr>
              <a:t>C1_i = (Pedestal + C0_i) </a:t>
            </a:r>
            <a:endParaRPr sz="1200" dirty="0"/>
          </a:p>
          <a:p>
            <a:pPr>
              <a:buSzPct val="45000"/>
            </a:pPr>
            <a:endParaRPr lang="en-US" sz="2000" dirty="0">
              <a:latin typeface="Arial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l"/>
            </a:pPr>
            <a:r>
              <a:rPr lang="en-US" sz="2000" dirty="0">
                <a:latin typeface="Arial"/>
              </a:rPr>
              <a:t>3</a:t>
            </a:r>
            <a:r>
              <a:rPr lang="en-US" altLang="zh-CN" sz="2000" dirty="0">
                <a:latin typeface="Arial"/>
              </a:rPr>
              <a:t>rd </a:t>
            </a:r>
            <a:r>
              <a:rPr lang="en-US" sz="2000" dirty="0">
                <a:latin typeface="Arial"/>
              </a:rPr>
              <a:t>step:</a:t>
            </a:r>
            <a:endParaRPr sz="1200" dirty="0"/>
          </a:p>
          <a:p>
            <a:pPr>
              <a:buSzPct val="45000"/>
            </a:pPr>
            <a:r>
              <a:rPr lang="en-US" sz="2000" dirty="0">
                <a:latin typeface="Arial"/>
              </a:rPr>
              <a:t>G1 (</a:t>
            </a:r>
            <a:r>
              <a:rPr lang="en-US" sz="2000" dirty="0" err="1">
                <a:latin typeface="Arial"/>
              </a:rPr>
              <a:t>ADC_i</a:t>
            </a:r>
            <a:r>
              <a:rPr lang="en-US" sz="2000" dirty="0">
                <a:latin typeface="Arial"/>
              </a:rPr>
              <a:t>, C1_i, </a:t>
            </a:r>
            <a:r>
              <a:rPr lang="en-US" sz="2000" dirty="0" err="1">
                <a:latin typeface="Arial"/>
              </a:rPr>
              <a:t>i</a:t>
            </a:r>
            <a:r>
              <a:rPr lang="en-US" sz="2000" dirty="0">
                <a:latin typeface="Arial"/>
              </a:rPr>
              <a:t>=0,1,2)</a:t>
            </a:r>
            <a:endParaRPr sz="1200" dirty="0"/>
          </a:p>
          <a:p>
            <a:pPr>
              <a:buSzPct val="45000"/>
            </a:pPr>
            <a:r>
              <a:rPr lang="en-US" sz="2000" dirty="0">
                <a:latin typeface="Arial"/>
              </a:rPr>
              <a:t>TF1* f1 = G1-&gt;Fit(pol1) in [10,200]</a:t>
            </a:r>
            <a:endParaRPr sz="1200" dirty="0"/>
          </a:p>
        </p:txBody>
      </p:sp>
      <p:sp>
        <p:nvSpPr>
          <p:cNvPr id="60" name="TextShape 4"/>
          <p:cNvSpPr txBox="1"/>
          <p:nvPr/>
        </p:nvSpPr>
        <p:spPr>
          <a:xfrm>
            <a:off x="855877" y="6562656"/>
            <a:ext cx="9082800" cy="543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400" dirty="0">
                <a:latin typeface="Arial"/>
              </a:rPr>
              <a:t>[0,3000] ADC channels covers the energy losses of p and He</a:t>
            </a:r>
            <a:endParaRPr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40000" y="49320"/>
            <a:ext cx="9152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Extract ADC calibration parameters</a:t>
            </a:r>
            <a:endParaRPr/>
          </a:p>
        </p:txBody>
      </p:sp>
      <p:pic>
        <p:nvPicPr>
          <p:cNvPr id="62" name="图片 61"/>
          <p:cNvPicPr/>
          <p:nvPr/>
        </p:nvPicPr>
        <p:blipFill>
          <a:blip r:embed="rId3"/>
          <a:stretch/>
        </p:blipFill>
        <p:spPr>
          <a:xfrm>
            <a:off x="1717920" y="1175040"/>
            <a:ext cx="6691680" cy="3056400"/>
          </a:xfrm>
          <a:prstGeom prst="rect">
            <a:avLst/>
          </a:prstGeom>
          <a:ln>
            <a:noFill/>
          </a:ln>
        </p:spPr>
      </p:pic>
      <p:sp>
        <p:nvSpPr>
          <p:cNvPr id="63" name="TextShape 2"/>
          <p:cNvSpPr txBox="1"/>
          <p:nvPr/>
        </p:nvSpPr>
        <p:spPr>
          <a:xfrm>
            <a:off x="972853" y="4439261"/>
            <a:ext cx="7955280" cy="2033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50000"/>
              </a:lnSpc>
              <a:buSzPct val="45000"/>
            </a:pPr>
            <a:r>
              <a:rPr lang="en-US" sz="3200" dirty="0" err="1">
                <a:latin typeface="Arial"/>
              </a:rPr>
              <a:t>G_i</a:t>
            </a:r>
            <a:r>
              <a:rPr lang="en-US" sz="3200" dirty="0">
                <a:latin typeface="Arial"/>
              </a:rPr>
              <a:t>=(</a:t>
            </a:r>
            <a:r>
              <a:rPr lang="en-US" sz="3200" dirty="0" err="1">
                <a:latin typeface="Arial"/>
              </a:rPr>
              <a:t>ADC_i</a:t>
            </a:r>
            <a:r>
              <a:rPr lang="en-US" sz="3200" dirty="0">
                <a:latin typeface="Arial"/>
              </a:rPr>
              <a:t>/f1</a:t>
            </a:r>
            <a:r>
              <a:rPr lang="en-US" sz="3200" baseline="33000" dirty="0">
                <a:latin typeface="Arial"/>
              </a:rPr>
              <a:t>-1</a:t>
            </a:r>
            <a:r>
              <a:rPr lang="en-US" sz="3200" dirty="0">
                <a:latin typeface="Arial"/>
              </a:rPr>
              <a:t>(C1_i), </a:t>
            </a:r>
            <a:r>
              <a:rPr lang="en-US" sz="3200" dirty="0" err="1">
                <a:latin typeface="Arial"/>
              </a:rPr>
              <a:t>ADC_i</a:t>
            </a:r>
            <a:r>
              <a:rPr lang="en-US" sz="3200" dirty="0">
                <a:latin typeface="Arial"/>
              </a:rPr>
              <a:t>)</a:t>
            </a:r>
            <a:endParaRPr dirty="0"/>
          </a:p>
          <a:p>
            <a:pPr>
              <a:lnSpc>
                <a:spcPct val="150000"/>
              </a:lnSpc>
              <a:buSzPct val="45000"/>
            </a:pPr>
            <a:r>
              <a:rPr lang="en-US" sz="3200" dirty="0" err="1">
                <a:latin typeface="Arial"/>
              </a:rPr>
              <a:t>G_i</a:t>
            </a:r>
            <a:r>
              <a:rPr lang="en-US" sz="3200" dirty="0">
                <a:latin typeface="Arial"/>
              </a:rPr>
              <a:t>-&gt;Fit(“pol5”)</a:t>
            </a:r>
            <a:endParaRPr dirty="0"/>
          </a:p>
        </p:txBody>
      </p:sp>
      <p:sp>
        <p:nvSpPr>
          <p:cNvPr id="64" name="TextShape 3"/>
          <p:cNvSpPr txBox="1"/>
          <p:nvPr/>
        </p:nvSpPr>
        <p:spPr>
          <a:xfrm>
            <a:off x="3287667" y="5947172"/>
            <a:ext cx="6076446" cy="1258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en-US" sz="3200" dirty="0">
                <a:latin typeface="Arial"/>
              </a:rPr>
              <a:t>ADC (ADC&lt;2000)</a:t>
            </a:r>
            <a:endParaRPr dirty="0"/>
          </a:p>
          <a:p>
            <a:pPr>
              <a:buSzPct val="45000"/>
            </a:pPr>
            <a:r>
              <a:rPr lang="en-US" sz="3200" dirty="0">
                <a:latin typeface="Arial"/>
              </a:rPr>
              <a:t>ADC / pol5(ADC) (ADC&gt;2000) </a:t>
            </a:r>
            <a:endParaRPr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9CDE521-9FD3-4D7D-86B7-52FB66F60500}"/>
              </a:ext>
            </a:extLst>
          </p:cNvPr>
          <p:cNvSpPr txBox="1"/>
          <p:nvPr/>
        </p:nvSpPr>
        <p:spPr>
          <a:xfrm>
            <a:off x="844845" y="6157142"/>
            <a:ext cx="25501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 err="1"/>
              <a:t>ADC_cali</a:t>
            </a:r>
            <a:r>
              <a:rPr lang="en-US" altLang="zh-CN" sz="2800" dirty="0"/>
              <a:t> = </a:t>
            </a:r>
          </a:p>
        </p:txBody>
      </p:sp>
      <p:sp>
        <p:nvSpPr>
          <p:cNvPr id="4" name="左大括号 3">
            <a:extLst>
              <a:ext uri="{FF2B5EF4-FFF2-40B4-BE49-F238E27FC236}">
                <a16:creationId xmlns:a16="http://schemas.microsoft.com/office/drawing/2014/main" id="{4AF88DA8-9A7B-495B-A76E-5255FC79E176}"/>
              </a:ext>
            </a:extLst>
          </p:cNvPr>
          <p:cNvSpPr/>
          <p:nvPr/>
        </p:nvSpPr>
        <p:spPr>
          <a:xfrm>
            <a:off x="2808225" y="6025238"/>
            <a:ext cx="355904" cy="865854"/>
          </a:xfrm>
          <a:prstGeom prst="leftBrac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DAC influences</a:t>
            </a:r>
            <a:endParaRPr/>
          </a:p>
        </p:txBody>
      </p:sp>
      <p:sp>
        <p:nvSpPr>
          <p:cNvPr id="6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 </a:t>
            </a:r>
            <a:r>
              <a:rPr lang="en-US" sz="3200">
                <a:solidFill>
                  <a:srgbClr val="009900"/>
                </a:solidFill>
                <a:latin typeface="Arial"/>
              </a:rPr>
              <a:t>Pedestal does not change;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solidFill>
                  <a:srgbClr val="009900"/>
                </a:solidFill>
                <a:latin typeface="Arial"/>
              </a:rPr>
              <a:t> MIP calibration does not change;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solidFill>
                  <a:srgbClr val="009900"/>
                </a:solidFill>
                <a:latin typeface="Arial"/>
              </a:rPr>
              <a:t> Dynode ratio need to be checked;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 </a:t>
            </a:r>
            <a:r>
              <a:rPr lang="en-US" sz="3200">
                <a:solidFill>
                  <a:srgbClr val="FF0000"/>
                </a:solidFill>
                <a:latin typeface="Arial"/>
              </a:rPr>
              <a:t>The energy of PsdHits will be changed;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solidFill>
                  <a:srgbClr val="FF0000"/>
                </a:solidFill>
                <a:latin typeface="Arial"/>
              </a:rPr>
              <a:t> The reconstructed charge will be changes;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solidFill>
                  <a:srgbClr val="FF0000"/>
                </a:solidFill>
                <a:latin typeface="Arial"/>
              </a:rPr>
              <a:t> The quenching effect correction functions need to be updated.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502</Words>
  <Application>Microsoft Office PowerPoint</Application>
  <PresentationFormat>自定义</PresentationFormat>
  <Paragraphs>61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StarSymbol</vt:lpstr>
      <vt:lpstr>等线</vt:lpstr>
      <vt:lpstr>Arial</vt:lpstr>
      <vt:lpstr>Times New Roman</vt:lpstr>
      <vt:lpstr>Wingdings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张 亚鹏</cp:lastModifiedBy>
  <cp:revision>4</cp:revision>
  <dcterms:modified xsi:type="dcterms:W3CDTF">2023-03-16T01:48:23Z</dcterms:modified>
</cp:coreProperties>
</file>