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8" r:id="rId2"/>
    <p:sldId id="288" r:id="rId3"/>
    <p:sldId id="290" r:id="rId4"/>
    <p:sldId id="291" r:id="rId5"/>
    <p:sldId id="292" r:id="rId6"/>
    <p:sldId id="293" r:id="rId7"/>
    <p:sldId id="294" r:id="rId8"/>
    <p:sldId id="295" r:id="rId9"/>
    <p:sldId id="337" r:id="rId10"/>
    <p:sldId id="296" r:id="rId11"/>
    <p:sldId id="338" r:id="rId12"/>
    <p:sldId id="339" r:id="rId13"/>
    <p:sldId id="340" r:id="rId14"/>
    <p:sldId id="341" r:id="rId15"/>
    <p:sldId id="342" r:id="rId16"/>
    <p:sldId id="297"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4" d="100"/>
          <a:sy n="84" d="100"/>
        </p:scale>
        <p:origin x="643"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1D105-B8E0-4940-A353-3A2B2A9EF6C6}" type="datetimeFigureOut">
              <a:rPr lang="zh-CN" altLang="en-US" smtClean="0"/>
              <a:t>2023/11/9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2B4626-5E39-4C21-AB6A-F97A077A8C24}" type="slidenum">
              <a:rPr lang="zh-CN" altLang="en-US" smtClean="0"/>
              <a:t>‹#›</a:t>
            </a:fld>
            <a:endParaRPr lang="zh-CN" altLang="en-US"/>
          </a:p>
        </p:txBody>
      </p:sp>
    </p:spTree>
    <p:extLst>
      <p:ext uri="{BB962C8B-B14F-4D97-AF65-F5344CB8AC3E}">
        <p14:creationId xmlns:p14="http://schemas.microsoft.com/office/powerpoint/2010/main" val="3392654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B1E7E9-B792-5EE3-9988-67A6E36DEAF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EFBAD9C-0238-F49A-DEF1-AF51F09654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63B06C9-9952-0CAF-348A-9F0523B36848}"/>
              </a:ext>
            </a:extLst>
          </p:cNvPr>
          <p:cNvSpPr>
            <a:spLocks noGrp="1"/>
          </p:cNvSpPr>
          <p:nvPr>
            <p:ph type="dt" sz="half" idx="10"/>
          </p:nvPr>
        </p:nvSpPr>
        <p:spPr/>
        <p:txBody>
          <a:bodyPr/>
          <a:lstStyle/>
          <a:p>
            <a:fld id="{95680622-D751-49D5-9C44-98CE9CC48A64}" type="datetime1">
              <a:rPr lang="zh-CN" altLang="en-US" smtClean="0"/>
              <a:t>2023/11/9</a:t>
            </a:fld>
            <a:endParaRPr lang="zh-CN" altLang="en-US"/>
          </a:p>
        </p:txBody>
      </p:sp>
      <p:sp>
        <p:nvSpPr>
          <p:cNvPr id="5" name="页脚占位符 4">
            <a:extLst>
              <a:ext uri="{FF2B5EF4-FFF2-40B4-BE49-F238E27FC236}">
                <a16:creationId xmlns:a16="http://schemas.microsoft.com/office/drawing/2014/main" id="{5F928AB6-94F5-3E91-DECA-A73C83BDA7C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F2DA8B9-010D-3AAB-3F52-A17EC8B80553}"/>
              </a:ext>
            </a:extLst>
          </p:cNvPr>
          <p:cNvSpPr>
            <a:spLocks noGrp="1"/>
          </p:cNvSpPr>
          <p:nvPr>
            <p:ph type="sldNum" sz="quarter" idx="12"/>
          </p:nvPr>
        </p:nvSpPr>
        <p:spPr/>
        <p:txBody>
          <a:bodyPr/>
          <a:lstStyle/>
          <a:p>
            <a:fld id="{9509C939-CCB5-4F47-B19A-D16D2A1C1280}" type="slidenum">
              <a:rPr lang="zh-CN" altLang="en-US" smtClean="0"/>
              <a:t>‹#›</a:t>
            </a:fld>
            <a:endParaRPr lang="zh-CN" altLang="en-US"/>
          </a:p>
        </p:txBody>
      </p:sp>
    </p:spTree>
    <p:extLst>
      <p:ext uri="{BB962C8B-B14F-4D97-AF65-F5344CB8AC3E}">
        <p14:creationId xmlns:p14="http://schemas.microsoft.com/office/powerpoint/2010/main" val="1104978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B38B9D-AB81-3F2F-7E1A-ED032AD960E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9B2BEA6-7E07-41CC-D73B-F907E7E3BFC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B619BDE-9061-8071-4382-98AA61F670CA}"/>
              </a:ext>
            </a:extLst>
          </p:cNvPr>
          <p:cNvSpPr>
            <a:spLocks noGrp="1"/>
          </p:cNvSpPr>
          <p:nvPr>
            <p:ph type="dt" sz="half" idx="10"/>
          </p:nvPr>
        </p:nvSpPr>
        <p:spPr/>
        <p:txBody>
          <a:bodyPr/>
          <a:lstStyle/>
          <a:p>
            <a:fld id="{F3EE6E1B-F744-46BA-98AC-71B4F9D720A2}" type="datetime1">
              <a:rPr lang="zh-CN" altLang="en-US" smtClean="0"/>
              <a:t>2023/11/9</a:t>
            </a:fld>
            <a:endParaRPr lang="zh-CN" altLang="en-US"/>
          </a:p>
        </p:txBody>
      </p:sp>
      <p:sp>
        <p:nvSpPr>
          <p:cNvPr id="5" name="页脚占位符 4">
            <a:extLst>
              <a:ext uri="{FF2B5EF4-FFF2-40B4-BE49-F238E27FC236}">
                <a16:creationId xmlns:a16="http://schemas.microsoft.com/office/drawing/2014/main" id="{53F620FB-EEFC-39B7-A00A-8F1372CAEA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5C0709B-FD03-3949-33F6-5832C9E94177}"/>
              </a:ext>
            </a:extLst>
          </p:cNvPr>
          <p:cNvSpPr>
            <a:spLocks noGrp="1"/>
          </p:cNvSpPr>
          <p:nvPr>
            <p:ph type="sldNum" sz="quarter" idx="12"/>
          </p:nvPr>
        </p:nvSpPr>
        <p:spPr/>
        <p:txBody>
          <a:bodyPr/>
          <a:lstStyle/>
          <a:p>
            <a:fld id="{9509C939-CCB5-4F47-B19A-D16D2A1C1280}" type="slidenum">
              <a:rPr lang="zh-CN" altLang="en-US" smtClean="0"/>
              <a:t>‹#›</a:t>
            </a:fld>
            <a:endParaRPr lang="zh-CN" altLang="en-US"/>
          </a:p>
        </p:txBody>
      </p:sp>
    </p:spTree>
    <p:extLst>
      <p:ext uri="{BB962C8B-B14F-4D97-AF65-F5344CB8AC3E}">
        <p14:creationId xmlns:p14="http://schemas.microsoft.com/office/powerpoint/2010/main" val="2863977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7C0310F-5396-1704-01FF-F3EEFE69EF9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A162383-83FB-6894-D84D-332593F71F27}"/>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E9D89B3-6829-058E-045D-391FFC98BE78}"/>
              </a:ext>
            </a:extLst>
          </p:cNvPr>
          <p:cNvSpPr>
            <a:spLocks noGrp="1"/>
          </p:cNvSpPr>
          <p:nvPr>
            <p:ph type="dt" sz="half" idx="10"/>
          </p:nvPr>
        </p:nvSpPr>
        <p:spPr/>
        <p:txBody>
          <a:bodyPr/>
          <a:lstStyle/>
          <a:p>
            <a:fld id="{D5936950-5C8C-4F7E-9A1A-EBC3BE08BBEE}" type="datetime1">
              <a:rPr lang="zh-CN" altLang="en-US" smtClean="0"/>
              <a:t>2023/11/9</a:t>
            </a:fld>
            <a:endParaRPr lang="zh-CN" altLang="en-US"/>
          </a:p>
        </p:txBody>
      </p:sp>
      <p:sp>
        <p:nvSpPr>
          <p:cNvPr id="5" name="页脚占位符 4">
            <a:extLst>
              <a:ext uri="{FF2B5EF4-FFF2-40B4-BE49-F238E27FC236}">
                <a16:creationId xmlns:a16="http://schemas.microsoft.com/office/drawing/2014/main" id="{6477A6D1-E95A-35AD-D81D-B0D7CCF044F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FBA64FE-298F-8487-EC77-D3969BB9CDE5}"/>
              </a:ext>
            </a:extLst>
          </p:cNvPr>
          <p:cNvSpPr>
            <a:spLocks noGrp="1"/>
          </p:cNvSpPr>
          <p:nvPr>
            <p:ph type="sldNum" sz="quarter" idx="12"/>
          </p:nvPr>
        </p:nvSpPr>
        <p:spPr/>
        <p:txBody>
          <a:bodyPr/>
          <a:lstStyle/>
          <a:p>
            <a:fld id="{9509C939-CCB5-4F47-B19A-D16D2A1C1280}" type="slidenum">
              <a:rPr lang="zh-CN" altLang="en-US" smtClean="0"/>
              <a:t>‹#›</a:t>
            </a:fld>
            <a:endParaRPr lang="zh-CN" altLang="en-US"/>
          </a:p>
        </p:txBody>
      </p:sp>
    </p:spTree>
    <p:extLst>
      <p:ext uri="{BB962C8B-B14F-4D97-AF65-F5344CB8AC3E}">
        <p14:creationId xmlns:p14="http://schemas.microsoft.com/office/powerpoint/2010/main" val="3734265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378EF0-9B2F-7A02-EAFE-16C3AF099A2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5156DBC-6941-3968-EA42-852FFA5F5B6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0A8DB32-CA3D-3F64-E07A-DF4B5EB571D6}"/>
              </a:ext>
            </a:extLst>
          </p:cNvPr>
          <p:cNvSpPr>
            <a:spLocks noGrp="1"/>
          </p:cNvSpPr>
          <p:nvPr>
            <p:ph type="dt" sz="half" idx="10"/>
          </p:nvPr>
        </p:nvSpPr>
        <p:spPr/>
        <p:txBody>
          <a:bodyPr/>
          <a:lstStyle/>
          <a:p>
            <a:fld id="{10A430EF-CA42-4433-A1A4-C1F2DDA37944}" type="datetime1">
              <a:rPr lang="zh-CN" altLang="en-US" smtClean="0"/>
              <a:t>2023/11/9</a:t>
            </a:fld>
            <a:endParaRPr lang="zh-CN" altLang="en-US"/>
          </a:p>
        </p:txBody>
      </p:sp>
      <p:sp>
        <p:nvSpPr>
          <p:cNvPr id="5" name="页脚占位符 4">
            <a:extLst>
              <a:ext uri="{FF2B5EF4-FFF2-40B4-BE49-F238E27FC236}">
                <a16:creationId xmlns:a16="http://schemas.microsoft.com/office/drawing/2014/main" id="{9BEA052F-F85D-26F4-C904-AA3BFD25435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C072F8E-8AD5-B0D2-50C3-F18848FDC62C}"/>
              </a:ext>
            </a:extLst>
          </p:cNvPr>
          <p:cNvSpPr>
            <a:spLocks noGrp="1"/>
          </p:cNvSpPr>
          <p:nvPr>
            <p:ph type="sldNum" sz="quarter" idx="12"/>
          </p:nvPr>
        </p:nvSpPr>
        <p:spPr/>
        <p:txBody>
          <a:bodyPr/>
          <a:lstStyle/>
          <a:p>
            <a:fld id="{9509C939-CCB5-4F47-B19A-D16D2A1C1280}" type="slidenum">
              <a:rPr lang="zh-CN" altLang="en-US" smtClean="0"/>
              <a:t>‹#›</a:t>
            </a:fld>
            <a:endParaRPr lang="zh-CN" altLang="en-US"/>
          </a:p>
        </p:txBody>
      </p:sp>
    </p:spTree>
    <p:extLst>
      <p:ext uri="{BB962C8B-B14F-4D97-AF65-F5344CB8AC3E}">
        <p14:creationId xmlns:p14="http://schemas.microsoft.com/office/powerpoint/2010/main" val="616912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5639D7-08DA-E657-03A2-7E9F08F805A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8AE8DB9-C89C-4242-55BF-326C45D366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D16A955-FB7F-FB5E-B9D5-71CFCCF8BBDC}"/>
              </a:ext>
            </a:extLst>
          </p:cNvPr>
          <p:cNvSpPr>
            <a:spLocks noGrp="1"/>
          </p:cNvSpPr>
          <p:nvPr>
            <p:ph type="dt" sz="half" idx="10"/>
          </p:nvPr>
        </p:nvSpPr>
        <p:spPr/>
        <p:txBody>
          <a:bodyPr/>
          <a:lstStyle/>
          <a:p>
            <a:fld id="{D3802D75-EC0C-4225-9640-D4069C575C0F}" type="datetime1">
              <a:rPr lang="zh-CN" altLang="en-US" smtClean="0"/>
              <a:t>2023/11/9</a:t>
            </a:fld>
            <a:endParaRPr lang="zh-CN" altLang="en-US"/>
          </a:p>
        </p:txBody>
      </p:sp>
      <p:sp>
        <p:nvSpPr>
          <p:cNvPr id="5" name="页脚占位符 4">
            <a:extLst>
              <a:ext uri="{FF2B5EF4-FFF2-40B4-BE49-F238E27FC236}">
                <a16:creationId xmlns:a16="http://schemas.microsoft.com/office/drawing/2014/main" id="{94E54403-0D4F-424B-B684-17226EF827E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F756E46-AC59-F6F0-34B4-222DB1D279D6}"/>
              </a:ext>
            </a:extLst>
          </p:cNvPr>
          <p:cNvSpPr>
            <a:spLocks noGrp="1"/>
          </p:cNvSpPr>
          <p:nvPr>
            <p:ph type="sldNum" sz="quarter" idx="12"/>
          </p:nvPr>
        </p:nvSpPr>
        <p:spPr/>
        <p:txBody>
          <a:bodyPr/>
          <a:lstStyle/>
          <a:p>
            <a:fld id="{9509C939-CCB5-4F47-B19A-D16D2A1C1280}" type="slidenum">
              <a:rPr lang="zh-CN" altLang="en-US" smtClean="0"/>
              <a:t>‹#›</a:t>
            </a:fld>
            <a:endParaRPr lang="zh-CN" altLang="en-US"/>
          </a:p>
        </p:txBody>
      </p:sp>
    </p:spTree>
    <p:extLst>
      <p:ext uri="{BB962C8B-B14F-4D97-AF65-F5344CB8AC3E}">
        <p14:creationId xmlns:p14="http://schemas.microsoft.com/office/powerpoint/2010/main" val="3316768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0C102D-B5F5-BB7A-17D1-24893E41EEA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645E985-F507-F588-9AAF-885CFC84B3E9}"/>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686E608-FF77-8D01-AC39-6017FF614D37}"/>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DEB7292-2D3C-7B65-2F5F-F9D636AA5415}"/>
              </a:ext>
            </a:extLst>
          </p:cNvPr>
          <p:cNvSpPr>
            <a:spLocks noGrp="1"/>
          </p:cNvSpPr>
          <p:nvPr>
            <p:ph type="dt" sz="half" idx="10"/>
          </p:nvPr>
        </p:nvSpPr>
        <p:spPr/>
        <p:txBody>
          <a:bodyPr/>
          <a:lstStyle/>
          <a:p>
            <a:fld id="{718AC125-BDA1-49A7-800A-5D88A76A899D}" type="datetime1">
              <a:rPr lang="zh-CN" altLang="en-US" smtClean="0"/>
              <a:t>2023/11/9</a:t>
            </a:fld>
            <a:endParaRPr lang="zh-CN" altLang="en-US"/>
          </a:p>
        </p:txBody>
      </p:sp>
      <p:sp>
        <p:nvSpPr>
          <p:cNvPr id="6" name="页脚占位符 5">
            <a:extLst>
              <a:ext uri="{FF2B5EF4-FFF2-40B4-BE49-F238E27FC236}">
                <a16:creationId xmlns:a16="http://schemas.microsoft.com/office/drawing/2014/main" id="{41940C17-D59D-2497-A1FE-3CD94514019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F7C36D8-CD97-9B66-6CA7-9D4EA389D412}"/>
              </a:ext>
            </a:extLst>
          </p:cNvPr>
          <p:cNvSpPr>
            <a:spLocks noGrp="1"/>
          </p:cNvSpPr>
          <p:nvPr>
            <p:ph type="sldNum" sz="quarter" idx="12"/>
          </p:nvPr>
        </p:nvSpPr>
        <p:spPr/>
        <p:txBody>
          <a:bodyPr/>
          <a:lstStyle/>
          <a:p>
            <a:fld id="{9509C939-CCB5-4F47-B19A-D16D2A1C1280}" type="slidenum">
              <a:rPr lang="zh-CN" altLang="en-US" smtClean="0"/>
              <a:t>‹#›</a:t>
            </a:fld>
            <a:endParaRPr lang="zh-CN" altLang="en-US"/>
          </a:p>
        </p:txBody>
      </p:sp>
    </p:spTree>
    <p:extLst>
      <p:ext uri="{BB962C8B-B14F-4D97-AF65-F5344CB8AC3E}">
        <p14:creationId xmlns:p14="http://schemas.microsoft.com/office/powerpoint/2010/main" val="3311643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1F7558-6D00-0DA6-7BAE-EC0E3765905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9F8678B-1604-DBA0-08BF-945851C350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76AF362-AADC-B4BD-3C4F-8DC05674507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9648341-DE4B-9814-124D-A4CC35AE89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08EAD68-0023-F4AD-EFE7-6D341399C43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DB11715-156E-8F0D-F202-38E0E4A4D6FA}"/>
              </a:ext>
            </a:extLst>
          </p:cNvPr>
          <p:cNvSpPr>
            <a:spLocks noGrp="1"/>
          </p:cNvSpPr>
          <p:nvPr>
            <p:ph type="dt" sz="half" idx="10"/>
          </p:nvPr>
        </p:nvSpPr>
        <p:spPr/>
        <p:txBody>
          <a:bodyPr/>
          <a:lstStyle/>
          <a:p>
            <a:fld id="{F33EEA2B-39EF-4282-B2F9-EAE5E3608FE7}" type="datetime1">
              <a:rPr lang="zh-CN" altLang="en-US" smtClean="0"/>
              <a:t>2023/11/9</a:t>
            </a:fld>
            <a:endParaRPr lang="zh-CN" altLang="en-US"/>
          </a:p>
        </p:txBody>
      </p:sp>
      <p:sp>
        <p:nvSpPr>
          <p:cNvPr id="8" name="页脚占位符 7">
            <a:extLst>
              <a:ext uri="{FF2B5EF4-FFF2-40B4-BE49-F238E27FC236}">
                <a16:creationId xmlns:a16="http://schemas.microsoft.com/office/drawing/2014/main" id="{057D40AC-E75D-C45B-E952-69ACE5D3636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2C9B44B-D3C9-3AB4-5C83-F3066DC18D72}"/>
              </a:ext>
            </a:extLst>
          </p:cNvPr>
          <p:cNvSpPr>
            <a:spLocks noGrp="1"/>
          </p:cNvSpPr>
          <p:nvPr>
            <p:ph type="sldNum" sz="quarter" idx="12"/>
          </p:nvPr>
        </p:nvSpPr>
        <p:spPr/>
        <p:txBody>
          <a:bodyPr/>
          <a:lstStyle/>
          <a:p>
            <a:fld id="{9509C939-CCB5-4F47-B19A-D16D2A1C1280}" type="slidenum">
              <a:rPr lang="zh-CN" altLang="en-US" smtClean="0"/>
              <a:t>‹#›</a:t>
            </a:fld>
            <a:endParaRPr lang="zh-CN" altLang="en-US"/>
          </a:p>
        </p:txBody>
      </p:sp>
    </p:spTree>
    <p:extLst>
      <p:ext uri="{BB962C8B-B14F-4D97-AF65-F5344CB8AC3E}">
        <p14:creationId xmlns:p14="http://schemas.microsoft.com/office/powerpoint/2010/main" val="678829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AEBB9A-C019-9BBF-C342-715A9F85EE7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EE28156-F70C-8343-1786-2522E16CAFD3}"/>
              </a:ext>
            </a:extLst>
          </p:cNvPr>
          <p:cNvSpPr>
            <a:spLocks noGrp="1"/>
          </p:cNvSpPr>
          <p:nvPr>
            <p:ph type="dt" sz="half" idx="10"/>
          </p:nvPr>
        </p:nvSpPr>
        <p:spPr/>
        <p:txBody>
          <a:bodyPr/>
          <a:lstStyle/>
          <a:p>
            <a:fld id="{1E4AFC34-A728-4192-84B7-C632DFEBCFA9}" type="datetime1">
              <a:rPr lang="zh-CN" altLang="en-US" smtClean="0"/>
              <a:t>2023/11/9</a:t>
            </a:fld>
            <a:endParaRPr lang="zh-CN" altLang="en-US"/>
          </a:p>
        </p:txBody>
      </p:sp>
      <p:sp>
        <p:nvSpPr>
          <p:cNvPr id="4" name="页脚占位符 3">
            <a:extLst>
              <a:ext uri="{FF2B5EF4-FFF2-40B4-BE49-F238E27FC236}">
                <a16:creationId xmlns:a16="http://schemas.microsoft.com/office/drawing/2014/main" id="{6BE11585-0C4F-1C52-D90A-3904AFF9022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8377558-EEE5-DC6C-1CBB-35DBF2173570}"/>
              </a:ext>
            </a:extLst>
          </p:cNvPr>
          <p:cNvSpPr>
            <a:spLocks noGrp="1"/>
          </p:cNvSpPr>
          <p:nvPr>
            <p:ph type="sldNum" sz="quarter" idx="12"/>
          </p:nvPr>
        </p:nvSpPr>
        <p:spPr/>
        <p:txBody>
          <a:bodyPr/>
          <a:lstStyle/>
          <a:p>
            <a:fld id="{9509C939-CCB5-4F47-B19A-D16D2A1C1280}" type="slidenum">
              <a:rPr lang="zh-CN" altLang="en-US" smtClean="0"/>
              <a:t>‹#›</a:t>
            </a:fld>
            <a:endParaRPr lang="zh-CN" altLang="en-US"/>
          </a:p>
        </p:txBody>
      </p:sp>
    </p:spTree>
    <p:extLst>
      <p:ext uri="{BB962C8B-B14F-4D97-AF65-F5344CB8AC3E}">
        <p14:creationId xmlns:p14="http://schemas.microsoft.com/office/powerpoint/2010/main" val="58239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338DC2F-649D-F1A2-F45B-07AB51196B96}"/>
              </a:ext>
            </a:extLst>
          </p:cNvPr>
          <p:cNvSpPr>
            <a:spLocks noGrp="1"/>
          </p:cNvSpPr>
          <p:nvPr>
            <p:ph type="dt" sz="half" idx="10"/>
          </p:nvPr>
        </p:nvSpPr>
        <p:spPr/>
        <p:txBody>
          <a:bodyPr/>
          <a:lstStyle/>
          <a:p>
            <a:fld id="{B5F51375-38CE-4384-86BB-884365DDE62B}" type="datetime1">
              <a:rPr lang="zh-CN" altLang="en-US" smtClean="0"/>
              <a:t>2023/11/9</a:t>
            </a:fld>
            <a:endParaRPr lang="zh-CN" altLang="en-US"/>
          </a:p>
        </p:txBody>
      </p:sp>
      <p:sp>
        <p:nvSpPr>
          <p:cNvPr id="3" name="页脚占位符 2">
            <a:extLst>
              <a:ext uri="{FF2B5EF4-FFF2-40B4-BE49-F238E27FC236}">
                <a16:creationId xmlns:a16="http://schemas.microsoft.com/office/drawing/2014/main" id="{19EAB058-39ED-EFF8-E38D-CDB54316AF2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5EF897F-41DA-3E6E-88C8-FC0380B94E17}"/>
              </a:ext>
            </a:extLst>
          </p:cNvPr>
          <p:cNvSpPr>
            <a:spLocks noGrp="1"/>
          </p:cNvSpPr>
          <p:nvPr>
            <p:ph type="sldNum" sz="quarter" idx="12"/>
          </p:nvPr>
        </p:nvSpPr>
        <p:spPr/>
        <p:txBody>
          <a:bodyPr/>
          <a:lstStyle/>
          <a:p>
            <a:fld id="{9509C939-CCB5-4F47-B19A-D16D2A1C1280}" type="slidenum">
              <a:rPr lang="zh-CN" altLang="en-US" smtClean="0"/>
              <a:t>‹#›</a:t>
            </a:fld>
            <a:endParaRPr lang="zh-CN" altLang="en-US"/>
          </a:p>
        </p:txBody>
      </p:sp>
    </p:spTree>
    <p:extLst>
      <p:ext uri="{BB962C8B-B14F-4D97-AF65-F5344CB8AC3E}">
        <p14:creationId xmlns:p14="http://schemas.microsoft.com/office/powerpoint/2010/main" val="2209029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6A71A8-A11C-AD4E-BF34-A7A41195D0F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AD9FCF6-A31F-F036-E59B-7CA52F9D19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A64270D-1781-436E-14D9-44D2C39822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F52E3F3-1D98-3A00-509E-FC150E6A773B}"/>
              </a:ext>
            </a:extLst>
          </p:cNvPr>
          <p:cNvSpPr>
            <a:spLocks noGrp="1"/>
          </p:cNvSpPr>
          <p:nvPr>
            <p:ph type="dt" sz="half" idx="10"/>
          </p:nvPr>
        </p:nvSpPr>
        <p:spPr/>
        <p:txBody>
          <a:bodyPr/>
          <a:lstStyle/>
          <a:p>
            <a:fld id="{5557C450-7A13-4700-BE9F-280AAA9AD0B4}" type="datetime1">
              <a:rPr lang="zh-CN" altLang="en-US" smtClean="0"/>
              <a:t>2023/11/9</a:t>
            </a:fld>
            <a:endParaRPr lang="zh-CN" altLang="en-US"/>
          </a:p>
        </p:txBody>
      </p:sp>
      <p:sp>
        <p:nvSpPr>
          <p:cNvPr id="6" name="页脚占位符 5">
            <a:extLst>
              <a:ext uri="{FF2B5EF4-FFF2-40B4-BE49-F238E27FC236}">
                <a16:creationId xmlns:a16="http://schemas.microsoft.com/office/drawing/2014/main" id="{535CCC85-E9D4-EACC-1101-AA47DFBFB3D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9D05992-4D49-898A-B23F-70733EA0F11B}"/>
              </a:ext>
            </a:extLst>
          </p:cNvPr>
          <p:cNvSpPr>
            <a:spLocks noGrp="1"/>
          </p:cNvSpPr>
          <p:nvPr>
            <p:ph type="sldNum" sz="quarter" idx="12"/>
          </p:nvPr>
        </p:nvSpPr>
        <p:spPr/>
        <p:txBody>
          <a:bodyPr/>
          <a:lstStyle/>
          <a:p>
            <a:fld id="{9509C939-CCB5-4F47-B19A-D16D2A1C1280}" type="slidenum">
              <a:rPr lang="zh-CN" altLang="en-US" smtClean="0"/>
              <a:t>‹#›</a:t>
            </a:fld>
            <a:endParaRPr lang="zh-CN" altLang="en-US"/>
          </a:p>
        </p:txBody>
      </p:sp>
    </p:spTree>
    <p:extLst>
      <p:ext uri="{BB962C8B-B14F-4D97-AF65-F5344CB8AC3E}">
        <p14:creationId xmlns:p14="http://schemas.microsoft.com/office/powerpoint/2010/main" val="52051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772082-AD9E-241C-7220-1286D7C81AC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E4AF5C6-C2EB-C7D7-CEDE-DCC03606C0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a:extLst>
              <a:ext uri="{FF2B5EF4-FFF2-40B4-BE49-F238E27FC236}">
                <a16:creationId xmlns:a16="http://schemas.microsoft.com/office/drawing/2014/main" id="{7A89F9F9-83D8-C78F-B2BC-6FB240CB29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7DAE524-E737-6B2A-03BA-16F13A21F50B}"/>
              </a:ext>
            </a:extLst>
          </p:cNvPr>
          <p:cNvSpPr>
            <a:spLocks noGrp="1"/>
          </p:cNvSpPr>
          <p:nvPr>
            <p:ph type="dt" sz="half" idx="10"/>
          </p:nvPr>
        </p:nvSpPr>
        <p:spPr/>
        <p:txBody>
          <a:bodyPr/>
          <a:lstStyle/>
          <a:p>
            <a:fld id="{A075DF7B-81AD-4F1C-8A4D-0BABAD2F6F1F}" type="datetime1">
              <a:rPr lang="zh-CN" altLang="en-US" smtClean="0"/>
              <a:t>2023/11/9</a:t>
            </a:fld>
            <a:endParaRPr lang="zh-CN" altLang="en-US"/>
          </a:p>
        </p:txBody>
      </p:sp>
      <p:sp>
        <p:nvSpPr>
          <p:cNvPr id="6" name="页脚占位符 5">
            <a:extLst>
              <a:ext uri="{FF2B5EF4-FFF2-40B4-BE49-F238E27FC236}">
                <a16:creationId xmlns:a16="http://schemas.microsoft.com/office/drawing/2014/main" id="{D5DBA285-EA57-3635-031F-650AE2BDA43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8FFF0BC-6CAF-B6F3-E23A-0166185FC669}"/>
              </a:ext>
            </a:extLst>
          </p:cNvPr>
          <p:cNvSpPr>
            <a:spLocks noGrp="1"/>
          </p:cNvSpPr>
          <p:nvPr>
            <p:ph type="sldNum" sz="quarter" idx="12"/>
          </p:nvPr>
        </p:nvSpPr>
        <p:spPr/>
        <p:txBody>
          <a:bodyPr/>
          <a:lstStyle/>
          <a:p>
            <a:fld id="{9509C939-CCB5-4F47-B19A-D16D2A1C1280}" type="slidenum">
              <a:rPr lang="zh-CN" altLang="en-US" smtClean="0"/>
              <a:t>‹#›</a:t>
            </a:fld>
            <a:endParaRPr lang="zh-CN" altLang="en-US"/>
          </a:p>
        </p:txBody>
      </p:sp>
    </p:spTree>
    <p:extLst>
      <p:ext uri="{BB962C8B-B14F-4D97-AF65-F5344CB8AC3E}">
        <p14:creationId xmlns:p14="http://schemas.microsoft.com/office/powerpoint/2010/main" val="565041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073D3A4-6EFB-D7AE-A48B-C6888504C1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43FCD48-20AA-47D4-1B39-CD141CE56F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1167601-CF55-4B2C-BCD5-EC73677BF5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DE5A3E-CB3E-4144-B3A7-E44C8041B8D9}" type="datetime1">
              <a:rPr lang="zh-CN" altLang="en-US" smtClean="0"/>
              <a:t>2023/11/9</a:t>
            </a:fld>
            <a:endParaRPr lang="zh-CN" altLang="en-US"/>
          </a:p>
        </p:txBody>
      </p:sp>
      <p:sp>
        <p:nvSpPr>
          <p:cNvPr id="5" name="页脚占位符 4">
            <a:extLst>
              <a:ext uri="{FF2B5EF4-FFF2-40B4-BE49-F238E27FC236}">
                <a16:creationId xmlns:a16="http://schemas.microsoft.com/office/drawing/2014/main" id="{696B17C8-1539-DE75-1890-04A0CBE494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07F9AD2-F605-4FD3-D425-98B66285BA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9C939-CCB5-4F47-B19A-D16D2A1C1280}" type="slidenum">
              <a:rPr lang="zh-CN" altLang="en-US" smtClean="0"/>
              <a:t>‹#›</a:t>
            </a:fld>
            <a:endParaRPr lang="zh-CN" altLang="en-US"/>
          </a:p>
        </p:txBody>
      </p:sp>
    </p:spTree>
    <p:extLst>
      <p:ext uri="{BB962C8B-B14F-4D97-AF65-F5344CB8AC3E}">
        <p14:creationId xmlns:p14="http://schemas.microsoft.com/office/powerpoint/2010/main" val="438259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8143CD-D01E-9C5F-D1A6-1AA6C860E03D}"/>
              </a:ext>
            </a:extLst>
          </p:cNvPr>
          <p:cNvSpPr>
            <a:spLocks noGrp="1"/>
          </p:cNvSpPr>
          <p:nvPr>
            <p:ph type="ctrTitle"/>
          </p:nvPr>
        </p:nvSpPr>
        <p:spPr>
          <a:xfrm>
            <a:off x="848435" y="2047569"/>
            <a:ext cx="10495129" cy="1578591"/>
          </a:xfrm>
        </p:spPr>
        <p:txBody>
          <a:bodyPr anchor="b">
            <a:normAutofit/>
          </a:bodyPr>
          <a:lstStyle/>
          <a:p>
            <a:r>
              <a:rPr lang="en-US" altLang="zh-CN" sz="4700" dirty="0">
                <a:latin typeface="Times New Roman" panose="02020603050405020304" pitchFamily="18" charset="0"/>
                <a:ea typeface="楷体" panose="02010609060101010101" pitchFamily="49" charset="-122"/>
                <a:cs typeface="Times New Roman" panose="02020603050405020304" pitchFamily="18" charset="0"/>
              </a:rPr>
              <a:t>Preliminary Investigation into Anti-matter</a:t>
            </a:r>
            <a:r>
              <a:rPr lang="zh-CN" altLang="en-US" sz="47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4700" dirty="0">
                <a:latin typeface="Times New Roman" panose="02020603050405020304" pitchFamily="18" charset="0"/>
                <a:ea typeface="楷体" panose="02010609060101010101" pitchFamily="49" charset="-122"/>
                <a:cs typeface="Times New Roman" panose="02020603050405020304" pitchFamily="18" charset="0"/>
              </a:rPr>
              <a:t>with DAMPE </a:t>
            </a:r>
            <a:endParaRPr lang="zh-CN" altLang="en-US" sz="47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副标题 2">
            <a:extLst>
              <a:ext uri="{FF2B5EF4-FFF2-40B4-BE49-F238E27FC236}">
                <a16:creationId xmlns:a16="http://schemas.microsoft.com/office/drawing/2014/main" id="{FD0E4824-AE34-A157-44FD-A7690C72B75C}"/>
              </a:ext>
            </a:extLst>
          </p:cNvPr>
          <p:cNvSpPr>
            <a:spLocks noGrp="1"/>
          </p:cNvSpPr>
          <p:nvPr>
            <p:ph type="subTitle" idx="1"/>
          </p:nvPr>
        </p:nvSpPr>
        <p:spPr>
          <a:xfrm>
            <a:off x="3458837" y="3966949"/>
            <a:ext cx="5908243" cy="1878842"/>
          </a:xfrm>
        </p:spPr>
        <p:txBody>
          <a:bodyPr>
            <a:normAutofit/>
          </a:bodyPr>
          <a:lstStyle/>
          <a:p>
            <a:r>
              <a:rPr lang="zh-CN" altLang="en-US" dirty="0">
                <a:latin typeface="Times New Roman" panose="02020603050405020304" pitchFamily="18" charset="0"/>
                <a:ea typeface="楷体" panose="02010609060101010101" pitchFamily="49" charset="-122"/>
                <a:cs typeface="Times New Roman" panose="02020603050405020304" pitchFamily="18" charset="0"/>
              </a:rPr>
              <a:t>徐志会</a:t>
            </a:r>
            <a:r>
              <a:rPr lang="en-US" altLang="zh-CN" dirty="0">
                <a:latin typeface="Times New Roman" panose="02020603050405020304" pitchFamily="18" charset="0"/>
                <a:ea typeface="楷体" panose="02010609060101010101" pitchFamily="49" charset="-122"/>
                <a:cs typeface="Times New Roman" panose="02020603050405020304" pitchFamily="18" charset="0"/>
              </a:rPr>
              <a:t>(Zhi-Hui Xu)</a:t>
            </a:r>
          </a:p>
          <a:p>
            <a:r>
              <a:rPr lang="en-US" altLang="zh-CN" dirty="0">
                <a:latin typeface="Times New Roman" panose="02020603050405020304" pitchFamily="18" charset="0"/>
                <a:ea typeface="楷体" panose="02010609060101010101" pitchFamily="49" charset="-122"/>
                <a:cs typeface="Times New Roman" panose="02020603050405020304" pitchFamily="18" charset="0"/>
              </a:rPr>
              <a:t>xuzh@impcas.ac.cn</a:t>
            </a:r>
          </a:p>
          <a:p>
            <a:r>
              <a:rPr lang="en-US" altLang="zh-CN" dirty="0">
                <a:latin typeface="Times New Roman" panose="02020603050405020304" pitchFamily="18" charset="0"/>
                <a:ea typeface="楷体" panose="02010609060101010101" pitchFamily="49" charset="-122"/>
                <a:cs typeface="Times New Roman" panose="02020603050405020304" pitchFamily="18" charset="0"/>
              </a:rPr>
              <a:t>Institute of Modern Physics(IMP), CAS</a:t>
            </a:r>
          </a:p>
          <a:p>
            <a:r>
              <a:rPr lang="zh-CN" altLang="en-US"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2023-11-09</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5" name="图片 4" descr="徽标&#10;&#10;描述已自动生成">
            <a:extLst>
              <a:ext uri="{FF2B5EF4-FFF2-40B4-BE49-F238E27FC236}">
                <a16:creationId xmlns:a16="http://schemas.microsoft.com/office/drawing/2014/main" id="{94137FB3-9E9C-3087-22BD-46971D00D9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7288" y="32462"/>
            <a:ext cx="2313467" cy="2161869"/>
          </a:xfrm>
          <a:prstGeom prst="rect">
            <a:avLst/>
          </a:prstGeom>
        </p:spPr>
      </p:pic>
      <p:pic>
        <p:nvPicPr>
          <p:cNvPr id="7" name="图片 6" descr="徽标&#10;&#10;中度可信度">
            <a:extLst>
              <a:ext uri="{FF2B5EF4-FFF2-40B4-BE49-F238E27FC236}">
                <a16:creationId xmlns:a16="http://schemas.microsoft.com/office/drawing/2014/main" id="{8D30DE38-3E23-73E1-C709-9794E1260D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800" y="110254"/>
            <a:ext cx="3153037" cy="1891822"/>
          </a:xfrm>
          <a:prstGeom prst="rect">
            <a:avLst/>
          </a:prstGeom>
        </p:spPr>
      </p:pic>
    </p:spTree>
    <p:extLst>
      <p:ext uri="{BB962C8B-B14F-4D97-AF65-F5344CB8AC3E}">
        <p14:creationId xmlns:p14="http://schemas.microsoft.com/office/powerpoint/2010/main" val="3765434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DDEDF1AB-888D-339A-0092-A2A2624CA9DD}"/>
              </a:ext>
            </a:extLst>
          </p:cNvPr>
          <p:cNvSpPr/>
          <p:nvPr/>
        </p:nvSpPr>
        <p:spPr>
          <a:xfrm>
            <a:off x="0" y="6276287"/>
            <a:ext cx="12192000" cy="547237"/>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BA6CC8F3-1719-BF61-CB5B-400136CB1874}"/>
              </a:ext>
            </a:extLst>
          </p:cNvPr>
          <p:cNvSpPr/>
          <p:nvPr/>
        </p:nvSpPr>
        <p:spPr>
          <a:xfrm>
            <a:off x="0" y="-30233"/>
            <a:ext cx="12192000" cy="71717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14FB4FCE-C7DA-5A47-0250-CF9FA2E6B5C7}"/>
              </a:ext>
            </a:extLst>
          </p:cNvPr>
          <p:cNvSpPr>
            <a:spLocks noGrp="1"/>
          </p:cNvSpPr>
          <p:nvPr>
            <p:ph type="title"/>
          </p:nvPr>
        </p:nvSpPr>
        <p:spPr>
          <a:xfrm>
            <a:off x="226993" y="95536"/>
            <a:ext cx="11628362" cy="488444"/>
          </a:xfrm>
        </p:spPr>
        <p:txBody>
          <a:bodyPr>
            <a:noAutofit/>
          </a:bodyPr>
          <a:lstStyle/>
          <a:p>
            <a:pPr algn="l"/>
            <a:r>
              <a:rPr lang="en-US" altLang="zh-CN" sz="4800" dirty="0" err="1">
                <a:latin typeface="Times New Roman" panose="02020603050405020304" pitchFamily="18" charset="0"/>
                <a:cs typeface="Times New Roman" panose="02020603050405020304" pitchFamily="18" charset="0"/>
              </a:rPr>
              <a:t>AntiProton</a:t>
            </a:r>
            <a:r>
              <a:rPr lang="en-US" altLang="zh-CN" sz="4800" dirty="0">
                <a:latin typeface="Times New Roman" panose="02020603050405020304" pitchFamily="18" charset="0"/>
                <a:cs typeface="Times New Roman" panose="02020603050405020304" pitchFamily="18" charset="0"/>
              </a:rPr>
              <a:t> </a:t>
            </a:r>
            <a:r>
              <a:rPr lang="en-US" altLang="zh-CN" sz="4800" dirty="0" err="1">
                <a:latin typeface="Times New Roman" panose="02020603050405020304" pitchFamily="18" charset="0"/>
                <a:cs typeface="Times New Roman" panose="02020603050405020304" pitchFamily="18" charset="0"/>
              </a:rPr>
              <a:t>MaxEnergy</a:t>
            </a:r>
            <a:r>
              <a:rPr lang="en-US" altLang="zh-CN" sz="4800" dirty="0">
                <a:latin typeface="Times New Roman" panose="02020603050405020304" pitchFamily="18" charset="0"/>
                <a:cs typeface="Times New Roman" panose="02020603050405020304" pitchFamily="18" charset="0"/>
              </a:rPr>
              <a:t> Bar and Stop position </a:t>
            </a:r>
            <a:endParaRPr lang="zh-CN" altLang="en-US" sz="4800" dirty="0">
              <a:latin typeface="Times New Roman" panose="02020603050405020304" pitchFamily="18" charset="0"/>
              <a:cs typeface="Times New Roman" panose="02020603050405020304" pitchFamily="18" charset="0"/>
            </a:endParaRPr>
          </a:p>
        </p:txBody>
      </p:sp>
      <p:pic>
        <p:nvPicPr>
          <p:cNvPr id="9" name="图片 8">
            <a:extLst>
              <a:ext uri="{FF2B5EF4-FFF2-40B4-BE49-F238E27FC236}">
                <a16:creationId xmlns:a16="http://schemas.microsoft.com/office/drawing/2014/main" id="{D43B2B63-BB37-115F-3110-F7F086D80B3A}"/>
              </a:ext>
            </a:extLst>
          </p:cNvPr>
          <p:cNvPicPr>
            <a:picLocks noChangeAspect="1"/>
          </p:cNvPicPr>
          <p:nvPr/>
        </p:nvPicPr>
        <p:blipFill>
          <a:blip r:embed="rId2"/>
          <a:stretch>
            <a:fillRect/>
          </a:stretch>
        </p:blipFill>
        <p:spPr>
          <a:xfrm>
            <a:off x="1910686" y="736286"/>
            <a:ext cx="8238077" cy="4236762"/>
          </a:xfrm>
          <a:prstGeom prst="rect">
            <a:avLst/>
          </a:prstGeom>
        </p:spPr>
      </p:pic>
      <p:sp>
        <p:nvSpPr>
          <p:cNvPr id="12" name="文本框 11">
            <a:extLst>
              <a:ext uri="{FF2B5EF4-FFF2-40B4-BE49-F238E27FC236}">
                <a16:creationId xmlns:a16="http://schemas.microsoft.com/office/drawing/2014/main" id="{68456D86-A9B7-7245-6585-E899A6634E23}"/>
              </a:ext>
            </a:extLst>
          </p:cNvPr>
          <p:cNvSpPr txBox="1"/>
          <p:nvPr/>
        </p:nvSpPr>
        <p:spPr>
          <a:xfrm>
            <a:off x="4581098" y="4815653"/>
            <a:ext cx="3029802" cy="646331"/>
          </a:xfrm>
          <a:prstGeom prst="rect">
            <a:avLst/>
          </a:prstGeom>
          <a:noFill/>
        </p:spPr>
        <p:txBody>
          <a:bodyPr wrap="square" rtlCol="0">
            <a:spAutoFit/>
          </a:bodyPr>
          <a:lstStyle/>
          <a:p>
            <a:r>
              <a:rPr lang="en-US" altLang="zh-CN" b="1" dirty="0"/>
              <a:t>Bar( </a:t>
            </a:r>
            <a:r>
              <a:rPr lang="en-US" altLang="zh-CN" b="1" dirty="0" err="1"/>
              <a:t>MaxE</a:t>
            </a:r>
            <a:r>
              <a:rPr lang="en-US" altLang="zh-CN" b="1" dirty="0"/>
              <a:t> - Stop )</a:t>
            </a:r>
            <a:endParaRPr lang="zh-CN" altLang="en-US" b="1" dirty="0"/>
          </a:p>
          <a:p>
            <a:endParaRPr lang="zh-CN" altLang="en-US" dirty="0"/>
          </a:p>
        </p:txBody>
      </p:sp>
      <p:sp>
        <p:nvSpPr>
          <p:cNvPr id="14" name="文本框 13">
            <a:extLst>
              <a:ext uri="{FF2B5EF4-FFF2-40B4-BE49-F238E27FC236}">
                <a16:creationId xmlns:a16="http://schemas.microsoft.com/office/drawing/2014/main" id="{B44A2858-97E0-C731-383C-951721403D8C}"/>
              </a:ext>
            </a:extLst>
          </p:cNvPr>
          <p:cNvSpPr txBox="1"/>
          <p:nvPr/>
        </p:nvSpPr>
        <p:spPr>
          <a:xfrm rot="10800000">
            <a:off x="1673905" y="1319285"/>
            <a:ext cx="738664" cy="2583976"/>
          </a:xfrm>
          <a:prstGeom prst="rect">
            <a:avLst/>
          </a:prstGeom>
          <a:noFill/>
        </p:spPr>
        <p:txBody>
          <a:bodyPr vert="eaVert" wrap="square" rtlCol="0">
            <a:spAutoFit/>
          </a:bodyPr>
          <a:lstStyle/>
          <a:p>
            <a:r>
              <a:rPr lang="en-US" altLang="zh-CN" b="1" dirty="0"/>
              <a:t>Layer( </a:t>
            </a:r>
            <a:r>
              <a:rPr lang="en-US" altLang="zh-CN" b="1" dirty="0" err="1"/>
              <a:t>MaxE</a:t>
            </a:r>
            <a:r>
              <a:rPr lang="en-US" altLang="zh-CN" b="1" dirty="0"/>
              <a:t> - Stop)</a:t>
            </a:r>
            <a:endParaRPr lang="zh-CN" altLang="en-US" b="1" dirty="0"/>
          </a:p>
          <a:p>
            <a:endParaRPr lang="zh-CN" altLang="en-US" dirty="0"/>
          </a:p>
        </p:txBody>
      </p:sp>
      <p:sp>
        <p:nvSpPr>
          <p:cNvPr id="16" name="文本框 15">
            <a:extLst>
              <a:ext uri="{FF2B5EF4-FFF2-40B4-BE49-F238E27FC236}">
                <a16:creationId xmlns:a16="http://schemas.microsoft.com/office/drawing/2014/main" id="{A604F8C7-D13F-B200-102F-AB25CBFA2E04}"/>
              </a:ext>
            </a:extLst>
          </p:cNvPr>
          <p:cNvSpPr txBox="1"/>
          <p:nvPr/>
        </p:nvSpPr>
        <p:spPr>
          <a:xfrm>
            <a:off x="197657" y="5309972"/>
            <a:ext cx="11687033" cy="1015663"/>
          </a:xfrm>
          <a:prstGeom prst="rect">
            <a:avLst/>
          </a:prstGeom>
          <a:noFill/>
        </p:spPr>
        <p:txBody>
          <a:bodyPr wrap="square" rtlCol="0">
            <a:spAutoFit/>
          </a:bodyPr>
          <a:lstStyle/>
          <a:p>
            <a:r>
              <a:rPr lang="en-US" altLang="zh-CN" sz="2000" b="0" i="0" dirty="0">
                <a:solidFill>
                  <a:srgbClr val="374151"/>
                </a:solidFill>
                <a:effectLst/>
                <a:latin typeface="Söhne"/>
              </a:rPr>
              <a:t>When constraining </a:t>
            </a:r>
            <a:r>
              <a:rPr lang="en-US" altLang="zh-CN" sz="2000" b="0" i="0" dirty="0" err="1">
                <a:solidFill>
                  <a:srgbClr val="374151"/>
                </a:solidFill>
                <a:effectLst/>
                <a:latin typeface="Söhne"/>
              </a:rPr>
              <a:t>Stop_Z</a:t>
            </a:r>
            <a:r>
              <a:rPr lang="en-US" altLang="zh-CN" sz="2000" b="0" i="0" dirty="0">
                <a:solidFill>
                  <a:srgbClr val="374151"/>
                </a:solidFill>
                <a:effectLst/>
                <a:latin typeface="Söhne"/>
              </a:rPr>
              <a:t> within the BGO detector, a statistical analysis reveals that in many cases, there is inconsistency between the </a:t>
            </a:r>
            <a:r>
              <a:rPr lang="en-US" altLang="zh-CN" sz="2000" b="0" i="0" dirty="0" err="1">
                <a:solidFill>
                  <a:srgbClr val="374151"/>
                </a:solidFill>
                <a:effectLst/>
                <a:latin typeface="Söhne"/>
              </a:rPr>
              <a:t>MaxE's</a:t>
            </a:r>
            <a:r>
              <a:rPr lang="en-US" altLang="zh-CN" sz="2000" b="0" i="0" dirty="0">
                <a:solidFill>
                  <a:srgbClr val="374151"/>
                </a:solidFill>
                <a:effectLst/>
                <a:latin typeface="Söhne"/>
              </a:rPr>
              <a:t> Bar and </a:t>
            </a:r>
            <a:r>
              <a:rPr lang="en-US" altLang="zh-CN" sz="2000" b="0" i="0" dirty="0" err="1">
                <a:solidFill>
                  <a:srgbClr val="374151"/>
                </a:solidFill>
                <a:effectLst/>
                <a:latin typeface="Söhne"/>
              </a:rPr>
              <a:t>Stop_Z's</a:t>
            </a:r>
            <a:r>
              <a:rPr lang="en-US" altLang="zh-CN" sz="2000" b="0" i="0" dirty="0">
                <a:solidFill>
                  <a:srgbClr val="374151"/>
                </a:solidFill>
                <a:effectLst/>
                <a:latin typeface="Söhne"/>
              </a:rPr>
              <a:t> Bar. In the vast majority of cases, </a:t>
            </a:r>
            <a:r>
              <a:rPr lang="en-US" altLang="zh-CN" sz="2000" b="0" i="0" dirty="0" err="1">
                <a:solidFill>
                  <a:srgbClr val="374151"/>
                </a:solidFill>
                <a:effectLst/>
                <a:latin typeface="Söhne"/>
              </a:rPr>
              <a:t>MaxE's</a:t>
            </a:r>
            <a:r>
              <a:rPr lang="en-US" altLang="zh-CN" sz="2000" b="0" i="0" dirty="0">
                <a:solidFill>
                  <a:srgbClr val="374151"/>
                </a:solidFill>
                <a:effectLst/>
                <a:latin typeface="Söhne"/>
              </a:rPr>
              <a:t> Bar is located 1-3 layers below </a:t>
            </a:r>
            <a:r>
              <a:rPr lang="en-US" altLang="zh-CN" sz="2000" b="0" i="0" dirty="0" err="1">
                <a:solidFill>
                  <a:srgbClr val="374151"/>
                </a:solidFill>
                <a:effectLst/>
                <a:latin typeface="Söhne"/>
              </a:rPr>
              <a:t>StopZ's</a:t>
            </a:r>
            <a:r>
              <a:rPr lang="en-US" altLang="zh-CN" sz="2000" b="0" i="0" dirty="0">
                <a:solidFill>
                  <a:srgbClr val="374151"/>
                </a:solidFill>
                <a:effectLst/>
                <a:latin typeface="Söhne"/>
              </a:rPr>
              <a:t> Bar.</a:t>
            </a:r>
            <a:endParaRPr lang="zh-CN" altLang="en-US" sz="2000" dirty="0"/>
          </a:p>
        </p:txBody>
      </p:sp>
      <p:sp>
        <p:nvSpPr>
          <p:cNvPr id="17" name="灯片编号占位符 16">
            <a:extLst>
              <a:ext uri="{FF2B5EF4-FFF2-40B4-BE49-F238E27FC236}">
                <a16:creationId xmlns:a16="http://schemas.microsoft.com/office/drawing/2014/main" id="{B3363A1C-7A34-9B1F-F851-B2EFA6108E69}"/>
              </a:ext>
            </a:extLst>
          </p:cNvPr>
          <p:cNvSpPr>
            <a:spLocks noGrp="1"/>
          </p:cNvSpPr>
          <p:nvPr>
            <p:ph type="sldNum" sz="quarter" idx="12"/>
          </p:nvPr>
        </p:nvSpPr>
        <p:spPr/>
        <p:txBody>
          <a:bodyPr/>
          <a:lstStyle/>
          <a:p>
            <a:fld id="{9509C939-CCB5-4F47-B19A-D16D2A1C1280}" type="slidenum">
              <a:rPr lang="zh-CN" altLang="en-US" smtClean="0"/>
              <a:t>10</a:t>
            </a:fld>
            <a:endParaRPr lang="zh-CN" altLang="en-US"/>
          </a:p>
        </p:txBody>
      </p:sp>
    </p:spTree>
    <p:extLst>
      <p:ext uri="{BB962C8B-B14F-4D97-AF65-F5344CB8AC3E}">
        <p14:creationId xmlns:p14="http://schemas.microsoft.com/office/powerpoint/2010/main" val="33824429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DDEDF1AB-888D-339A-0092-A2A2624CA9DD}"/>
              </a:ext>
            </a:extLst>
          </p:cNvPr>
          <p:cNvSpPr/>
          <p:nvPr/>
        </p:nvSpPr>
        <p:spPr>
          <a:xfrm>
            <a:off x="0" y="6276287"/>
            <a:ext cx="12192000" cy="547237"/>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BA6CC8F3-1719-BF61-CB5B-400136CB1874}"/>
              </a:ext>
            </a:extLst>
          </p:cNvPr>
          <p:cNvSpPr/>
          <p:nvPr/>
        </p:nvSpPr>
        <p:spPr>
          <a:xfrm>
            <a:off x="0" y="-30233"/>
            <a:ext cx="12192000" cy="71717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14FB4FCE-C7DA-5A47-0250-CF9FA2E6B5C7}"/>
              </a:ext>
            </a:extLst>
          </p:cNvPr>
          <p:cNvSpPr>
            <a:spLocks noGrp="1"/>
          </p:cNvSpPr>
          <p:nvPr>
            <p:ph type="title"/>
          </p:nvPr>
        </p:nvSpPr>
        <p:spPr>
          <a:xfrm>
            <a:off x="226993" y="95536"/>
            <a:ext cx="11628362" cy="488444"/>
          </a:xfrm>
        </p:spPr>
        <p:txBody>
          <a:bodyPr>
            <a:noAutofit/>
          </a:bodyPr>
          <a:lstStyle/>
          <a:p>
            <a:pPr algn="l"/>
            <a:r>
              <a:rPr lang="en-US" altLang="zh-CN" sz="4800" dirty="0">
                <a:latin typeface="Times New Roman" panose="02020603050405020304" pitchFamily="18" charset="0"/>
                <a:cs typeface="Times New Roman" panose="02020603050405020304" pitchFamily="18" charset="0"/>
              </a:rPr>
              <a:t>The Probability </a:t>
            </a:r>
            <a:r>
              <a:rPr lang="en-US" altLang="zh-CN" sz="4800" dirty="0" err="1">
                <a:latin typeface="Times New Roman" panose="02020603050405020304" pitchFamily="18" charset="0"/>
                <a:cs typeface="Times New Roman" panose="02020603050405020304" pitchFamily="18" charset="0"/>
              </a:rPr>
              <a:t>MaxE</a:t>
            </a:r>
            <a:r>
              <a:rPr lang="en-US" altLang="zh-CN" sz="4800" dirty="0">
                <a:latin typeface="Times New Roman" panose="02020603050405020304" pitchFamily="18" charset="0"/>
                <a:cs typeface="Times New Roman" panose="02020603050405020304" pitchFamily="18" charset="0"/>
              </a:rPr>
              <a:t> Bar equal to Stop Bar </a:t>
            </a:r>
            <a:endParaRPr lang="zh-CN" altLang="en-US" sz="4800" dirty="0">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B44A2858-97E0-C731-383C-951721403D8C}"/>
              </a:ext>
            </a:extLst>
          </p:cNvPr>
          <p:cNvSpPr txBox="1"/>
          <p:nvPr/>
        </p:nvSpPr>
        <p:spPr>
          <a:xfrm rot="10800000">
            <a:off x="2043237" y="1171059"/>
            <a:ext cx="738664" cy="3157181"/>
          </a:xfrm>
          <a:prstGeom prst="rect">
            <a:avLst/>
          </a:prstGeom>
          <a:noFill/>
        </p:spPr>
        <p:txBody>
          <a:bodyPr vert="eaVert" wrap="square" rtlCol="0">
            <a:spAutoFit/>
          </a:bodyPr>
          <a:lstStyle/>
          <a:p>
            <a:r>
              <a:rPr lang="en-US" altLang="zh-CN" b="1" dirty="0"/>
              <a:t>Ratio ( </a:t>
            </a:r>
            <a:r>
              <a:rPr lang="en-US" altLang="zh-CN" b="1" dirty="0" err="1"/>
              <a:t>MaxE</a:t>
            </a:r>
            <a:r>
              <a:rPr lang="en-US" altLang="zh-CN" b="1" dirty="0"/>
              <a:t> bar = Stop Bar)</a:t>
            </a:r>
            <a:endParaRPr lang="zh-CN" altLang="en-US" b="1" dirty="0"/>
          </a:p>
          <a:p>
            <a:endParaRPr lang="zh-CN" altLang="en-US" dirty="0"/>
          </a:p>
        </p:txBody>
      </p:sp>
      <p:sp>
        <p:nvSpPr>
          <p:cNvPr id="16" name="文本框 15">
            <a:extLst>
              <a:ext uri="{FF2B5EF4-FFF2-40B4-BE49-F238E27FC236}">
                <a16:creationId xmlns:a16="http://schemas.microsoft.com/office/drawing/2014/main" id="{A604F8C7-D13F-B200-102F-AB25CBFA2E04}"/>
              </a:ext>
            </a:extLst>
          </p:cNvPr>
          <p:cNvSpPr txBox="1"/>
          <p:nvPr/>
        </p:nvSpPr>
        <p:spPr>
          <a:xfrm>
            <a:off x="2244821" y="5332998"/>
            <a:ext cx="7038520" cy="707886"/>
          </a:xfrm>
          <a:prstGeom prst="rect">
            <a:avLst/>
          </a:prstGeom>
          <a:noFill/>
        </p:spPr>
        <p:txBody>
          <a:bodyPr wrap="square" rtlCol="0">
            <a:spAutoFit/>
          </a:bodyPr>
          <a:lstStyle/>
          <a:p>
            <a:r>
              <a:rPr lang="en-US" altLang="zh-CN" sz="2000" b="0" i="0" dirty="0">
                <a:solidFill>
                  <a:srgbClr val="374151"/>
                </a:solidFill>
                <a:effectLst/>
                <a:latin typeface="Söhne"/>
              </a:rPr>
              <a:t>The probability that the </a:t>
            </a:r>
            <a:r>
              <a:rPr lang="en-US" altLang="zh-CN" sz="2000" b="0" i="0" dirty="0" err="1">
                <a:solidFill>
                  <a:srgbClr val="374151"/>
                </a:solidFill>
                <a:effectLst/>
                <a:latin typeface="Söhne"/>
              </a:rPr>
              <a:t>StopZ</a:t>
            </a:r>
            <a:r>
              <a:rPr lang="en-US" altLang="zh-CN" sz="2000" b="0" i="0" dirty="0">
                <a:solidFill>
                  <a:srgbClr val="374151"/>
                </a:solidFill>
                <a:effectLst/>
                <a:latin typeface="Söhne"/>
              </a:rPr>
              <a:t> Bar and </a:t>
            </a:r>
            <a:r>
              <a:rPr lang="en-US" altLang="zh-CN" sz="2000" b="0" i="0" dirty="0" err="1">
                <a:solidFill>
                  <a:srgbClr val="374151"/>
                </a:solidFill>
                <a:effectLst/>
                <a:latin typeface="Söhne"/>
              </a:rPr>
              <a:t>MaxE</a:t>
            </a:r>
            <a:r>
              <a:rPr lang="en-US" altLang="zh-CN" sz="2000" b="0" i="0" dirty="0">
                <a:solidFill>
                  <a:srgbClr val="374151"/>
                </a:solidFill>
                <a:effectLst/>
                <a:latin typeface="Söhne"/>
              </a:rPr>
              <a:t> Bar at </a:t>
            </a:r>
          </a:p>
          <a:p>
            <a:r>
              <a:rPr lang="en-US" altLang="zh-CN" sz="2000" b="0" i="0" dirty="0">
                <a:solidFill>
                  <a:srgbClr val="374151"/>
                </a:solidFill>
                <a:effectLst/>
                <a:latin typeface="Söhne"/>
              </a:rPr>
              <a:t>different energies correspond to the same BGO Bar is very low.</a:t>
            </a:r>
            <a:endParaRPr lang="zh-CN" altLang="en-US" sz="2000" dirty="0"/>
          </a:p>
        </p:txBody>
      </p:sp>
      <p:pic>
        <p:nvPicPr>
          <p:cNvPr id="3" name="图片 2">
            <a:extLst>
              <a:ext uri="{FF2B5EF4-FFF2-40B4-BE49-F238E27FC236}">
                <a16:creationId xmlns:a16="http://schemas.microsoft.com/office/drawing/2014/main" id="{34ED2476-AEF1-7A2E-3C91-3548B0A3C518}"/>
              </a:ext>
            </a:extLst>
          </p:cNvPr>
          <p:cNvPicPr>
            <a:picLocks noChangeAspect="1"/>
          </p:cNvPicPr>
          <p:nvPr/>
        </p:nvPicPr>
        <p:blipFill rotWithShape="1">
          <a:blip r:embed="rId2"/>
          <a:srcRect t="7394" r="1033"/>
          <a:stretch/>
        </p:blipFill>
        <p:spPr>
          <a:xfrm>
            <a:off x="2412570" y="1026680"/>
            <a:ext cx="7468410" cy="3698600"/>
          </a:xfrm>
          <a:prstGeom prst="rect">
            <a:avLst/>
          </a:prstGeom>
        </p:spPr>
      </p:pic>
      <p:sp>
        <p:nvSpPr>
          <p:cNvPr id="10" name="文本框 9">
            <a:extLst>
              <a:ext uri="{FF2B5EF4-FFF2-40B4-BE49-F238E27FC236}">
                <a16:creationId xmlns:a16="http://schemas.microsoft.com/office/drawing/2014/main" id="{9BDAF94C-7E6F-F212-9921-9BD1F1BCE5A1}"/>
              </a:ext>
            </a:extLst>
          </p:cNvPr>
          <p:cNvSpPr txBox="1"/>
          <p:nvPr/>
        </p:nvSpPr>
        <p:spPr>
          <a:xfrm>
            <a:off x="3052549" y="4627417"/>
            <a:ext cx="2620371" cy="369332"/>
          </a:xfrm>
          <a:prstGeom prst="rect">
            <a:avLst/>
          </a:prstGeom>
          <a:noFill/>
        </p:spPr>
        <p:txBody>
          <a:bodyPr wrap="square" rtlCol="0">
            <a:spAutoFit/>
          </a:bodyPr>
          <a:lstStyle/>
          <a:p>
            <a:r>
              <a:rPr lang="en-US" altLang="zh-CN" b="1" dirty="0"/>
              <a:t>Primary Energy[GeV]</a:t>
            </a:r>
            <a:endParaRPr lang="zh-CN" altLang="en-US" b="1" dirty="0"/>
          </a:p>
        </p:txBody>
      </p:sp>
      <p:sp>
        <p:nvSpPr>
          <p:cNvPr id="11" name="文本框 10">
            <a:extLst>
              <a:ext uri="{FF2B5EF4-FFF2-40B4-BE49-F238E27FC236}">
                <a16:creationId xmlns:a16="http://schemas.microsoft.com/office/drawing/2014/main" id="{5EF41E6A-71DF-BC82-8842-45CE0E08E1B1}"/>
              </a:ext>
            </a:extLst>
          </p:cNvPr>
          <p:cNvSpPr txBox="1"/>
          <p:nvPr/>
        </p:nvSpPr>
        <p:spPr>
          <a:xfrm>
            <a:off x="7085120" y="4559015"/>
            <a:ext cx="1963347" cy="369332"/>
          </a:xfrm>
          <a:prstGeom prst="rect">
            <a:avLst/>
          </a:prstGeom>
          <a:noFill/>
        </p:spPr>
        <p:txBody>
          <a:bodyPr wrap="square" rtlCol="0">
            <a:spAutoFit/>
          </a:bodyPr>
          <a:lstStyle/>
          <a:p>
            <a:r>
              <a:rPr lang="en-US" altLang="zh-CN" b="1" dirty="0"/>
              <a:t>BGO Energy[GeV]</a:t>
            </a:r>
            <a:endParaRPr lang="zh-CN" altLang="en-US" b="1" dirty="0"/>
          </a:p>
        </p:txBody>
      </p:sp>
      <p:sp>
        <p:nvSpPr>
          <p:cNvPr id="13" name="灯片编号占位符 12">
            <a:extLst>
              <a:ext uri="{FF2B5EF4-FFF2-40B4-BE49-F238E27FC236}">
                <a16:creationId xmlns:a16="http://schemas.microsoft.com/office/drawing/2014/main" id="{FEBB543D-F93F-C40E-AF47-BA47C86967ED}"/>
              </a:ext>
            </a:extLst>
          </p:cNvPr>
          <p:cNvSpPr>
            <a:spLocks noGrp="1"/>
          </p:cNvSpPr>
          <p:nvPr>
            <p:ph type="sldNum" sz="quarter" idx="12"/>
          </p:nvPr>
        </p:nvSpPr>
        <p:spPr/>
        <p:txBody>
          <a:bodyPr/>
          <a:lstStyle/>
          <a:p>
            <a:fld id="{9509C939-CCB5-4F47-B19A-D16D2A1C1280}" type="slidenum">
              <a:rPr lang="zh-CN" altLang="en-US" smtClean="0"/>
              <a:t>11</a:t>
            </a:fld>
            <a:endParaRPr lang="zh-CN" altLang="en-US"/>
          </a:p>
        </p:txBody>
      </p:sp>
    </p:spTree>
    <p:extLst>
      <p:ext uri="{BB962C8B-B14F-4D97-AF65-F5344CB8AC3E}">
        <p14:creationId xmlns:p14="http://schemas.microsoft.com/office/powerpoint/2010/main" val="18877946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DDEDF1AB-888D-339A-0092-A2A2624CA9DD}"/>
              </a:ext>
            </a:extLst>
          </p:cNvPr>
          <p:cNvSpPr/>
          <p:nvPr/>
        </p:nvSpPr>
        <p:spPr>
          <a:xfrm>
            <a:off x="0" y="6276287"/>
            <a:ext cx="12192000" cy="547237"/>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BA6CC8F3-1719-BF61-CB5B-400136CB1874}"/>
              </a:ext>
            </a:extLst>
          </p:cNvPr>
          <p:cNvSpPr/>
          <p:nvPr/>
        </p:nvSpPr>
        <p:spPr>
          <a:xfrm>
            <a:off x="0" y="-30233"/>
            <a:ext cx="12192000" cy="71717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14FB4FCE-C7DA-5A47-0250-CF9FA2E6B5C7}"/>
              </a:ext>
            </a:extLst>
          </p:cNvPr>
          <p:cNvSpPr>
            <a:spLocks noGrp="1"/>
          </p:cNvSpPr>
          <p:nvPr>
            <p:ph type="title"/>
          </p:nvPr>
        </p:nvSpPr>
        <p:spPr>
          <a:xfrm>
            <a:off x="226993" y="95536"/>
            <a:ext cx="12142428" cy="488444"/>
          </a:xfrm>
        </p:spPr>
        <p:txBody>
          <a:bodyPr>
            <a:noAutofit/>
          </a:bodyPr>
          <a:lstStyle/>
          <a:p>
            <a:pPr algn="l"/>
            <a:r>
              <a:rPr lang="en-US" altLang="zh-CN" dirty="0">
                <a:latin typeface="Times New Roman" panose="02020603050405020304" pitchFamily="18" charset="0"/>
                <a:cs typeface="Times New Roman" panose="02020603050405020304" pitchFamily="18" charset="0"/>
              </a:rPr>
              <a:t>The distinguish between Anti-Helium and Helium</a:t>
            </a:r>
            <a:endParaRPr lang="zh-CN" altLang="en-US" dirty="0">
              <a:latin typeface="Times New Roman" panose="02020603050405020304" pitchFamily="18" charset="0"/>
              <a:cs typeface="Times New Roman" panose="02020603050405020304" pitchFamily="18" charset="0"/>
            </a:endParaRPr>
          </a:p>
        </p:txBody>
      </p:sp>
      <p:pic>
        <p:nvPicPr>
          <p:cNvPr id="12" name="图片 11">
            <a:extLst>
              <a:ext uri="{FF2B5EF4-FFF2-40B4-BE49-F238E27FC236}">
                <a16:creationId xmlns:a16="http://schemas.microsoft.com/office/drawing/2014/main" id="{5B704E95-50E0-B71C-4C59-5FC1DF886B99}"/>
              </a:ext>
            </a:extLst>
          </p:cNvPr>
          <p:cNvPicPr>
            <a:picLocks noChangeAspect="1"/>
          </p:cNvPicPr>
          <p:nvPr/>
        </p:nvPicPr>
        <p:blipFill>
          <a:blip r:embed="rId2"/>
          <a:stretch>
            <a:fillRect/>
          </a:stretch>
        </p:blipFill>
        <p:spPr>
          <a:xfrm>
            <a:off x="426424" y="812706"/>
            <a:ext cx="10231271" cy="5034965"/>
          </a:xfrm>
          <a:prstGeom prst="rect">
            <a:avLst/>
          </a:prstGeom>
        </p:spPr>
      </p:pic>
      <p:sp>
        <p:nvSpPr>
          <p:cNvPr id="13" name="文本框 12">
            <a:extLst>
              <a:ext uri="{FF2B5EF4-FFF2-40B4-BE49-F238E27FC236}">
                <a16:creationId xmlns:a16="http://schemas.microsoft.com/office/drawing/2014/main" id="{35EFE91A-1B86-8DB1-E1D6-BAF6F13D5788}"/>
              </a:ext>
            </a:extLst>
          </p:cNvPr>
          <p:cNvSpPr txBox="1"/>
          <p:nvPr/>
        </p:nvSpPr>
        <p:spPr>
          <a:xfrm>
            <a:off x="10657695" y="1310185"/>
            <a:ext cx="1560394" cy="1323439"/>
          </a:xfrm>
          <a:prstGeom prst="rect">
            <a:avLst/>
          </a:prstGeom>
          <a:noFill/>
        </p:spPr>
        <p:txBody>
          <a:bodyPr wrap="square" rtlCol="0">
            <a:spAutoFit/>
          </a:bodyPr>
          <a:lstStyle/>
          <a:p>
            <a:r>
              <a:rPr lang="en-US" altLang="zh-CN" sz="2000" b="1" dirty="0"/>
              <a:t>BGO His number in the first layer </a:t>
            </a:r>
            <a:endParaRPr lang="zh-CN" altLang="en-US" sz="2000" b="1" dirty="0"/>
          </a:p>
        </p:txBody>
      </p:sp>
      <p:sp>
        <p:nvSpPr>
          <p:cNvPr id="15" name="灯片编号占位符 14">
            <a:extLst>
              <a:ext uri="{FF2B5EF4-FFF2-40B4-BE49-F238E27FC236}">
                <a16:creationId xmlns:a16="http://schemas.microsoft.com/office/drawing/2014/main" id="{ADF8FD0B-C6B9-12A8-FA19-66932602954A}"/>
              </a:ext>
            </a:extLst>
          </p:cNvPr>
          <p:cNvSpPr>
            <a:spLocks noGrp="1"/>
          </p:cNvSpPr>
          <p:nvPr>
            <p:ph type="sldNum" sz="quarter" idx="12"/>
          </p:nvPr>
        </p:nvSpPr>
        <p:spPr/>
        <p:txBody>
          <a:bodyPr/>
          <a:lstStyle/>
          <a:p>
            <a:fld id="{9509C939-CCB5-4F47-B19A-D16D2A1C1280}" type="slidenum">
              <a:rPr lang="zh-CN" altLang="en-US" smtClean="0"/>
              <a:t>12</a:t>
            </a:fld>
            <a:endParaRPr lang="zh-CN" altLang="en-US"/>
          </a:p>
        </p:txBody>
      </p:sp>
    </p:spTree>
    <p:extLst>
      <p:ext uri="{BB962C8B-B14F-4D97-AF65-F5344CB8AC3E}">
        <p14:creationId xmlns:p14="http://schemas.microsoft.com/office/powerpoint/2010/main" val="4050873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DDEDF1AB-888D-339A-0092-A2A2624CA9DD}"/>
              </a:ext>
            </a:extLst>
          </p:cNvPr>
          <p:cNvSpPr/>
          <p:nvPr/>
        </p:nvSpPr>
        <p:spPr>
          <a:xfrm>
            <a:off x="0" y="6276287"/>
            <a:ext cx="12192000" cy="547237"/>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BA6CC8F3-1719-BF61-CB5B-400136CB1874}"/>
              </a:ext>
            </a:extLst>
          </p:cNvPr>
          <p:cNvSpPr/>
          <p:nvPr/>
        </p:nvSpPr>
        <p:spPr>
          <a:xfrm>
            <a:off x="0" y="-30233"/>
            <a:ext cx="12192000" cy="71717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14FB4FCE-C7DA-5A47-0250-CF9FA2E6B5C7}"/>
              </a:ext>
            </a:extLst>
          </p:cNvPr>
          <p:cNvSpPr>
            <a:spLocks noGrp="1"/>
          </p:cNvSpPr>
          <p:nvPr>
            <p:ph type="title"/>
          </p:nvPr>
        </p:nvSpPr>
        <p:spPr>
          <a:xfrm>
            <a:off x="226993" y="95536"/>
            <a:ext cx="12142428" cy="488444"/>
          </a:xfrm>
        </p:spPr>
        <p:txBody>
          <a:bodyPr>
            <a:noAutofit/>
          </a:bodyPr>
          <a:lstStyle/>
          <a:p>
            <a:pPr algn="l"/>
            <a:r>
              <a:rPr lang="en-US" altLang="zh-CN" dirty="0">
                <a:latin typeface="Times New Roman" panose="02020603050405020304" pitchFamily="18" charset="0"/>
                <a:cs typeface="Times New Roman" panose="02020603050405020304" pitchFamily="18" charset="0"/>
              </a:rPr>
              <a:t>RMS-r between Anti-Helium and Helium</a:t>
            </a:r>
            <a:endParaRPr lang="zh-CN" altLang="en-US" dirty="0">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35EFE91A-1B86-8DB1-E1D6-BAF6F13D5788}"/>
              </a:ext>
            </a:extLst>
          </p:cNvPr>
          <p:cNvSpPr txBox="1"/>
          <p:nvPr/>
        </p:nvSpPr>
        <p:spPr>
          <a:xfrm>
            <a:off x="10442657" y="2932925"/>
            <a:ext cx="1560394" cy="400110"/>
          </a:xfrm>
          <a:prstGeom prst="rect">
            <a:avLst/>
          </a:prstGeom>
          <a:noFill/>
        </p:spPr>
        <p:txBody>
          <a:bodyPr wrap="square" rtlCol="0">
            <a:spAutoFit/>
          </a:bodyPr>
          <a:lstStyle/>
          <a:p>
            <a:r>
              <a:rPr lang="en-US" altLang="zh-CN" sz="2000" b="1" dirty="0"/>
              <a:t>BGO RMS-r</a:t>
            </a:r>
            <a:endParaRPr lang="zh-CN" altLang="en-US" sz="2000" b="1" dirty="0"/>
          </a:p>
        </p:txBody>
      </p:sp>
      <p:pic>
        <p:nvPicPr>
          <p:cNvPr id="9" name="图片 8">
            <a:extLst>
              <a:ext uri="{FF2B5EF4-FFF2-40B4-BE49-F238E27FC236}">
                <a16:creationId xmlns:a16="http://schemas.microsoft.com/office/drawing/2014/main" id="{C3D6C12A-44A1-8091-2FA2-EC42296F1671}"/>
              </a:ext>
            </a:extLst>
          </p:cNvPr>
          <p:cNvPicPr>
            <a:picLocks noChangeAspect="1"/>
          </p:cNvPicPr>
          <p:nvPr/>
        </p:nvPicPr>
        <p:blipFill>
          <a:blip r:embed="rId2"/>
          <a:stretch>
            <a:fillRect/>
          </a:stretch>
        </p:blipFill>
        <p:spPr>
          <a:xfrm>
            <a:off x="45492" y="864358"/>
            <a:ext cx="10219203" cy="5059725"/>
          </a:xfrm>
          <a:prstGeom prst="rect">
            <a:avLst/>
          </a:prstGeom>
        </p:spPr>
      </p:pic>
      <p:sp>
        <p:nvSpPr>
          <p:cNvPr id="10" name="灯片编号占位符 9">
            <a:extLst>
              <a:ext uri="{FF2B5EF4-FFF2-40B4-BE49-F238E27FC236}">
                <a16:creationId xmlns:a16="http://schemas.microsoft.com/office/drawing/2014/main" id="{BF9869D6-B548-0A1C-FA63-C2A057AE3283}"/>
              </a:ext>
            </a:extLst>
          </p:cNvPr>
          <p:cNvSpPr>
            <a:spLocks noGrp="1"/>
          </p:cNvSpPr>
          <p:nvPr>
            <p:ph type="sldNum" sz="quarter" idx="12"/>
          </p:nvPr>
        </p:nvSpPr>
        <p:spPr/>
        <p:txBody>
          <a:bodyPr/>
          <a:lstStyle/>
          <a:p>
            <a:fld id="{9509C939-CCB5-4F47-B19A-D16D2A1C1280}" type="slidenum">
              <a:rPr lang="zh-CN" altLang="en-US" smtClean="0"/>
              <a:t>13</a:t>
            </a:fld>
            <a:endParaRPr lang="zh-CN" altLang="en-US"/>
          </a:p>
        </p:txBody>
      </p:sp>
    </p:spTree>
    <p:extLst>
      <p:ext uri="{BB962C8B-B14F-4D97-AF65-F5344CB8AC3E}">
        <p14:creationId xmlns:p14="http://schemas.microsoft.com/office/powerpoint/2010/main" val="42392290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DDEDF1AB-888D-339A-0092-A2A2624CA9DD}"/>
              </a:ext>
            </a:extLst>
          </p:cNvPr>
          <p:cNvSpPr/>
          <p:nvPr/>
        </p:nvSpPr>
        <p:spPr>
          <a:xfrm>
            <a:off x="0" y="6276287"/>
            <a:ext cx="12192000" cy="547237"/>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BA6CC8F3-1719-BF61-CB5B-400136CB1874}"/>
              </a:ext>
            </a:extLst>
          </p:cNvPr>
          <p:cNvSpPr/>
          <p:nvPr/>
        </p:nvSpPr>
        <p:spPr>
          <a:xfrm>
            <a:off x="0" y="-30233"/>
            <a:ext cx="12192000" cy="71717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14FB4FCE-C7DA-5A47-0250-CF9FA2E6B5C7}"/>
              </a:ext>
            </a:extLst>
          </p:cNvPr>
          <p:cNvSpPr>
            <a:spLocks noGrp="1"/>
          </p:cNvSpPr>
          <p:nvPr>
            <p:ph type="title"/>
          </p:nvPr>
        </p:nvSpPr>
        <p:spPr>
          <a:xfrm>
            <a:off x="226993" y="95536"/>
            <a:ext cx="12142428" cy="488444"/>
          </a:xfrm>
        </p:spPr>
        <p:txBody>
          <a:bodyPr>
            <a:noAutofit/>
          </a:bodyPr>
          <a:lstStyle/>
          <a:p>
            <a:pPr algn="l"/>
            <a:r>
              <a:rPr lang="en-US" altLang="zh-CN" dirty="0">
                <a:latin typeface="Times New Roman" panose="02020603050405020304" pitchFamily="18" charset="0"/>
                <a:cs typeface="Times New Roman" panose="02020603050405020304" pitchFamily="18" charset="0"/>
              </a:rPr>
              <a:t>PSDQ1 between Anti-Helium and Helium</a:t>
            </a:r>
            <a:endParaRPr lang="zh-CN" altLang="en-US" dirty="0">
              <a:latin typeface="Times New Roman" panose="02020603050405020304" pitchFamily="18" charset="0"/>
              <a:cs typeface="Times New Roman" panose="02020603050405020304" pitchFamily="18" charset="0"/>
            </a:endParaRPr>
          </a:p>
        </p:txBody>
      </p:sp>
      <p:pic>
        <p:nvPicPr>
          <p:cNvPr id="10" name="图片 9">
            <a:extLst>
              <a:ext uri="{FF2B5EF4-FFF2-40B4-BE49-F238E27FC236}">
                <a16:creationId xmlns:a16="http://schemas.microsoft.com/office/drawing/2014/main" id="{B682C5C6-D3CD-B14E-99C9-17E265C6940B}"/>
              </a:ext>
            </a:extLst>
          </p:cNvPr>
          <p:cNvPicPr>
            <a:picLocks noChangeAspect="1"/>
          </p:cNvPicPr>
          <p:nvPr/>
        </p:nvPicPr>
        <p:blipFill>
          <a:blip r:embed="rId2"/>
          <a:stretch>
            <a:fillRect/>
          </a:stretch>
        </p:blipFill>
        <p:spPr>
          <a:xfrm>
            <a:off x="186519" y="1067148"/>
            <a:ext cx="9883148" cy="4828927"/>
          </a:xfrm>
          <a:prstGeom prst="rect">
            <a:avLst/>
          </a:prstGeom>
        </p:spPr>
      </p:pic>
      <p:sp>
        <p:nvSpPr>
          <p:cNvPr id="11" name="灯片编号占位符 10">
            <a:extLst>
              <a:ext uri="{FF2B5EF4-FFF2-40B4-BE49-F238E27FC236}">
                <a16:creationId xmlns:a16="http://schemas.microsoft.com/office/drawing/2014/main" id="{E37E593D-23A9-4B65-881C-13F93BA37F3A}"/>
              </a:ext>
            </a:extLst>
          </p:cNvPr>
          <p:cNvSpPr>
            <a:spLocks noGrp="1"/>
          </p:cNvSpPr>
          <p:nvPr>
            <p:ph type="sldNum" sz="quarter" idx="12"/>
          </p:nvPr>
        </p:nvSpPr>
        <p:spPr/>
        <p:txBody>
          <a:bodyPr/>
          <a:lstStyle/>
          <a:p>
            <a:fld id="{9509C939-CCB5-4F47-B19A-D16D2A1C1280}" type="slidenum">
              <a:rPr lang="zh-CN" altLang="en-US" smtClean="0"/>
              <a:t>14</a:t>
            </a:fld>
            <a:endParaRPr lang="zh-CN" altLang="en-US"/>
          </a:p>
        </p:txBody>
      </p:sp>
    </p:spTree>
    <p:extLst>
      <p:ext uri="{BB962C8B-B14F-4D97-AF65-F5344CB8AC3E}">
        <p14:creationId xmlns:p14="http://schemas.microsoft.com/office/powerpoint/2010/main" val="16916388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DDEDF1AB-888D-339A-0092-A2A2624CA9DD}"/>
              </a:ext>
            </a:extLst>
          </p:cNvPr>
          <p:cNvSpPr/>
          <p:nvPr/>
        </p:nvSpPr>
        <p:spPr>
          <a:xfrm>
            <a:off x="0" y="6276287"/>
            <a:ext cx="12192000" cy="547237"/>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BA6CC8F3-1719-BF61-CB5B-400136CB1874}"/>
              </a:ext>
            </a:extLst>
          </p:cNvPr>
          <p:cNvSpPr/>
          <p:nvPr/>
        </p:nvSpPr>
        <p:spPr>
          <a:xfrm>
            <a:off x="0" y="-30233"/>
            <a:ext cx="12192000" cy="71717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14FB4FCE-C7DA-5A47-0250-CF9FA2E6B5C7}"/>
              </a:ext>
            </a:extLst>
          </p:cNvPr>
          <p:cNvSpPr>
            <a:spLocks noGrp="1"/>
          </p:cNvSpPr>
          <p:nvPr>
            <p:ph type="title"/>
          </p:nvPr>
        </p:nvSpPr>
        <p:spPr>
          <a:xfrm>
            <a:off x="226993" y="95536"/>
            <a:ext cx="12142428" cy="488444"/>
          </a:xfrm>
        </p:spPr>
        <p:txBody>
          <a:bodyPr>
            <a:noAutofit/>
          </a:bodyPr>
          <a:lstStyle/>
          <a:p>
            <a:pPr algn="l"/>
            <a:r>
              <a:rPr lang="en-US" altLang="zh-CN" dirty="0">
                <a:latin typeface="Times New Roman" panose="02020603050405020304" pitchFamily="18" charset="0"/>
                <a:cs typeface="Times New Roman" panose="02020603050405020304" pitchFamily="18" charset="0"/>
              </a:rPr>
              <a:t>PSDQ1 ( Primary Track for Anti-Helium)</a:t>
            </a:r>
            <a:endParaRPr lang="zh-CN" altLang="en-US" dirty="0">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79197EFC-7798-1DB8-234E-B1D3F409DC71}"/>
              </a:ext>
            </a:extLst>
          </p:cNvPr>
          <p:cNvPicPr>
            <a:picLocks noChangeAspect="1"/>
          </p:cNvPicPr>
          <p:nvPr/>
        </p:nvPicPr>
        <p:blipFill>
          <a:blip r:embed="rId2"/>
          <a:stretch>
            <a:fillRect/>
          </a:stretch>
        </p:blipFill>
        <p:spPr>
          <a:xfrm>
            <a:off x="6314365" y="716499"/>
            <a:ext cx="5004178" cy="2622653"/>
          </a:xfrm>
          <a:prstGeom prst="rect">
            <a:avLst/>
          </a:prstGeom>
        </p:spPr>
      </p:pic>
      <p:pic>
        <p:nvPicPr>
          <p:cNvPr id="11" name="图片 10">
            <a:extLst>
              <a:ext uri="{FF2B5EF4-FFF2-40B4-BE49-F238E27FC236}">
                <a16:creationId xmlns:a16="http://schemas.microsoft.com/office/drawing/2014/main" id="{AB32E1C0-E38F-3664-C38B-31AF9F924631}"/>
              </a:ext>
            </a:extLst>
          </p:cNvPr>
          <p:cNvPicPr>
            <a:picLocks noChangeAspect="1"/>
          </p:cNvPicPr>
          <p:nvPr/>
        </p:nvPicPr>
        <p:blipFill rotWithShape="1">
          <a:blip r:embed="rId3"/>
          <a:srcRect l="3309" t="29524" r="50030"/>
          <a:stretch/>
        </p:blipFill>
        <p:spPr>
          <a:xfrm>
            <a:off x="90514" y="730012"/>
            <a:ext cx="5639127" cy="2674314"/>
          </a:xfrm>
          <a:prstGeom prst="rect">
            <a:avLst/>
          </a:prstGeom>
        </p:spPr>
      </p:pic>
      <p:pic>
        <p:nvPicPr>
          <p:cNvPr id="13" name="图片 12">
            <a:extLst>
              <a:ext uri="{FF2B5EF4-FFF2-40B4-BE49-F238E27FC236}">
                <a16:creationId xmlns:a16="http://schemas.microsoft.com/office/drawing/2014/main" id="{D24AB3BA-CE10-CA0E-524A-D7771D5AF5FD}"/>
              </a:ext>
            </a:extLst>
          </p:cNvPr>
          <p:cNvPicPr>
            <a:picLocks noChangeAspect="1"/>
          </p:cNvPicPr>
          <p:nvPr/>
        </p:nvPicPr>
        <p:blipFill>
          <a:blip r:embed="rId4"/>
          <a:stretch>
            <a:fillRect/>
          </a:stretch>
        </p:blipFill>
        <p:spPr>
          <a:xfrm>
            <a:off x="127512" y="3429000"/>
            <a:ext cx="5256022" cy="2602124"/>
          </a:xfrm>
          <a:prstGeom prst="rect">
            <a:avLst/>
          </a:prstGeom>
        </p:spPr>
      </p:pic>
      <p:sp>
        <p:nvSpPr>
          <p:cNvPr id="14" name="文本框 13">
            <a:extLst>
              <a:ext uri="{FF2B5EF4-FFF2-40B4-BE49-F238E27FC236}">
                <a16:creationId xmlns:a16="http://schemas.microsoft.com/office/drawing/2014/main" id="{C32FE0C3-205E-A680-E214-40B4FEB1F1B8}"/>
              </a:ext>
            </a:extLst>
          </p:cNvPr>
          <p:cNvSpPr txBox="1"/>
          <p:nvPr/>
        </p:nvSpPr>
        <p:spPr>
          <a:xfrm>
            <a:off x="5231642" y="3421093"/>
            <a:ext cx="6888433" cy="2677656"/>
          </a:xfrm>
          <a:prstGeom prst="rect">
            <a:avLst/>
          </a:prstGeom>
          <a:noFill/>
        </p:spPr>
        <p:txBody>
          <a:bodyPr wrap="square" rtlCol="0">
            <a:spAutoFit/>
          </a:bodyPr>
          <a:lstStyle/>
          <a:p>
            <a:r>
              <a:rPr lang="en-US" altLang="zh-CN" sz="2400" b="1" i="0" dirty="0">
                <a:solidFill>
                  <a:srgbClr val="374151"/>
                </a:solidFill>
                <a:effectLst/>
                <a:latin typeface="Söhne"/>
              </a:rPr>
              <a:t>At low energies, particles undergo significant Coulomb scattering within the detector. For positively charged particles, the repulsive Coulomb force decreases, resulting in a smaller overall deflection angle. In the case of negatively charged particles passing near nuclei, the attractive force increases, leading to a larger overall scattering angle.</a:t>
            </a:r>
            <a:endParaRPr lang="zh-CN" altLang="en-US" sz="2400" b="1" dirty="0"/>
          </a:p>
        </p:txBody>
      </p:sp>
      <p:sp>
        <p:nvSpPr>
          <p:cNvPr id="15" name="灯片编号占位符 14">
            <a:extLst>
              <a:ext uri="{FF2B5EF4-FFF2-40B4-BE49-F238E27FC236}">
                <a16:creationId xmlns:a16="http://schemas.microsoft.com/office/drawing/2014/main" id="{3CB9B2A2-5F1F-FC16-44E5-54B5C3A1D07E}"/>
              </a:ext>
            </a:extLst>
          </p:cNvPr>
          <p:cNvSpPr>
            <a:spLocks noGrp="1"/>
          </p:cNvSpPr>
          <p:nvPr>
            <p:ph type="sldNum" sz="quarter" idx="12"/>
          </p:nvPr>
        </p:nvSpPr>
        <p:spPr/>
        <p:txBody>
          <a:bodyPr/>
          <a:lstStyle/>
          <a:p>
            <a:fld id="{9509C939-CCB5-4F47-B19A-D16D2A1C1280}" type="slidenum">
              <a:rPr lang="zh-CN" altLang="en-US" smtClean="0"/>
              <a:t>15</a:t>
            </a:fld>
            <a:endParaRPr lang="zh-CN" altLang="en-US"/>
          </a:p>
        </p:txBody>
      </p:sp>
    </p:spTree>
    <p:extLst>
      <p:ext uri="{BB962C8B-B14F-4D97-AF65-F5344CB8AC3E}">
        <p14:creationId xmlns:p14="http://schemas.microsoft.com/office/powerpoint/2010/main" val="14267086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DDEDF1AB-888D-339A-0092-A2A2624CA9DD}"/>
              </a:ext>
            </a:extLst>
          </p:cNvPr>
          <p:cNvSpPr/>
          <p:nvPr/>
        </p:nvSpPr>
        <p:spPr>
          <a:xfrm>
            <a:off x="0" y="6276287"/>
            <a:ext cx="12192000" cy="547237"/>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BA6CC8F3-1719-BF61-CB5B-400136CB1874}"/>
              </a:ext>
            </a:extLst>
          </p:cNvPr>
          <p:cNvSpPr/>
          <p:nvPr/>
        </p:nvSpPr>
        <p:spPr>
          <a:xfrm>
            <a:off x="0" y="-30233"/>
            <a:ext cx="12192000" cy="71717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14FB4FCE-C7DA-5A47-0250-CF9FA2E6B5C7}"/>
              </a:ext>
            </a:extLst>
          </p:cNvPr>
          <p:cNvSpPr>
            <a:spLocks noGrp="1"/>
          </p:cNvSpPr>
          <p:nvPr>
            <p:ph type="title"/>
          </p:nvPr>
        </p:nvSpPr>
        <p:spPr>
          <a:xfrm>
            <a:off x="226993" y="95536"/>
            <a:ext cx="8553067" cy="488444"/>
          </a:xfrm>
        </p:spPr>
        <p:txBody>
          <a:bodyPr>
            <a:noAutofit/>
          </a:bodyPr>
          <a:lstStyle/>
          <a:p>
            <a:pPr algn="l"/>
            <a:r>
              <a:rPr lang="en-US" altLang="zh-CN" sz="4800" dirty="0">
                <a:latin typeface="Times New Roman" panose="02020603050405020304" pitchFamily="18" charset="0"/>
                <a:cs typeface="Times New Roman" panose="02020603050405020304" pitchFamily="18" charset="0"/>
              </a:rPr>
              <a:t>Summary </a:t>
            </a:r>
            <a:endParaRPr lang="zh-CN" altLang="en-US" sz="4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B546D9C5-F17F-3322-C42E-A45D86C63DCC}"/>
              </a:ext>
            </a:extLst>
          </p:cNvPr>
          <p:cNvSpPr>
            <a:spLocks noGrp="1"/>
          </p:cNvSpPr>
          <p:nvPr>
            <p:ph idx="1"/>
          </p:nvPr>
        </p:nvSpPr>
        <p:spPr>
          <a:xfrm>
            <a:off x="838200" y="846161"/>
            <a:ext cx="10515600" cy="5330802"/>
          </a:xfrm>
        </p:spPr>
        <p:txBody>
          <a:bodyPr/>
          <a:lstStyle/>
          <a:p>
            <a:pPr>
              <a:buFont typeface="Wingdings" panose="05000000000000000000" pitchFamily="2" charset="2"/>
              <a:buChar char="u"/>
            </a:pPr>
            <a:r>
              <a:rPr lang="en-US" altLang="zh-CN" b="0" i="0" dirty="0">
                <a:solidFill>
                  <a:srgbClr val="374151"/>
                </a:solidFill>
                <a:effectLst/>
                <a:latin typeface="Söhne"/>
              </a:rPr>
              <a:t>In terms of deposited energy, antiprotons and protons exhibit very similar responses inside the detector, but </a:t>
            </a:r>
            <a:r>
              <a:rPr lang="en-US" altLang="zh-CN" dirty="0">
                <a:solidFill>
                  <a:srgbClr val="374151"/>
                </a:solidFill>
                <a:latin typeface="Söhne"/>
              </a:rPr>
              <a:t>t</a:t>
            </a:r>
            <a:r>
              <a:rPr lang="en-US" altLang="zh-CN" b="0" i="0" dirty="0">
                <a:solidFill>
                  <a:srgbClr val="374151"/>
                </a:solidFill>
                <a:effectLst/>
                <a:latin typeface="Söhne"/>
              </a:rPr>
              <a:t>here is still a </a:t>
            </a:r>
            <a:r>
              <a:rPr lang="en-US" altLang="zh-CN" b="0" i="0" dirty="0">
                <a:solidFill>
                  <a:srgbClr val="00B050"/>
                </a:solidFill>
                <a:effectLst/>
                <a:latin typeface="Söhne"/>
              </a:rPr>
              <a:t>good discrimination between anti-helium nuclei and helium nuclei</a:t>
            </a:r>
            <a:r>
              <a:rPr lang="en-US" altLang="zh-CN" b="0" i="0" dirty="0">
                <a:solidFill>
                  <a:srgbClr val="374151"/>
                </a:solidFill>
                <a:effectLst/>
                <a:latin typeface="Söhne"/>
              </a:rPr>
              <a:t>.</a:t>
            </a:r>
          </a:p>
          <a:p>
            <a:pPr>
              <a:buFont typeface="Wingdings" panose="05000000000000000000" pitchFamily="2" charset="2"/>
              <a:buChar char="u"/>
            </a:pPr>
            <a:r>
              <a:rPr lang="en-US" altLang="zh-CN" b="0" i="0" dirty="0">
                <a:solidFill>
                  <a:srgbClr val="374151"/>
                </a:solidFill>
                <a:effectLst/>
                <a:latin typeface="Söhne"/>
              </a:rPr>
              <a:t>At low energies, the Coulomb scattering of antimatter is relatively strong, leading to imprecise track reconstruction, and, as a result, the charge determination of antimatter reconstructed tracks is relatively less accurate.</a:t>
            </a:r>
          </a:p>
          <a:p>
            <a:pPr>
              <a:buFont typeface="Wingdings" panose="05000000000000000000" pitchFamily="2" charset="2"/>
              <a:buChar char="u"/>
            </a:pPr>
            <a:r>
              <a:rPr lang="en-US" altLang="zh-CN" b="0" i="0" dirty="0">
                <a:solidFill>
                  <a:srgbClr val="374151"/>
                </a:solidFill>
                <a:effectLst/>
                <a:latin typeface="Söhne"/>
              </a:rPr>
              <a:t>We need to conduct further research on the differential responses of regular particles and antimatter within the detector and propose improved particle identification methods.</a:t>
            </a:r>
          </a:p>
          <a:p>
            <a:pPr>
              <a:buFont typeface="Wingdings" panose="05000000000000000000" pitchFamily="2" charset="2"/>
              <a:buChar char="u"/>
            </a:pPr>
            <a:endParaRPr lang="en-US" altLang="zh-CN" b="0" i="0" dirty="0">
              <a:solidFill>
                <a:srgbClr val="374151"/>
              </a:solidFill>
              <a:effectLst/>
              <a:latin typeface="Söhne"/>
            </a:endParaRPr>
          </a:p>
          <a:p>
            <a:pPr>
              <a:buFont typeface="Wingdings" panose="05000000000000000000" pitchFamily="2" charset="2"/>
              <a:buChar char="u"/>
            </a:pPr>
            <a:endParaRPr lang="en-US" altLang="zh-CN" b="0" i="0" dirty="0">
              <a:solidFill>
                <a:srgbClr val="374151"/>
              </a:solidFill>
              <a:effectLst/>
              <a:latin typeface="Söhne"/>
            </a:endParaRPr>
          </a:p>
          <a:p>
            <a:pPr>
              <a:buFont typeface="Wingdings" panose="05000000000000000000" pitchFamily="2" charset="2"/>
              <a:buChar char="u"/>
            </a:pPr>
            <a:endParaRPr lang="en-US" altLang="zh-CN" b="0" i="0" dirty="0">
              <a:solidFill>
                <a:srgbClr val="374151"/>
              </a:solidFill>
              <a:effectLst/>
              <a:latin typeface="Söhne"/>
            </a:endParaRPr>
          </a:p>
          <a:p>
            <a:pPr>
              <a:buFont typeface="Wingdings" panose="05000000000000000000" pitchFamily="2" charset="2"/>
              <a:buChar char="u"/>
            </a:pPr>
            <a:endParaRPr lang="zh-CN" altLang="en-US" dirty="0"/>
          </a:p>
        </p:txBody>
      </p:sp>
      <p:sp>
        <p:nvSpPr>
          <p:cNvPr id="9" name="灯片编号占位符 8">
            <a:extLst>
              <a:ext uri="{FF2B5EF4-FFF2-40B4-BE49-F238E27FC236}">
                <a16:creationId xmlns:a16="http://schemas.microsoft.com/office/drawing/2014/main" id="{9FC8FD4E-18B0-898C-34D8-5C161344AF03}"/>
              </a:ext>
            </a:extLst>
          </p:cNvPr>
          <p:cNvSpPr>
            <a:spLocks noGrp="1"/>
          </p:cNvSpPr>
          <p:nvPr>
            <p:ph type="sldNum" sz="quarter" idx="12"/>
          </p:nvPr>
        </p:nvSpPr>
        <p:spPr/>
        <p:txBody>
          <a:bodyPr/>
          <a:lstStyle/>
          <a:p>
            <a:fld id="{9509C939-CCB5-4F47-B19A-D16D2A1C1280}" type="slidenum">
              <a:rPr lang="zh-CN" altLang="en-US" smtClean="0"/>
              <a:t>16</a:t>
            </a:fld>
            <a:endParaRPr lang="zh-CN" altLang="en-US"/>
          </a:p>
        </p:txBody>
      </p:sp>
    </p:spTree>
    <p:extLst>
      <p:ext uri="{BB962C8B-B14F-4D97-AF65-F5344CB8AC3E}">
        <p14:creationId xmlns:p14="http://schemas.microsoft.com/office/powerpoint/2010/main" val="14587793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DDEDF1AB-888D-339A-0092-A2A2624CA9DD}"/>
              </a:ext>
            </a:extLst>
          </p:cNvPr>
          <p:cNvSpPr/>
          <p:nvPr/>
        </p:nvSpPr>
        <p:spPr>
          <a:xfrm>
            <a:off x="0" y="6276287"/>
            <a:ext cx="12192000" cy="547237"/>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BA6CC8F3-1719-BF61-CB5B-400136CB1874}"/>
              </a:ext>
            </a:extLst>
          </p:cNvPr>
          <p:cNvSpPr/>
          <p:nvPr/>
        </p:nvSpPr>
        <p:spPr>
          <a:xfrm>
            <a:off x="0" y="-30233"/>
            <a:ext cx="12192000" cy="71717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14FB4FCE-C7DA-5A47-0250-CF9FA2E6B5C7}"/>
              </a:ext>
            </a:extLst>
          </p:cNvPr>
          <p:cNvSpPr>
            <a:spLocks noGrp="1"/>
          </p:cNvSpPr>
          <p:nvPr>
            <p:ph type="title"/>
          </p:nvPr>
        </p:nvSpPr>
        <p:spPr>
          <a:xfrm>
            <a:off x="226993" y="95536"/>
            <a:ext cx="8553067" cy="488444"/>
          </a:xfrm>
        </p:spPr>
        <p:txBody>
          <a:bodyPr>
            <a:noAutofit/>
          </a:bodyPr>
          <a:lstStyle/>
          <a:p>
            <a:pPr algn="l"/>
            <a:r>
              <a:rPr lang="en-US" altLang="zh-CN" sz="4800" dirty="0">
                <a:latin typeface="Times New Roman" panose="02020603050405020304" pitchFamily="18" charset="0"/>
                <a:cs typeface="Times New Roman" panose="02020603050405020304" pitchFamily="18" charset="0"/>
              </a:rPr>
              <a:t>Out-Line</a:t>
            </a:r>
            <a:endParaRPr lang="zh-CN" altLang="en-US" sz="4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B546D9C5-F17F-3322-C42E-A45D86C63DCC}"/>
              </a:ext>
            </a:extLst>
          </p:cNvPr>
          <p:cNvSpPr>
            <a:spLocks noGrp="1"/>
          </p:cNvSpPr>
          <p:nvPr>
            <p:ph idx="1"/>
          </p:nvPr>
        </p:nvSpPr>
        <p:spPr>
          <a:xfrm>
            <a:off x="838200" y="846161"/>
            <a:ext cx="10515600" cy="5330802"/>
          </a:xfrm>
        </p:spPr>
        <p:txBody>
          <a:bodyPr/>
          <a:lstStyle/>
          <a:p>
            <a:pPr>
              <a:buFont typeface="Wingdings" panose="05000000000000000000" pitchFamily="2" charset="2"/>
              <a:buChar char="Ø"/>
            </a:pPr>
            <a:r>
              <a:rPr lang="en-US" altLang="zh-CN" sz="5400" dirty="0"/>
              <a:t>Motivation</a:t>
            </a:r>
          </a:p>
          <a:p>
            <a:pPr>
              <a:buFont typeface="Wingdings" panose="05000000000000000000" pitchFamily="2" charset="2"/>
              <a:buChar char="Ø"/>
            </a:pPr>
            <a:r>
              <a:rPr lang="en-US" altLang="zh-CN" sz="5400" dirty="0"/>
              <a:t>Data Used</a:t>
            </a:r>
          </a:p>
          <a:p>
            <a:pPr>
              <a:buFont typeface="Wingdings" panose="05000000000000000000" pitchFamily="2" charset="2"/>
              <a:buChar char="Ø"/>
            </a:pPr>
            <a:r>
              <a:rPr lang="en-US" altLang="zh-CN" sz="5400" dirty="0"/>
              <a:t>Pre-selection</a:t>
            </a:r>
          </a:p>
          <a:p>
            <a:pPr>
              <a:buFont typeface="Wingdings" panose="05000000000000000000" pitchFamily="2" charset="2"/>
              <a:buChar char="Ø"/>
            </a:pPr>
            <a:r>
              <a:rPr lang="en-US" altLang="zh-CN" sz="5400" dirty="0"/>
              <a:t>Anti Matters response in DAMPE</a:t>
            </a:r>
          </a:p>
          <a:p>
            <a:pPr>
              <a:buFont typeface="Wingdings" panose="05000000000000000000" pitchFamily="2" charset="2"/>
              <a:buChar char="Ø"/>
            </a:pPr>
            <a:r>
              <a:rPr lang="en-US" altLang="zh-CN" sz="5400" dirty="0"/>
              <a:t>Summary</a:t>
            </a:r>
          </a:p>
          <a:p>
            <a:endParaRPr lang="zh-CN" altLang="en-US" dirty="0"/>
          </a:p>
        </p:txBody>
      </p:sp>
      <p:sp>
        <p:nvSpPr>
          <p:cNvPr id="9" name="灯片编号占位符 8">
            <a:extLst>
              <a:ext uri="{FF2B5EF4-FFF2-40B4-BE49-F238E27FC236}">
                <a16:creationId xmlns:a16="http://schemas.microsoft.com/office/drawing/2014/main" id="{DEF81ABF-9764-5C71-A124-AE8D304C5FF8}"/>
              </a:ext>
            </a:extLst>
          </p:cNvPr>
          <p:cNvSpPr>
            <a:spLocks noGrp="1"/>
          </p:cNvSpPr>
          <p:nvPr>
            <p:ph type="sldNum" sz="quarter" idx="12"/>
          </p:nvPr>
        </p:nvSpPr>
        <p:spPr/>
        <p:txBody>
          <a:bodyPr/>
          <a:lstStyle/>
          <a:p>
            <a:fld id="{9509C939-CCB5-4F47-B19A-D16D2A1C1280}" type="slidenum">
              <a:rPr lang="zh-CN" altLang="en-US" smtClean="0"/>
              <a:t>2</a:t>
            </a:fld>
            <a:endParaRPr lang="zh-CN" altLang="en-US"/>
          </a:p>
        </p:txBody>
      </p:sp>
    </p:spTree>
    <p:extLst>
      <p:ext uri="{BB962C8B-B14F-4D97-AF65-F5344CB8AC3E}">
        <p14:creationId xmlns:p14="http://schemas.microsoft.com/office/powerpoint/2010/main" val="346300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DDEDF1AB-888D-339A-0092-A2A2624CA9DD}"/>
              </a:ext>
            </a:extLst>
          </p:cNvPr>
          <p:cNvSpPr/>
          <p:nvPr/>
        </p:nvSpPr>
        <p:spPr>
          <a:xfrm>
            <a:off x="0" y="6276287"/>
            <a:ext cx="12192000" cy="547237"/>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BA6CC8F3-1719-BF61-CB5B-400136CB1874}"/>
              </a:ext>
            </a:extLst>
          </p:cNvPr>
          <p:cNvSpPr/>
          <p:nvPr/>
        </p:nvSpPr>
        <p:spPr>
          <a:xfrm>
            <a:off x="0" y="-30233"/>
            <a:ext cx="12192000" cy="71717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14FB4FCE-C7DA-5A47-0250-CF9FA2E6B5C7}"/>
              </a:ext>
            </a:extLst>
          </p:cNvPr>
          <p:cNvSpPr>
            <a:spLocks noGrp="1"/>
          </p:cNvSpPr>
          <p:nvPr>
            <p:ph type="title"/>
          </p:nvPr>
        </p:nvSpPr>
        <p:spPr>
          <a:xfrm>
            <a:off x="226993" y="95536"/>
            <a:ext cx="8553067" cy="488444"/>
          </a:xfrm>
        </p:spPr>
        <p:txBody>
          <a:bodyPr>
            <a:noAutofit/>
          </a:bodyPr>
          <a:lstStyle/>
          <a:p>
            <a:pPr algn="l"/>
            <a:r>
              <a:rPr lang="en-US" altLang="zh-CN" sz="4800" dirty="0">
                <a:latin typeface="Times New Roman" panose="02020603050405020304" pitchFamily="18" charset="0"/>
                <a:cs typeface="Times New Roman" panose="02020603050405020304" pitchFamily="18" charset="0"/>
              </a:rPr>
              <a:t>Motivation</a:t>
            </a:r>
            <a:endParaRPr lang="zh-CN" altLang="en-US" sz="4800" dirty="0">
              <a:latin typeface="Times New Roman" panose="02020603050405020304" pitchFamily="18" charset="0"/>
              <a:cs typeface="Times New Roman" panose="02020603050405020304" pitchFamily="18" charset="0"/>
            </a:endParaRPr>
          </a:p>
        </p:txBody>
      </p:sp>
      <p:pic>
        <p:nvPicPr>
          <p:cNvPr id="10" name="图片 9">
            <a:extLst>
              <a:ext uri="{FF2B5EF4-FFF2-40B4-BE49-F238E27FC236}">
                <a16:creationId xmlns:a16="http://schemas.microsoft.com/office/drawing/2014/main" id="{784606B4-6F74-DFA3-8371-B7A28A77AD5E}"/>
              </a:ext>
            </a:extLst>
          </p:cNvPr>
          <p:cNvPicPr>
            <a:picLocks noChangeAspect="1"/>
          </p:cNvPicPr>
          <p:nvPr/>
        </p:nvPicPr>
        <p:blipFill>
          <a:blip r:embed="rId2"/>
          <a:stretch>
            <a:fillRect/>
          </a:stretch>
        </p:blipFill>
        <p:spPr>
          <a:xfrm>
            <a:off x="0" y="1120213"/>
            <a:ext cx="5996043" cy="4123897"/>
          </a:xfrm>
          <a:prstGeom prst="rect">
            <a:avLst/>
          </a:prstGeom>
        </p:spPr>
      </p:pic>
      <p:pic>
        <p:nvPicPr>
          <p:cNvPr id="12" name="图片 11">
            <a:extLst>
              <a:ext uri="{FF2B5EF4-FFF2-40B4-BE49-F238E27FC236}">
                <a16:creationId xmlns:a16="http://schemas.microsoft.com/office/drawing/2014/main" id="{8164122D-2194-4432-933A-4B89D5BF41BE}"/>
              </a:ext>
            </a:extLst>
          </p:cNvPr>
          <p:cNvPicPr>
            <a:picLocks noChangeAspect="1"/>
          </p:cNvPicPr>
          <p:nvPr/>
        </p:nvPicPr>
        <p:blipFill>
          <a:blip r:embed="rId3"/>
          <a:stretch>
            <a:fillRect/>
          </a:stretch>
        </p:blipFill>
        <p:spPr>
          <a:xfrm>
            <a:off x="6724126" y="993508"/>
            <a:ext cx="5163404" cy="3936176"/>
          </a:xfrm>
          <a:prstGeom prst="rect">
            <a:avLst/>
          </a:prstGeom>
        </p:spPr>
      </p:pic>
      <p:sp>
        <p:nvSpPr>
          <p:cNvPr id="13" name="文本框 12">
            <a:extLst>
              <a:ext uri="{FF2B5EF4-FFF2-40B4-BE49-F238E27FC236}">
                <a16:creationId xmlns:a16="http://schemas.microsoft.com/office/drawing/2014/main" id="{165E4421-314F-3E65-BE9D-8CFA2EC61A32}"/>
              </a:ext>
            </a:extLst>
          </p:cNvPr>
          <p:cNvSpPr txBox="1"/>
          <p:nvPr/>
        </p:nvSpPr>
        <p:spPr>
          <a:xfrm>
            <a:off x="1250810" y="1583669"/>
            <a:ext cx="3211773" cy="646331"/>
          </a:xfrm>
          <a:prstGeom prst="rect">
            <a:avLst/>
          </a:prstGeom>
          <a:noFill/>
        </p:spPr>
        <p:txBody>
          <a:bodyPr wrap="square" rtlCol="0">
            <a:spAutoFit/>
          </a:bodyPr>
          <a:lstStyle/>
          <a:p>
            <a:r>
              <a:rPr lang="en-US" altLang="zh-CN" i="0" dirty="0">
                <a:solidFill>
                  <a:srgbClr val="00B050"/>
                </a:solidFill>
                <a:effectLst/>
                <a:latin typeface="Proxima Nova"/>
              </a:rPr>
              <a:t>Phys. Rev. Lett. 118, 191101</a:t>
            </a:r>
          </a:p>
          <a:p>
            <a:endParaRPr lang="zh-CN" altLang="en-US" dirty="0"/>
          </a:p>
        </p:txBody>
      </p:sp>
      <p:sp>
        <p:nvSpPr>
          <p:cNvPr id="14" name="文本框 13">
            <a:extLst>
              <a:ext uri="{FF2B5EF4-FFF2-40B4-BE49-F238E27FC236}">
                <a16:creationId xmlns:a16="http://schemas.microsoft.com/office/drawing/2014/main" id="{1E5605C5-F900-5474-7806-7BDC5D2126D7}"/>
              </a:ext>
            </a:extLst>
          </p:cNvPr>
          <p:cNvSpPr txBox="1"/>
          <p:nvPr/>
        </p:nvSpPr>
        <p:spPr>
          <a:xfrm>
            <a:off x="392263" y="5138719"/>
            <a:ext cx="5585456" cy="830997"/>
          </a:xfrm>
          <a:prstGeom prst="rect">
            <a:avLst/>
          </a:prstGeom>
          <a:noFill/>
        </p:spPr>
        <p:txBody>
          <a:bodyPr wrap="square" rtlCol="0">
            <a:spAutoFit/>
          </a:bodyPr>
          <a:lstStyle/>
          <a:p>
            <a:r>
              <a:rPr lang="en-US" altLang="zh-CN" sz="2400" b="0" i="0" dirty="0">
                <a:solidFill>
                  <a:srgbClr val="374151"/>
                </a:solidFill>
                <a:effectLst/>
                <a:latin typeface="Söhne"/>
              </a:rPr>
              <a:t>Antimatter Cosmic Rays Are of Significance in Constraining Dark Matter Parameters.</a:t>
            </a:r>
            <a:endParaRPr lang="zh-CN" altLang="en-US" sz="2400" dirty="0"/>
          </a:p>
        </p:txBody>
      </p:sp>
      <p:sp>
        <p:nvSpPr>
          <p:cNvPr id="15" name="文本框 14">
            <a:extLst>
              <a:ext uri="{FF2B5EF4-FFF2-40B4-BE49-F238E27FC236}">
                <a16:creationId xmlns:a16="http://schemas.microsoft.com/office/drawing/2014/main" id="{B509C620-ABB2-EA67-0B45-B1922A4EB0DA}"/>
              </a:ext>
            </a:extLst>
          </p:cNvPr>
          <p:cNvSpPr txBox="1"/>
          <p:nvPr/>
        </p:nvSpPr>
        <p:spPr>
          <a:xfrm>
            <a:off x="6600967" y="5063666"/>
            <a:ext cx="5509806" cy="830997"/>
          </a:xfrm>
          <a:prstGeom prst="rect">
            <a:avLst/>
          </a:prstGeom>
          <a:noFill/>
        </p:spPr>
        <p:txBody>
          <a:bodyPr wrap="square" rtlCol="0">
            <a:spAutoFit/>
          </a:bodyPr>
          <a:lstStyle/>
          <a:p>
            <a:pPr algn="ctr"/>
            <a:r>
              <a:rPr lang="en-US" altLang="zh-CN" sz="2400" dirty="0"/>
              <a:t>Antimatter particles deposit more energy inside the detector. </a:t>
            </a:r>
            <a:endParaRPr lang="zh-CN" altLang="en-US" sz="2400" dirty="0"/>
          </a:p>
        </p:txBody>
      </p:sp>
      <p:sp>
        <p:nvSpPr>
          <p:cNvPr id="16" name="灯片编号占位符 15">
            <a:extLst>
              <a:ext uri="{FF2B5EF4-FFF2-40B4-BE49-F238E27FC236}">
                <a16:creationId xmlns:a16="http://schemas.microsoft.com/office/drawing/2014/main" id="{62FBB116-D81D-BAFD-EB51-5F892E6A2EF1}"/>
              </a:ext>
            </a:extLst>
          </p:cNvPr>
          <p:cNvSpPr>
            <a:spLocks noGrp="1"/>
          </p:cNvSpPr>
          <p:nvPr>
            <p:ph type="sldNum" sz="quarter" idx="12"/>
          </p:nvPr>
        </p:nvSpPr>
        <p:spPr/>
        <p:txBody>
          <a:bodyPr/>
          <a:lstStyle/>
          <a:p>
            <a:fld id="{9509C939-CCB5-4F47-B19A-D16D2A1C1280}" type="slidenum">
              <a:rPr lang="zh-CN" altLang="en-US" smtClean="0"/>
              <a:t>3</a:t>
            </a:fld>
            <a:endParaRPr lang="zh-CN" altLang="en-US"/>
          </a:p>
        </p:txBody>
      </p:sp>
    </p:spTree>
    <p:extLst>
      <p:ext uri="{BB962C8B-B14F-4D97-AF65-F5344CB8AC3E}">
        <p14:creationId xmlns:p14="http://schemas.microsoft.com/office/powerpoint/2010/main" val="7843265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DDEDF1AB-888D-339A-0092-A2A2624CA9DD}"/>
              </a:ext>
            </a:extLst>
          </p:cNvPr>
          <p:cNvSpPr/>
          <p:nvPr/>
        </p:nvSpPr>
        <p:spPr>
          <a:xfrm>
            <a:off x="0" y="6276287"/>
            <a:ext cx="12192000" cy="547237"/>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BA6CC8F3-1719-BF61-CB5B-400136CB1874}"/>
              </a:ext>
            </a:extLst>
          </p:cNvPr>
          <p:cNvSpPr/>
          <p:nvPr/>
        </p:nvSpPr>
        <p:spPr>
          <a:xfrm>
            <a:off x="0" y="-30233"/>
            <a:ext cx="12192000" cy="71717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14FB4FCE-C7DA-5A47-0250-CF9FA2E6B5C7}"/>
              </a:ext>
            </a:extLst>
          </p:cNvPr>
          <p:cNvSpPr>
            <a:spLocks noGrp="1"/>
          </p:cNvSpPr>
          <p:nvPr>
            <p:ph type="title"/>
          </p:nvPr>
        </p:nvSpPr>
        <p:spPr>
          <a:xfrm>
            <a:off x="226993" y="95536"/>
            <a:ext cx="8553067" cy="488444"/>
          </a:xfrm>
        </p:spPr>
        <p:txBody>
          <a:bodyPr>
            <a:noAutofit/>
          </a:bodyPr>
          <a:lstStyle/>
          <a:p>
            <a:pPr algn="l"/>
            <a:r>
              <a:rPr lang="en-US" altLang="zh-CN" sz="4800" dirty="0">
                <a:latin typeface="Times New Roman" panose="02020603050405020304" pitchFamily="18" charset="0"/>
                <a:cs typeface="Times New Roman" panose="02020603050405020304" pitchFamily="18" charset="0"/>
              </a:rPr>
              <a:t>Data Used</a:t>
            </a:r>
            <a:endParaRPr lang="zh-CN" altLang="en-US" sz="4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B546D9C5-F17F-3322-C42E-A45D86C63DCC}"/>
              </a:ext>
            </a:extLst>
          </p:cNvPr>
          <p:cNvSpPr>
            <a:spLocks noGrp="1"/>
          </p:cNvSpPr>
          <p:nvPr>
            <p:ph idx="1"/>
          </p:nvPr>
        </p:nvSpPr>
        <p:spPr>
          <a:xfrm>
            <a:off x="838200" y="846161"/>
            <a:ext cx="10515600" cy="5330802"/>
          </a:xfrm>
        </p:spPr>
        <p:txBody>
          <a:bodyPr/>
          <a:lstStyle/>
          <a:p>
            <a:r>
              <a:rPr lang="en-US" altLang="zh-CN" dirty="0" err="1"/>
              <a:t>DimuData</a:t>
            </a:r>
            <a:r>
              <a:rPr lang="en-US" altLang="zh-CN" dirty="0"/>
              <a:t> : </a:t>
            </a:r>
          </a:p>
          <a:p>
            <a:pPr lvl="1">
              <a:buFont typeface="Wingdings" panose="05000000000000000000" pitchFamily="2" charset="2"/>
              <a:buChar char="ü"/>
            </a:pPr>
            <a:r>
              <a:rPr lang="en-US" altLang="zh-CN" dirty="0"/>
              <a:t>Energy Range: 0.1GeV to 10GeV </a:t>
            </a:r>
          </a:p>
          <a:p>
            <a:pPr lvl="1">
              <a:buFont typeface="Wingdings" panose="05000000000000000000" pitchFamily="2" charset="2"/>
              <a:buChar char="ü"/>
            </a:pPr>
            <a:r>
              <a:rPr lang="en-US" altLang="zh-CN" dirty="0"/>
              <a:t>Module : FTFP_BERT_TRV</a:t>
            </a:r>
          </a:p>
          <a:p>
            <a:pPr marL="0" indent="0">
              <a:buNone/>
            </a:pPr>
            <a:endParaRPr lang="zh-CN" altLang="en-US" dirty="0"/>
          </a:p>
        </p:txBody>
      </p:sp>
      <p:sp>
        <p:nvSpPr>
          <p:cNvPr id="9" name="灯片编号占位符 8">
            <a:extLst>
              <a:ext uri="{FF2B5EF4-FFF2-40B4-BE49-F238E27FC236}">
                <a16:creationId xmlns:a16="http://schemas.microsoft.com/office/drawing/2014/main" id="{4EE3F213-FB8D-979D-CC8F-88DAC924ADAF}"/>
              </a:ext>
            </a:extLst>
          </p:cNvPr>
          <p:cNvSpPr>
            <a:spLocks noGrp="1"/>
          </p:cNvSpPr>
          <p:nvPr>
            <p:ph type="sldNum" sz="quarter" idx="12"/>
          </p:nvPr>
        </p:nvSpPr>
        <p:spPr/>
        <p:txBody>
          <a:bodyPr/>
          <a:lstStyle/>
          <a:p>
            <a:fld id="{9509C939-CCB5-4F47-B19A-D16D2A1C1280}" type="slidenum">
              <a:rPr lang="zh-CN" altLang="en-US" smtClean="0"/>
              <a:t>4</a:t>
            </a:fld>
            <a:endParaRPr lang="zh-CN" altLang="en-US"/>
          </a:p>
        </p:txBody>
      </p:sp>
    </p:spTree>
    <p:extLst>
      <p:ext uri="{BB962C8B-B14F-4D97-AF65-F5344CB8AC3E}">
        <p14:creationId xmlns:p14="http://schemas.microsoft.com/office/powerpoint/2010/main" val="20059865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DDEDF1AB-888D-339A-0092-A2A2624CA9DD}"/>
              </a:ext>
            </a:extLst>
          </p:cNvPr>
          <p:cNvSpPr/>
          <p:nvPr/>
        </p:nvSpPr>
        <p:spPr>
          <a:xfrm>
            <a:off x="0" y="6276287"/>
            <a:ext cx="12192000" cy="547237"/>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BA6CC8F3-1719-BF61-CB5B-400136CB1874}"/>
              </a:ext>
            </a:extLst>
          </p:cNvPr>
          <p:cNvSpPr/>
          <p:nvPr/>
        </p:nvSpPr>
        <p:spPr>
          <a:xfrm>
            <a:off x="0" y="-30233"/>
            <a:ext cx="12192000" cy="71717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14FB4FCE-C7DA-5A47-0250-CF9FA2E6B5C7}"/>
              </a:ext>
            </a:extLst>
          </p:cNvPr>
          <p:cNvSpPr>
            <a:spLocks noGrp="1"/>
          </p:cNvSpPr>
          <p:nvPr>
            <p:ph type="title"/>
          </p:nvPr>
        </p:nvSpPr>
        <p:spPr>
          <a:xfrm>
            <a:off x="226993" y="95536"/>
            <a:ext cx="8553067" cy="488444"/>
          </a:xfrm>
        </p:spPr>
        <p:txBody>
          <a:bodyPr>
            <a:noAutofit/>
          </a:bodyPr>
          <a:lstStyle/>
          <a:p>
            <a:pPr algn="l"/>
            <a:r>
              <a:rPr lang="en-US" altLang="zh-CN" sz="4800" dirty="0">
                <a:latin typeface="Times New Roman" panose="02020603050405020304" pitchFamily="18" charset="0"/>
                <a:cs typeface="Times New Roman" panose="02020603050405020304" pitchFamily="18" charset="0"/>
              </a:rPr>
              <a:t>Pre-selection</a:t>
            </a:r>
            <a:endParaRPr lang="zh-CN" altLang="en-US" sz="48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内容占位符 2">
                <a:extLst>
                  <a:ext uri="{FF2B5EF4-FFF2-40B4-BE49-F238E27FC236}">
                    <a16:creationId xmlns:a16="http://schemas.microsoft.com/office/drawing/2014/main" id="{BCBA90EA-FB48-02DB-4F54-D9FA48D56515}"/>
                  </a:ext>
                </a:extLst>
              </p:cNvPr>
              <p:cNvSpPr txBox="1">
                <a:spLocks/>
              </p:cNvSpPr>
              <p:nvPr/>
            </p:nvSpPr>
            <p:spPr>
              <a:xfrm>
                <a:off x="354843" y="686937"/>
                <a:ext cx="11318542" cy="53789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14:m>
                  <m:oMath xmlns:m="http://schemas.openxmlformats.org/officeDocument/2006/math">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rPr>
                          <m:t>𝐸</m:t>
                        </m:r>
                      </m:e>
                      <m:sub>
                        <m:r>
                          <a:rPr lang="en-US" altLang="zh-CN" i="1" smtClean="0">
                            <a:latin typeface="Cambria Math" panose="02040503050406030204" pitchFamily="18" charset="0"/>
                          </a:rPr>
                          <m:t>𝑑𝑒𝑝</m:t>
                        </m:r>
                      </m:sub>
                    </m:sSub>
                    <m:r>
                      <a:rPr lang="en-US" altLang="zh-CN" i="1" smtClean="0">
                        <a:latin typeface="Cambria Math" panose="02040503050406030204" pitchFamily="18" charset="0"/>
                      </a:rPr>
                      <m:t>&gt;0.01</m:t>
                    </m:r>
                  </m:oMath>
                </a14:m>
                <a:r>
                  <a:rPr lang="en-US" altLang="zh-CN" dirty="0">
                    <a:latin typeface="Times New Roman" panose="02020603050405020304" pitchFamily="18" charset="0"/>
                    <a:cs typeface="Times New Roman" panose="02020603050405020304" pitchFamily="18" charset="0"/>
                  </a:rPr>
                  <a:t> GeV</a:t>
                </a:r>
              </a:p>
              <a:p>
                <a:pPr>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STK track selection:</a:t>
                </a:r>
              </a:p>
              <a:p>
                <a:pPr marL="792900" lvl="1" indent="-342900">
                  <a:buFont typeface="+mj-lt"/>
                  <a:buAutoNum type="alphaLcParenR"/>
                </a:pPr>
                <a:r>
                  <a:rPr lang="en-US" altLang="zh-CN"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CN" i="1" smtClean="0">
                            <a:latin typeface="Cambria Math" panose="02040503050406030204" pitchFamily="18" charset="0"/>
                          </a:rPr>
                        </m:ctrlPr>
                      </m:sSupPr>
                      <m:e>
                        <m:r>
                          <a:rPr lang="en-US" altLang="zh-CN" i="1" smtClean="0">
                            <a:latin typeface="Cambria Math" panose="02040503050406030204" pitchFamily="18" charset="0"/>
                          </a:rPr>
                          <m:t>𝑐h𝑖</m:t>
                        </m:r>
                      </m:e>
                      <m:sup>
                        <m:r>
                          <a:rPr lang="en-US" altLang="zh-CN" i="1" smtClean="0">
                            <a:latin typeface="Cambria Math" panose="02040503050406030204" pitchFamily="18" charset="0"/>
                          </a:rPr>
                          <m:t>2</m:t>
                        </m:r>
                      </m:sup>
                    </m:sSup>
                  </m:oMath>
                </a14:m>
                <a:r>
                  <a:rPr lang="en-US" altLang="zh-CN" dirty="0">
                    <a:latin typeface="Times New Roman" panose="02020603050405020304" pitchFamily="18" charset="0"/>
                    <a:cs typeface="Times New Roman" panose="02020603050405020304" pitchFamily="18" charset="0"/>
                  </a:rPr>
                  <a:t>/</a:t>
                </a:r>
                <a14:m>
                  <m:oMath xmlns:m="http://schemas.openxmlformats.org/officeDocument/2006/math">
                    <m:r>
                      <a:rPr lang="en-US" altLang="zh-CN" i="1" dirty="0" smtClean="0">
                        <a:latin typeface="Cambria Math" panose="02040503050406030204" pitchFamily="18" charset="0"/>
                      </a:rPr>
                      <m:t>𝑛𝑑𝑓</m:t>
                    </m:r>
                  </m:oMath>
                </a14:m>
                <a:r>
                  <a:rPr lang="en-US" altLang="zh-CN" dirty="0">
                    <a:latin typeface="Times New Roman" panose="02020603050405020304" pitchFamily="18" charset="0"/>
                    <a:cs typeface="Times New Roman" panose="02020603050405020304" pitchFamily="18" charset="0"/>
                  </a:rPr>
                  <a:t>&lt; 50 </a:t>
                </a:r>
                <a:r>
                  <a:rPr lang="en-US" altLang="zh-CN" dirty="0">
                    <a:highlight>
                      <a:srgbClr val="00FFFF"/>
                    </a:highlight>
                    <a:latin typeface="Times New Roman" panose="02020603050405020304" pitchFamily="18" charset="0"/>
                    <a:cs typeface="Times New Roman" panose="02020603050405020304" pitchFamily="18" charset="0"/>
                  </a:rPr>
                  <a:t>&amp;</a:t>
                </a:r>
                <a:r>
                  <a:rPr lang="en-US" altLang="zh-CN" dirty="0">
                    <a:latin typeface="Times New Roman" panose="02020603050405020304" pitchFamily="18" charset="0"/>
                    <a:cs typeface="Times New Roman" panose="02020603050405020304" pitchFamily="18" charset="0"/>
                  </a:rPr>
                  <a:t> Angle to BGO track &lt; </a:t>
                </a:r>
                <a14:m>
                  <m:oMath xmlns:m="http://schemas.openxmlformats.org/officeDocument/2006/math">
                    <m:r>
                      <a:rPr lang="en-US" altLang="zh-CN" smtClean="0">
                        <a:latin typeface="Cambria Math" panose="02040503050406030204" pitchFamily="18" charset="0"/>
                        <a:ea typeface="Cambria Math" panose="02040503050406030204" pitchFamily="18" charset="0"/>
                      </a:rPr>
                      <m:t>15</m:t>
                    </m:r>
                    <m:r>
                      <a:rPr lang="en-US" altLang="zh-CN" i="1" smtClean="0">
                        <a:latin typeface="Cambria Math" panose="02040503050406030204" pitchFamily="18" charset="0"/>
                        <a:ea typeface="Cambria Math" panose="02040503050406030204" pitchFamily="18" charset="0"/>
                      </a:rPr>
                      <m:t>°</m:t>
                    </m:r>
                  </m:oMath>
                </a14:m>
                <a:endParaRPr lang="en-US" altLang="zh-CN" dirty="0">
                  <a:latin typeface="Times New Roman" panose="02020603050405020304" pitchFamily="18" charset="0"/>
                  <a:cs typeface="Times New Roman" panose="02020603050405020304" pitchFamily="18" charset="0"/>
                </a:endParaRPr>
              </a:p>
              <a:p>
                <a:pPr marL="792900" lvl="1" indent="-342900">
                  <a:buFont typeface="+mj-lt"/>
                  <a:buAutoNum type="alphaLcParenR"/>
                </a:pPr>
                <a:r>
                  <a:rPr lang="en-US" altLang="zh-CN" dirty="0">
                    <a:latin typeface="Times New Roman" panose="02020603050405020304" pitchFamily="18" charset="0"/>
                    <a:cs typeface="Times New Roman" panose="02020603050405020304" pitchFamily="18" charset="0"/>
                  </a:rPr>
                  <a:t> Match with MGO shower</a:t>
                </a:r>
              </a:p>
              <a:p>
                <a:pPr marL="792900" lvl="1" indent="-342900">
                  <a:buFont typeface="+mj-lt"/>
                  <a:buAutoNum type="alphaLcParenR"/>
                </a:pPr>
                <a:r>
                  <a:rPr lang="en-US" altLang="zh-CN" dirty="0">
                    <a:latin typeface="Times New Roman" panose="02020603050405020304" pitchFamily="18" charset="0"/>
                    <a:cs typeface="Times New Roman" panose="02020603050405020304" pitchFamily="18" charset="0"/>
                  </a:rPr>
                  <a:t> Selected the track with max Energy deposition in STK detector</a:t>
                </a:r>
              </a:p>
              <a:p>
                <a:pPr marL="792900" lvl="1" indent="-342900">
                  <a:buFont typeface="+mj-lt"/>
                  <a:buAutoNum type="alphaLcParenR"/>
                </a:pPr>
                <a:r>
                  <a:rPr lang="en-US" altLang="zh-CN" dirty="0">
                    <a:latin typeface="Times New Roman" panose="02020603050405020304" pitchFamily="18" charset="0"/>
                    <a:cs typeface="Times New Roman" panose="02020603050405020304" pitchFamily="18" charset="0"/>
                  </a:rPr>
                  <a:t> Track Pass PSD top and BGO buttle</a:t>
                </a:r>
              </a:p>
              <a:p>
                <a:pPr marL="450000" indent="-457200">
                  <a:buFont typeface="Wingdings" panose="05000000000000000000" pitchFamily="2" charset="2"/>
                  <a:buChar char="Ø"/>
                </a:pPr>
                <a:r>
                  <a:rPr lang="en-US" altLang="zh-CN" dirty="0">
                    <a:latin typeface="Times New Roman" panose="02020603050405020304" pitchFamily="18" charset="0"/>
                    <a:cs typeface="Times New Roman" panose="02020603050405020304" pitchFamily="18" charset="0"/>
                  </a:rPr>
                  <a:t>PSD selection</a:t>
                </a:r>
              </a:p>
              <a:p>
                <a:pPr marL="964350" lvl="1" indent="-514350">
                  <a:lnSpc>
                    <a:spcPct val="150000"/>
                  </a:lnSpc>
                  <a:buFont typeface="+mj-ea"/>
                  <a:buAutoNum type="circleNumDbPlain"/>
                </a:pPr>
                <a:r>
                  <a:rPr lang="en-US" altLang="zh-CN" dirty="0">
                    <a:latin typeface="Times New Roman" panose="02020603050405020304" pitchFamily="18" charset="0"/>
                    <a:cs typeface="Times New Roman" panose="02020603050405020304" pitchFamily="18" charset="0"/>
                  </a:rPr>
                  <a:t> PASS two layer PSD, </a:t>
                </a:r>
                <a14:m>
                  <m:oMath xmlns:m="http://schemas.openxmlformats.org/officeDocument/2006/math">
                    <m:sSub>
                      <m:sSubPr>
                        <m:ctrlPr>
                          <a:rPr lang="en-US" altLang="zh-CN" i="1" smtClean="0">
                            <a:latin typeface="Cambria Math" panose="02040503050406030204" pitchFamily="18" charset="0"/>
                            <a:cs typeface="Times New Roman" panose="02020603050405020304" pitchFamily="18" charset="0"/>
                          </a:rPr>
                        </m:ctrlPr>
                      </m:sSubPr>
                      <m:e>
                        <m:r>
                          <a:rPr lang="en-US" altLang="zh-CN" i="1" smtClean="0">
                            <a:latin typeface="Cambria Math" panose="02040503050406030204" pitchFamily="18" charset="0"/>
                            <a:cs typeface="Times New Roman" panose="02020603050405020304" pitchFamily="18" charset="0"/>
                          </a:rPr>
                          <m:t>𝑄</m:t>
                        </m:r>
                      </m:e>
                      <m:sub>
                        <m:r>
                          <a:rPr lang="en-US" altLang="zh-CN" i="1" smtClean="0">
                            <a:latin typeface="Cambria Math" panose="02040503050406030204" pitchFamily="18" charset="0"/>
                            <a:cs typeface="Times New Roman" panose="02020603050405020304" pitchFamily="18" charset="0"/>
                          </a:rPr>
                          <m:t>0</m:t>
                        </m:r>
                      </m:sub>
                    </m:sSub>
                  </m:oMath>
                </a14:m>
                <a:r>
                  <a:rPr lang="en-US" altLang="zh-CN" dirty="0">
                    <a:latin typeface="Times New Roman" panose="02020603050405020304" pitchFamily="18" charset="0"/>
                    <a:cs typeface="Times New Roman" panose="02020603050405020304" pitchFamily="18" charset="0"/>
                  </a:rPr>
                  <a:t> &lt; 3 || </a:t>
                </a:r>
                <a14:m>
                  <m:oMath xmlns:m="http://schemas.openxmlformats.org/officeDocument/2006/math">
                    <m:sSub>
                      <m:sSubPr>
                        <m:ctrlPr>
                          <a:rPr lang="en-US" altLang="zh-CN" i="1" smtClean="0">
                            <a:latin typeface="Cambria Math" panose="02040503050406030204" pitchFamily="18" charset="0"/>
                            <a:cs typeface="Times New Roman" panose="02020603050405020304" pitchFamily="18" charset="0"/>
                          </a:rPr>
                        </m:ctrlPr>
                      </m:sSubPr>
                      <m:e>
                        <m:r>
                          <a:rPr lang="en-US" altLang="zh-CN" i="1" smtClean="0">
                            <a:latin typeface="Cambria Math" panose="02040503050406030204" pitchFamily="18" charset="0"/>
                            <a:cs typeface="Times New Roman" panose="02020603050405020304" pitchFamily="18" charset="0"/>
                          </a:rPr>
                          <m:t>𝑄</m:t>
                        </m:r>
                      </m:e>
                      <m:sub>
                        <m:r>
                          <a:rPr lang="en-US" altLang="zh-CN" i="1" smtClean="0">
                            <a:latin typeface="Cambria Math" panose="02040503050406030204" pitchFamily="18" charset="0"/>
                            <a:cs typeface="Times New Roman" panose="02020603050405020304" pitchFamily="18" charset="0"/>
                          </a:rPr>
                          <m:t>1</m:t>
                        </m:r>
                      </m:sub>
                    </m:sSub>
                  </m:oMath>
                </a14:m>
                <a:r>
                  <a:rPr lang="en-US" altLang="zh-CN" dirty="0">
                    <a:latin typeface="Times New Roman" panose="02020603050405020304" pitchFamily="18" charset="0"/>
                    <a:cs typeface="Times New Roman" panose="02020603050405020304" pitchFamily="18" charset="0"/>
                  </a:rPr>
                  <a:t>&lt; 3</a:t>
                </a:r>
              </a:p>
              <a:p>
                <a:pPr marL="964350" lvl="1" indent="-514350">
                  <a:lnSpc>
                    <a:spcPct val="150000"/>
                  </a:lnSpc>
                  <a:buFont typeface="+mj-ea"/>
                  <a:buAutoNum type="circleNumDbPlain"/>
                </a:pPr>
                <a:r>
                  <a:rPr lang="en-US" altLang="zh-CN" dirty="0">
                    <a:latin typeface="Times New Roman" panose="02020603050405020304" pitchFamily="18" charset="0"/>
                    <a:cs typeface="Times New Roman" panose="02020603050405020304" pitchFamily="18" charset="0"/>
                  </a:rPr>
                  <a:t>   </a:t>
                </a:r>
              </a:p>
              <a:p>
                <a:pPr marL="0" indent="0">
                  <a:buFont typeface="Arial" panose="020B0604020202020204" pitchFamily="34" charset="0"/>
                  <a:buNone/>
                </a:pPr>
                <a:endParaRPr lang="zh-CN" altLang="en-US" dirty="0"/>
              </a:p>
            </p:txBody>
          </p:sp>
        </mc:Choice>
        <mc:Fallback>
          <p:sp>
            <p:nvSpPr>
              <p:cNvPr id="9" name="内容占位符 2">
                <a:extLst>
                  <a:ext uri="{FF2B5EF4-FFF2-40B4-BE49-F238E27FC236}">
                    <a16:creationId xmlns:a16="http://schemas.microsoft.com/office/drawing/2014/main" id="{BCBA90EA-FB48-02DB-4F54-D9FA48D56515}"/>
                  </a:ext>
                </a:extLst>
              </p:cNvPr>
              <p:cNvSpPr txBox="1">
                <a:spLocks noRot="1" noChangeAspect="1" noMove="1" noResize="1" noEditPoints="1" noAdjustHandles="1" noChangeArrowheads="1" noChangeShapeType="1" noTextEdit="1"/>
              </p:cNvSpPr>
              <p:nvPr/>
            </p:nvSpPr>
            <p:spPr>
              <a:xfrm>
                <a:off x="354843" y="686937"/>
                <a:ext cx="11318542" cy="5378901"/>
              </a:xfrm>
              <a:prstGeom prst="rect">
                <a:avLst/>
              </a:prstGeom>
              <a:blipFill>
                <a:blip r:embed="rId2"/>
                <a:stretch>
                  <a:fillRect l="-915" t="-1927"/>
                </a:stretch>
              </a:blipFill>
            </p:spPr>
            <p:txBody>
              <a:bodyPr/>
              <a:lstStyle/>
              <a:p>
                <a:r>
                  <a:rPr lang="zh-CN" altLang="en-US">
                    <a:noFill/>
                  </a:rPr>
                  <a:t> </a:t>
                </a:r>
              </a:p>
            </p:txBody>
          </p:sp>
        </mc:Fallback>
      </mc:AlternateContent>
      <p:pic>
        <p:nvPicPr>
          <p:cNvPr id="10" name="图片 9">
            <a:extLst>
              <a:ext uri="{FF2B5EF4-FFF2-40B4-BE49-F238E27FC236}">
                <a16:creationId xmlns:a16="http://schemas.microsoft.com/office/drawing/2014/main" id="{AD4E4231-D9CA-FF8A-EF3B-DC26766C0A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8760" y="4485565"/>
            <a:ext cx="5776190" cy="864358"/>
          </a:xfrm>
          <a:prstGeom prst="rect">
            <a:avLst/>
          </a:prstGeom>
        </p:spPr>
      </p:pic>
      <p:sp>
        <p:nvSpPr>
          <p:cNvPr id="11" name="灯片编号占位符 10">
            <a:extLst>
              <a:ext uri="{FF2B5EF4-FFF2-40B4-BE49-F238E27FC236}">
                <a16:creationId xmlns:a16="http://schemas.microsoft.com/office/drawing/2014/main" id="{CE218F5C-1280-2165-0B9D-57C7219B2433}"/>
              </a:ext>
            </a:extLst>
          </p:cNvPr>
          <p:cNvSpPr>
            <a:spLocks noGrp="1"/>
          </p:cNvSpPr>
          <p:nvPr>
            <p:ph type="sldNum" sz="quarter" idx="12"/>
          </p:nvPr>
        </p:nvSpPr>
        <p:spPr/>
        <p:txBody>
          <a:bodyPr/>
          <a:lstStyle/>
          <a:p>
            <a:fld id="{9509C939-CCB5-4F47-B19A-D16D2A1C1280}" type="slidenum">
              <a:rPr lang="zh-CN" altLang="en-US" smtClean="0"/>
              <a:t>5</a:t>
            </a:fld>
            <a:endParaRPr lang="zh-CN" altLang="en-US"/>
          </a:p>
        </p:txBody>
      </p:sp>
    </p:spTree>
    <p:extLst>
      <p:ext uri="{BB962C8B-B14F-4D97-AF65-F5344CB8AC3E}">
        <p14:creationId xmlns:p14="http://schemas.microsoft.com/office/powerpoint/2010/main" val="32314845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DDEDF1AB-888D-339A-0092-A2A2624CA9DD}"/>
              </a:ext>
            </a:extLst>
          </p:cNvPr>
          <p:cNvSpPr/>
          <p:nvPr/>
        </p:nvSpPr>
        <p:spPr>
          <a:xfrm>
            <a:off x="0" y="6276287"/>
            <a:ext cx="12192000" cy="547237"/>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BA6CC8F3-1719-BF61-CB5B-400136CB1874}"/>
              </a:ext>
            </a:extLst>
          </p:cNvPr>
          <p:cNvSpPr/>
          <p:nvPr/>
        </p:nvSpPr>
        <p:spPr>
          <a:xfrm>
            <a:off x="0" y="-30233"/>
            <a:ext cx="12192000" cy="71717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14FB4FCE-C7DA-5A47-0250-CF9FA2E6B5C7}"/>
              </a:ext>
            </a:extLst>
          </p:cNvPr>
          <p:cNvSpPr>
            <a:spLocks noGrp="1"/>
          </p:cNvSpPr>
          <p:nvPr>
            <p:ph type="title"/>
          </p:nvPr>
        </p:nvSpPr>
        <p:spPr>
          <a:xfrm>
            <a:off x="226993" y="95536"/>
            <a:ext cx="11860374" cy="488444"/>
          </a:xfrm>
        </p:spPr>
        <p:txBody>
          <a:bodyPr>
            <a:noAutofit/>
          </a:bodyPr>
          <a:lstStyle/>
          <a:p>
            <a:pPr algn="l"/>
            <a:r>
              <a:rPr lang="en-US" altLang="zh-CN" sz="4800" dirty="0">
                <a:latin typeface="Times New Roman" panose="02020603050405020304" pitchFamily="18" charset="0"/>
                <a:cs typeface="Times New Roman" panose="02020603050405020304" pitchFamily="18" charset="0"/>
              </a:rPr>
              <a:t>Character Variable : RMS, </a:t>
            </a:r>
            <a:r>
              <a:rPr lang="en-US" altLang="zh-CN" sz="4800" dirty="0" err="1">
                <a:latin typeface="Times New Roman" panose="02020603050405020304" pitchFamily="18" charset="0"/>
                <a:cs typeface="Times New Roman" panose="02020603050405020304" pitchFamily="18" charset="0"/>
              </a:rPr>
              <a:t>Eratio</a:t>
            </a:r>
            <a:r>
              <a:rPr lang="en-US" altLang="zh-CN" sz="4800" dirty="0">
                <a:latin typeface="Times New Roman" panose="02020603050405020304" pitchFamily="18" charset="0"/>
                <a:cs typeface="Times New Roman" panose="02020603050405020304" pitchFamily="18" charset="0"/>
              </a:rPr>
              <a:t>, PSD charge </a:t>
            </a:r>
            <a:endParaRPr lang="zh-CN" altLang="en-US" sz="4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B546D9C5-F17F-3322-C42E-A45D86C63DCC}"/>
              </a:ext>
            </a:extLst>
          </p:cNvPr>
          <p:cNvSpPr>
            <a:spLocks noGrp="1"/>
          </p:cNvSpPr>
          <p:nvPr>
            <p:ph idx="1"/>
          </p:nvPr>
        </p:nvSpPr>
        <p:spPr>
          <a:xfrm>
            <a:off x="838200" y="846161"/>
            <a:ext cx="10515600" cy="5330802"/>
          </a:xfrm>
        </p:spPr>
        <p:txBody>
          <a:bodyPr/>
          <a:lstStyle/>
          <a:p>
            <a:pPr marL="0" indent="0">
              <a:buNone/>
            </a:pPr>
            <a:endParaRPr lang="zh-CN" altLang="en-US" dirty="0"/>
          </a:p>
        </p:txBody>
      </p:sp>
      <p:pic>
        <p:nvPicPr>
          <p:cNvPr id="10" name="图片 9">
            <a:extLst>
              <a:ext uri="{FF2B5EF4-FFF2-40B4-BE49-F238E27FC236}">
                <a16:creationId xmlns:a16="http://schemas.microsoft.com/office/drawing/2014/main" id="{8FA22A9F-35F8-AA70-00D5-2324BCBF0E84}"/>
              </a:ext>
            </a:extLst>
          </p:cNvPr>
          <p:cNvPicPr>
            <a:picLocks noChangeAspect="1"/>
          </p:cNvPicPr>
          <p:nvPr/>
        </p:nvPicPr>
        <p:blipFill>
          <a:blip r:embed="rId2"/>
          <a:stretch>
            <a:fillRect/>
          </a:stretch>
        </p:blipFill>
        <p:spPr>
          <a:xfrm>
            <a:off x="0" y="868171"/>
            <a:ext cx="12192000" cy="5121657"/>
          </a:xfrm>
          <a:prstGeom prst="rect">
            <a:avLst/>
          </a:prstGeom>
        </p:spPr>
      </p:pic>
      <p:sp>
        <p:nvSpPr>
          <p:cNvPr id="11" name="灯片编号占位符 10">
            <a:extLst>
              <a:ext uri="{FF2B5EF4-FFF2-40B4-BE49-F238E27FC236}">
                <a16:creationId xmlns:a16="http://schemas.microsoft.com/office/drawing/2014/main" id="{B504A4AA-0AFC-FC61-F41D-22DFFC1E41FD}"/>
              </a:ext>
            </a:extLst>
          </p:cNvPr>
          <p:cNvSpPr>
            <a:spLocks noGrp="1"/>
          </p:cNvSpPr>
          <p:nvPr>
            <p:ph type="sldNum" sz="quarter" idx="12"/>
          </p:nvPr>
        </p:nvSpPr>
        <p:spPr/>
        <p:txBody>
          <a:bodyPr/>
          <a:lstStyle/>
          <a:p>
            <a:fld id="{9509C939-CCB5-4F47-B19A-D16D2A1C1280}" type="slidenum">
              <a:rPr lang="zh-CN" altLang="en-US" smtClean="0"/>
              <a:t>6</a:t>
            </a:fld>
            <a:endParaRPr lang="zh-CN" altLang="en-US"/>
          </a:p>
        </p:txBody>
      </p:sp>
    </p:spTree>
    <p:extLst>
      <p:ext uri="{BB962C8B-B14F-4D97-AF65-F5344CB8AC3E}">
        <p14:creationId xmlns:p14="http://schemas.microsoft.com/office/powerpoint/2010/main" val="31993332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DDEDF1AB-888D-339A-0092-A2A2624CA9DD}"/>
              </a:ext>
            </a:extLst>
          </p:cNvPr>
          <p:cNvSpPr/>
          <p:nvPr/>
        </p:nvSpPr>
        <p:spPr>
          <a:xfrm>
            <a:off x="0" y="6276287"/>
            <a:ext cx="12192000" cy="547237"/>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BA6CC8F3-1719-BF61-CB5B-400136CB1874}"/>
              </a:ext>
            </a:extLst>
          </p:cNvPr>
          <p:cNvSpPr/>
          <p:nvPr/>
        </p:nvSpPr>
        <p:spPr>
          <a:xfrm>
            <a:off x="0" y="-30233"/>
            <a:ext cx="12192000" cy="71717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14FB4FCE-C7DA-5A47-0250-CF9FA2E6B5C7}"/>
              </a:ext>
            </a:extLst>
          </p:cNvPr>
          <p:cNvSpPr>
            <a:spLocks noGrp="1"/>
          </p:cNvSpPr>
          <p:nvPr>
            <p:ph type="title"/>
          </p:nvPr>
        </p:nvSpPr>
        <p:spPr>
          <a:xfrm>
            <a:off x="226993" y="95536"/>
            <a:ext cx="8553067" cy="488444"/>
          </a:xfrm>
        </p:spPr>
        <p:txBody>
          <a:bodyPr>
            <a:noAutofit/>
          </a:bodyPr>
          <a:lstStyle/>
          <a:p>
            <a:pPr algn="l"/>
            <a:r>
              <a:rPr lang="en-US" altLang="zh-CN" sz="4800" dirty="0">
                <a:latin typeface="Times New Roman" panose="02020603050405020304" pitchFamily="18" charset="0"/>
                <a:cs typeface="Times New Roman" panose="02020603050405020304" pitchFamily="18" charset="0"/>
              </a:rPr>
              <a:t>RMS-r</a:t>
            </a:r>
            <a:endParaRPr lang="zh-CN" altLang="en-US" sz="48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B546D9C5-F17F-3322-C42E-A45D86C63DCC}"/>
              </a:ext>
            </a:extLst>
          </p:cNvPr>
          <p:cNvSpPr>
            <a:spLocks noGrp="1"/>
          </p:cNvSpPr>
          <p:nvPr>
            <p:ph idx="1"/>
          </p:nvPr>
        </p:nvSpPr>
        <p:spPr>
          <a:xfrm>
            <a:off x="838200" y="846161"/>
            <a:ext cx="10515600" cy="5330802"/>
          </a:xfrm>
        </p:spPr>
        <p:txBody>
          <a:bodyPr/>
          <a:lstStyle/>
          <a:p>
            <a:pPr marL="0" indent="0">
              <a:buNone/>
            </a:pPr>
            <a:endParaRPr lang="zh-CN" altLang="en-US" dirty="0"/>
          </a:p>
        </p:txBody>
      </p:sp>
      <p:pic>
        <p:nvPicPr>
          <p:cNvPr id="10" name="图片 9">
            <a:extLst>
              <a:ext uri="{FF2B5EF4-FFF2-40B4-BE49-F238E27FC236}">
                <a16:creationId xmlns:a16="http://schemas.microsoft.com/office/drawing/2014/main" id="{84A6A8AA-4634-0A73-BFFC-827E0D4F6E5F}"/>
              </a:ext>
            </a:extLst>
          </p:cNvPr>
          <p:cNvPicPr>
            <a:picLocks noChangeAspect="1"/>
          </p:cNvPicPr>
          <p:nvPr/>
        </p:nvPicPr>
        <p:blipFill>
          <a:blip r:embed="rId2"/>
          <a:stretch>
            <a:fillRect/>
          </a:stretch>
        </p:blipFill>
        <p:spPr>
          <a:xfrm>
            <a:off x="497312" y="729666"/>
            <a:ext cx="11197376" cy="5398667"/>
          </a:xfrm>
          <a:prstGeom prst="rect">
            <a:avLst/>
          </a:prstGeom>
        </p:spPr>
      </p:pic>
      <p:sp>
        <p:nvSpPr>
          <p:cNvPr id="11" name="灯片编号占位符 10">
            <a:extLst>
              <a:ext uri="{FF2B5EF4-FFF2-40B4-BE49-F238E27FC236}">
                <a16:creationId xmlns:a16="http://schemas.microsoft.com/office/drawing/2014/main" id="{7C7DF72C-C993-CC5B-7572-E3B52526C0C0}"/>
              </a:ext>
            </a:extLst>
          </p:cNvPr>
          <p:cNvSpPr>
            <a:spLocks noGrp="1"/>
          </p:cNvSpPr>
          <p:nvPr>
            <p:ph type="sldNum" sz="quarter" idx="12"/>
          </p:nvPr>
        </p:nvSpPr>
        <p:spPr/>
        <p:txBody>
          <a:bodyPr/>
          <a:lstStyle/>
          <a:p>
            <a:fld id="{9509C939-CCB5-4F47-B19A-D16D2A1C1280}" type="slidenum">
              <a:rPr lang="zh-CN" altLang="en-US" smtClean="0"/>
              <a:t>7</a:t>
            </a:fld>
            <a:endParaRPr lang="zh-CN" altLang="en-US"/>
          </a:p>
        </p:txBody>
      </p:sp>
    </p:spTree>
    <p:extLst>
      <p:ext uri="{BB962C8B-B14F-4D97-AF65-F5344CB8AC3E}">
        <p14:creationId xmlns:p14="http://schemas.microsoft.com/office/powerpoint/2010/main" val="39294400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DDEDF1AB-888D-339A-0092-A2A2624CA9DD}"/>
              </a:ext>
            </a:extLst>
          </p:cNvPr>
          <p:cNvSpPr/>
          <p:nvPr/>
        </p:nvSpPr>
        <p:spPr>
          <a:xfrm>
            <a:off x="0" y="6276287"/>
            <a:ext cx="12192000" cy="547237"/>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BA6CC8F3-1719-BF61-CB5B-400136CB1874}"/>
              </a:ext>
            </a:extLst>
          </p:cNvPr>
          <p:cNvSpPr/>
          <p:nvPr/>
        </p:nvSpPr>
        <p:spPr>
          <a:xfrm>
            <a:off x="0" y="-30233"/>
            <a:ext cx="12192000" cy="71717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14FB4FCE-C7DA-5A47-0250-CF9FA2E6B5C7}"/>
              </a:ext>
            </a:extLst>
          </p:cNvPr>
          <p:cNvSpPr>
            <a:spLocks noGrp="1"/>
          </p:cNvSpPr>
          <p:nvPr>
            <p:ph type="title"/>
          </p:nvPr>
        </p:nvSpPr>
        <p:spPr>
          <a:xfrm>
            <a:off x="226993" y="95536"/>
            <a:ext cx="8553067" cy="488444"/>
          </a:xfrm>
        </p:spPr>
        <p:txBody>
          <a:bodyPr>
            <a:noAutofit/>
          </a:bodyPr>
          <a:lstStyle/>
          <a:p>
            <a:pPr algn="l"/>
            <a:r>
              <a:rPr lang="en-US" altLang="zh-CN" sz="4800" dirty="0">
                <a:latin typeface="Times New Roman" panose="02020603050405020304" pitchFamily="18" charset="0"/>
                <a:cs typeface="Times New Roman" panose="02020603050405020304" pitchFamily="18" charset="0"/>
              </a:rPr>
              <a:t>RMS-r</a:t>
            </a:r>
            <a:endParaRPr lang="zh-CN" altLang="en-US" sz="4800" dirty="0">
              <a:latin typeface="Times New Roman" panose="02020603050405020304" pitchFamily="18" charset="0"/>
              <a:cs typeface="Times New Roman" panose="02020603050405020304" pitchFamily="18" charset="0"/>
            </a:endParaRPr>
          </a:p>
        </p:txBody>
      </p:sp>
      <p:pic>
        <p:nvPicPr>
          <p:cNvPr id="10" name="图片 9">
            <a:extLst>
              <a:ext uri="{FF2B5EF4-FFF2-40B4-BE49-F238E27FC236}">
                <a16:creationId xmlns:a16="http://schemas.microsoft.com/office/drawing/2014/main" id="{E97509DC-23AC-73F1-E8E1-4E5B14517FA2}"/>
              </a:ext>
            </a:extLst>
          </p:cNvPr>
          <p:cNvPicPr>
            <a:picLocks noChangeAspect="1"/>
          </p:cNvPicPr>
          <p:nvPr/>
        </p:nvPicPr>
        <p:blipFill>
          <a:blip r:embed="rId2"/>
          <a:stretch>
            <a:fillRect/>
          </a:stretch>
        </p:blipFill>
        <p:spPr>
          <a:xfrm>
            <a:off x="111221" y="776540"/>
            <a:ext cx="11969557" cy="4077514"/>
          </a:xfrm>
          <a:prstGeom prst="rect">
            <a:avLst/>
          </a:prstGeom>
        </p:spPr>
      </p:pic>
      <p:sp>
        <p:nvSpPr>
          <p:cNvPr id="12" name="文本框 11">
            <a:extLst>
              <a:ext uri="{FF2B5EF4-FFF2-40B4-BE49-F238E27FC236}">
                <a16:creationId xmlns:a16="http://schemas.microsoft.com/office/drawing/2014/main" id="{3AE71A12-7A06-7169-E72A-A536333B378C}"/>
              </a:ext>
            </a:extLst>
          </p:cNvPr>
          <p:cNvSpPr txBox="1"/>
          <p:nvPr/>
        </p:nvSpPr>
        <p:spPr>
          <a:xfrm>
            <a:off x="3536809" y="714852"/>
            <a:ext cx="1933433" cy="369332"/>
          </a:xfrm>
          <a:prstGeom prst="rect">
            <a:avLst/>
          </a:prstGeom>
          <a:noFill/>
        </p:spPr>
        <p:txBody>
          <a:bodyPr wrap="square" rtlCol="0">
            <a:spAutoFit/>
          </a:bodyPr>
          <a:lstStyle/>
          <a:p>
            <a:r>
              <a:rPr lang="en-US" altLang="zh-CN" dirty="0">
                <a:solidFill>
                  <a:srgbClr val="00B050"/>
                </a:solidFill>
              </a:rPr>
              <a:t>Primary Energy</a:t>
            </a:r>
            <a:endParaRPr lang="zh-CN" altLang="en-US" dirty="0">
              <a:solidFill>
                <a:srgbClr val="00B050"/>
              </a:solidFill>
            </a:endParaRPr>
          </a:p>
        </p:txBody>
      </p:sp>
      <p:sp>
        <p:nvSpPr>
          <p:cNvPr id="11" name="文本框 10">
            <a:extLst>
              <a:ext uri="{FF2B5EF4-FFF2-40B4-BE49-F238E27FC236}">
                <a16:creationId xmlns:a16="http://schemas.microsoft.com/office/drawing/2014/main" id="{05E1F240-4808-821E-6F3D-C4D5987577F3}"/>
              </a:ext>
            </a:extLst>
          </p:cNvPr>
          <p:cNvSpPr txBox="1"/>
          <p:nvPr/>
        </p:nvSpPr>
        <p:spPr>
          <a:xfrm>
            <a:off x="10081147" y="776540"/>
            <a:ext cx="1555845" cy="369332"/>
          </a:xfrm>
          <a:prstGeom prst="rect">
            <a:avLst/>
          </a:prstGeom>
          <a:noFill/>
        </p:spPr>
        <p:txBody>
          <a:bodyPr wrap="square" rtlCol="0">
            <a:spAutoFit/>
          </a:bodyPr>
          <a:lstStyle/>
          <a:p>
            <a:r>
              <a:rPr lang="en-US" altLang="zh-CN" dirty="0">
                <a:solidFill>
                  <a:srgbClr val="00B050"/>
                </a:solidFill>
              </a:rPr>
              <a:t>BGO Energy</a:t>
            </a:r>
            <a:endParaRPr lang="zh-CN" altLang="en-US" dirty="0">
              <a:solidFill>
                <a:srgbClr val="00B050"/>
              </a:solidFill>
            </a:endParaRPr>
          </a:p>
        </p:txBody>
      </p:sp>
      <p:sp>
        <p:nvSpPr>
          <p:cNvPr id="13" name="文本框 12">
            <a:extLst>
              <a:ext uri="{FF2B5EF4-FFF2-40B4-BE49-F238E27FC236}">
                <a16:creationId xmlns:a16="http://schemas.microsoft.com/office/drawing/2014/main" id="{A21FDCCE-5AAB-0A0F-7C5E-EE8736EEE730}"/>
              </a:ext>
            </a:extLst>
          </p:cNvPr>
          <p:cNvSpPr txBox="1"/>
          <p:nvPr/>
        </p:nvSpPr>
        <p:spPr>
          <a:xfrm>
            <a:off x="137840" y="5103505"/>
            <a:ext cx="11840345" cy="1200329"/>
          </a:xfrm>
          <a:prstGeom prst="rect">
            <a:avLst/>
          </a:prstGeom>
          <a:noFill/>
        </p:spPr>
        <p:txBody>
          <a:bodyPr wrap="square" rtlCol="0">
            <a:spAutoFit/>
          </a:bodyPr>
          <a:lstStyle/>
          <a:p>
            <a:r>
              <a:rPr lang="en-US" altLang="zh-CN" sz="2400" b="0" i="0" dirty="0">
                <a:solidFill>
                  <a:srgbClr val="374151"/>
                </a:solidFill>
                <a:effectLst/>
                <a:latin typeface="Söhne"/>
              </a:rPr>
              <a:t>Differences that can be observed in primary energy are hardly distinguishable in terms of deposited energy. The signals from annihilation cannot be distinguished from those generated by hadronic showers or ionization (due to the relatively large granularity of the BGO crystals)</a:t>
            </a:r>
            <a:endParaRPr lang="zh-CN" altLang="en-US" sz="2400" dirty="0"/>
          </a:p>
        </p:txBody>
      </p:sp>
      <p:sp>
        <p:nvSpPr>
          <p:cNvPr id="16" name="灯片编号占位符 15">
            <a:extLst>
              <a:ext uri="{FF2B5EF4-FFF2-40B4-BE49-F238E27FC236}">
                <a16:creationId xmlns:a16="http://schemas.microsoft.com/office/drawing/2014/main" id="{76230049-517C-5EAE-B5DE-82F98C03F355}"/>
              </a:ext>
            </a:extLst>
          </p:cNvPr>
          <p:cNvSpPr>
            <a:spLocks noGrp="1"/>
          </p:cNvSpPr>
          <p:nvPr>
            <p:ph type="sldNum" sz="quarter" idx="12"/>
          </p:nvPr>
        </p:nvSpPr>
        <p:spPr/>
        <p:txBody>
          <a:bodyPr/>
          <a:lstStyle/>
          <a:p>
            <a:fld id="{9509C939-CCB5-4F47-B19A-D16D2A1C1280}" type="slidenum">
              <a:rPr lang="zh-CN" altLang="en-US" smtClean="0"/>
              <a:t>8</a:t>
            </a:fld>
            <a:endParaRPr lang="zh-CN" altLang="en-US"/>
          </a:p>
        </p:txBody>
      </p:sp>
    </p:spTree>
    <p:extLst>
      <p:ext uri="{BB962C8B-B14F-4D97-AF65-F5344CB8AC3E}">
        <p14:creationId xmlns:p14="http://schemas.microsoft.com/office/powerpoint/2010/main" val="3486624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Annihilation feature of anti-proton</a:t>
            </a:r>
            <a:endParaRPr lang="zh-CN" altLang="en-US" dirty="0"/>
          </a:p>
        </p:txBody>
      </p:sp>
      <p:graphicFrame>
        <p:nvGraphicFramePr>
          <p:cNvPr id="5" name="表格 4"/>
          <p:cNvGraphicFramePr>
            <a:graphicFrameLocks noGrp="1"/>
          </p:cNvGraphicFramePr>
          <p:nvPr/>
        </p:nvGraphicFramePr>
        <p:xfrm>
          <a:off x="201930" y="2207260"/>
          <a:ext cx="3850640" cy="2966720"/>
        </p:xfrm>
        <a:graphic>
          <a:graphicData uri="http://schemas.openxmlformats.org/drawingml/2006/table">
            <a:tbl>
              <a:tblPr firstRow="1" bandRow="1">
                <a:tableStyleId>{5C22544A-7EE6-4342-B048-85BDC9FD1C3A}</a:tableStyleId>
              </a:tblPr>
              <a:tblGrid>
                <a:gridCol w="385064">
                  <a:extLst>
                    <a:ext uri="{9D8B030D-6E8A-4147-A177-3AD203B41FA5}">
                      <a16:colId xmlns:a16="http://schemas.microsoft.com/office/drawing/2014/main" val="20000"/>
                    </a:ext>
                  </a:extLst>
                </a:gridCol>
                <a:gridCol w="385064">
                  <a:extLst>
                    <a:ext uri="{9D8B030D-6E8A-4147-A177-3AD203B41FA5}">
                      <a16:colId xmlns:a16="http://schemas.microsoft.com/office/drawing/2014/main" val="20001"/>
                    </a:ext>
                  </a:extLst>
                </a:gridCol>
                <a:gridCol w="385064">
                  <a:extLst>
                    <a:ext uri="{9D8B030D-6E8A-4147-A177-3AD203B41FA5}">
                      <a16:colId xmlns:a16="http://schemas.microsoft.com/office/drawing/2014/main" val="20002"/>
                    </a:ext>
                  </a:extLst>
                </a:gridCol>
                <a:gridCol w="385064">
                  <a:extLst>
                    <a:ext uri="{9D8B030D-6E8A-4147-A177-3AD203B41FA5}">
                      <a16:colId xmlns:a16="http://schemas.microsoft.com/office/drawing/2014/main" val="20003"/>
                    </a:ext>
                  </a:extLst>
                </a:gridCol>
                <a:gridCol w="384810">
                  <a:extLst>
                    <a:ext uri="{9D8B030D-6E8A-4147-A177-3AD203B41FA5}">
                      <a16:colId xmlns:a16="http://schemas.microsoft.com/office/drawing/2014/main" val="20004"/>
                    </a:ext>
                  </a:extLst>
                </a:gridCol>
                <a:gridCol w="385318">
                  <a:extLst>
                    <a:ext uri="{9D8B030D-6E8A-4147-A177-3AD203B41FA5}">
                      <a16:colId xmlns:a16="http://schemas.microsoft.com/office/drawing/2014/main" val="20005"/>
                    </a:ext>
                  </a:extLst>
                </a:gridCol>
                <a:gridCol w="385064">
                  <a:extLst>
                    <a:ext uri="{9D8B030D-6E8A-4147-A177-3AD203B41FA5}">
                      <a16:colId xmlns:a16="http://schemas.microsoft.com/office/drawing/2014/main" val="20006"/>
                    </a:ext>
                  </a:extLst>
                </a:gridCol>
                <a:gridCol w="385064">
                  <a:extLst>
                    <a:ext uri="{9D8B030D-6E8A-4147-A177-3AD203B41FA5}">
                      <a16:colId xmlns:a16="http://schemas.microsoft.com/office/drawing/2014/main" val="20007"/>
                    </a:ext>
                  </a:extLst>
                </a:gridCol>
                <a:gridCol w="385064">
                  <a:extLst>
                    <a:ext uri="{9D8B030D-6E8A-4147-A177-3AD203B41FA5}">
                      <a16:colId xmlns:a16="http://schemas.microsoft.com/office/drawing/2014/main" val="20008"/>
                    </a:ext>
                  </a:extLst>
                </a:gridCol>
                <a:gridCol w="385064">
                  <a:extLst>
                    <a:ext uri="{9D8B030D-6E8A-4147-A177-3AD203B41FA5}">
                      <a16:colId xmlns:a16="http://schemas.microsoft.com/office/drawing/2014/main" val="20009"/>
                    </a:ext>
                  </a:extLst>
                </a:gridCol>
              </a:tblGrid>
              <a:tr h="37084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solidFill>
                          <a:srgbClr val="ED7D3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solidFill>
                          <a:srgbClr val="ED7D3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cxnSp>
        <p:nvCxnSpPr>
          <p:cNvPr id="6" name="直接连接符 5"/>
          <p:cNvCxnSpPr/>
          <p:nvPr/>
        </p:nvCxnSpPr>
        <p:spPr>
          <a:xfrm flipH="1">
            <a:off x="1553210" y="1847215"/>
            <a:ext cx="247650" cy="2414905"/>
          </a:xfrm>
          <a:prstGeom prst="line">
            <a:avLst/>
          </a:prstGeom>
          <a:ln w="19050">
            <a:solidFill>
              <a:srgbClr val="FF0000"/>
            </a:solidFill>
            <a:headEnd w="lg" len="lg"/>
            <a:tailEnd type="ova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3130550" y="1868805"/>
            <a:ext cx="219710" cy="2393315"/>
          </a:xfrm>
          <a:prstGeom prst="line">
            <a:avLst/>
          </a:prstGeom>
          <a:ln w="19050">
            <a:solidFill>
              <a:srgbClr val="00B050"/>
            </a:solidFill>
            <a:headEnd w="lg" len="lg"/>
            <a:tailEnd type="oval"/>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H="1" flipV="1">
            <a:off x="1202690" y="3888740"/>
            <a:ext cx="350520" cy="373380"/>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H="1">
            <a:off x="1103630" y="4262120"/>
            <a:ext cx="449580" cy="737870"/>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V="1">
            <a:off x="1572260" y="3888740"/>
            <a:ext cx="323850" cy="373380"/>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1555115" y="4258310"/>
            <a:ext cx="380047" cy="372110"/>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2749550" y="1449705"/>
            <a:ext cx="1328420" cy="398780"/>
          </a:xfrm>
          <a:prstGeom prst="rect">
            <a:avLst/>
          </a:prstGeom>
          <a:noFill/>
        </p:spPr>
        <p:txBody>
          <a:bodyPr wrap="square" rtlCol="0">
            <a:spAutoFit/>
          </a:bodyPr>
          <a:lstStyle/>
          <a:p>
            <a:r>
              <a:rPr lang="en-US" altLang="zh-CN" sz="2000" b="1" dirty="0"/>
              <a:t>proton</a:t>
            </a:r>
            <a:endParaRPr lang="zh-CN" altLang="en-US" sz="2000" b="1" dirty="0"/>
          </a:p>
        </p:txBody>
      </p:sp>
      <p:sp>
        <p:nvSpPr>
          <p:cNvPr id="13" name="文本框 12"/>
          <p:cNvSpPr txBox="1"/>
          <p:nvPr/>
        </p:nvSpPr>
        <p:spPr>
          <a:xfrm>
            <a:off x="847884" y="1449192"/>
            <a:ext cx="1577340" cy="706755"/>
          </a:xfrm>
          <a:prstGeom prst="rect">
            <a:avLst/>
          </a:prstGeom>
          <a:noFill/>
        </p:spPr>
        <p:txBody>
          <a:bodyPr wrap="square" rtlCol="0">
            <a:spAutoFit/>
          </a:bodyPr>
          <a:lstStyle/>
          <a:p>
            <a:r>
              <a:rPr lang="en-US" altLang="zh-CN" sz="2000" b="1" dirty="0"/>
              <a:t>Anti-proton</a:t>
            </a:r>
            <a:endParaRPr lang="zh-CN" altLang="en-US" sz="2000" b="1" dirty="0"/>
          </a:p>
        </p:txBody>
      </p:sp>
      <p:cxnSp>
        <p:nvCxnSpPr>
          <p:cNvPr id="15" name="直接箭头连接符 14"/>
          <p:cNvCxnSpPr/>
          <p:nvPr/>
        </p:nvCxnSpPr>
        <p:spPr>
          <a:xfrm>
            <a:off x="1553210" y="4258310"/>
            <a:ext cx="17146" cy="370205"/>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3000058" y="4160663"/>
            <a:ext cx="220980" cy="2308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438434" y="4152263"/>
            <a:ext cx="220980" cy="2308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8" name="表格 4"/>
          <p:cNvGraphicFramePr>
            <a:graphicFrameLocks noGrp="1"/>
          </p:cNvGraphicFramePr>
          <p:nvPr/>
        </p:nvGraphicFramePr>
        <p:xfrm>
          <a:off x="4418330" y="2226310"/>
          <a:ext cx="3850640" cy="2966720"/>
        </p:xfrm>
        <a:graphic>
          <a:graphicData uri="http://schemas.openxmlformats.org/drawingml/2006/table">
            <a:tbl>
              <a:tblPr firstRow="1" bandRow="1">
                <a:tableStyleId>{5C22544A-7EE6-4342-B048-85BDC9FD1C3A}</a:tableStyleId>
              </a:tblPr>
              <a:tblGrid>
                <a:gridCol w="385064">
                  <a:extLst>
                    <a:ext uri="{9D8B030D-6E8A-4147-A177-3AD203B41FA5}">
                      <a16:colId xmlns:a16="http://schemas.microsoft.com/office/drawing/2014/main" val="20000"/>
                    </a:ext>
                  </a:extLst>
                </a:gridCol>
                <a:gridCol w="385064">
                  <a:extLst>
                    <a:ext uri="{9D8B030D-6E8A-4147-A177-3AD203B41FA5}">
                      <a16:colId xmlns:a16="http://schemas.microsoft.com/office/drawing/2014/main" val="20001"/>
                    </a:ext>
                  </a:extLst>
                </a:gridCol>
                <a:gridCol w="385064">
                  <a:extLst>
                    <a:ext uri="{9D8B030D-6E8A-4147-A177-3AD203B41FA5}">
                      <a16:colId xmlns:a16="http://schemas.microsoft.com/office/drawing/2014/main" val="20002"/>
                    </a:ext>
                  </a:extLst>
                </a:gridCol>
                <a:gridCol w="385064">
                  <a:extLst>
                    <a:ext uri="{9D8B030D-6E8A-4147-A177-3AD203B41FA5}">
                      <a16:colId xmlns:a16="http://schemas.microsoft.com/office/drawing/2014/main" val="20003"/>
                    </a:ext>
                  </a:extLst>
                </a:gridCol>
                <a:gridCol w="385064">
                  <a:extLst>
                    <a:ext uri="{9D8B030D-6E8A-4147-A177-3AD203B41FA5}">
                      <a16:colId xmlns:a16="http://schemas.microsoft.com/office/drawing/2014/main" val="20004"/>
                    </a:ext>
                  </a:extLst>
                </a:gridCol>
                <a:gridCol w="385064">
                  <a:extLst>
                    <a:ext uri="{9D8B030D-6E8A-4147-A177-3AD203B41FA5}">
                      <a16:colId xmlns:a16="http://schemas.microsoft.com/office/drawing/2014/main" val="20005"/>
                    </a:ext>
                  </a:extLst>
                </a:gridCol>
                <a:gridCol w="385064">
                  <a:extLst>
                    <a:ext uri="{9D8B030D-6E8A-4147-A177-3AD203B41FA5}">
                      <a16:colId xmlns:a16="http://schemas.microsoft.com/office/drawing/2014/main" val="20006"/>
                    </a:ext>
                  </a:extLst>
                </a:gridCol>
                <a:gridCol w="385064">
                  <a:extLst>
                    <a:ext uri="{9D8B030D-6E8A-4147-A177-3AD203B41FA5}">
                      <a16:colId xmlns:a16="http://schemas.microsoft.com/office/drawing/2014/main" val="20007"/>
                    </a:ext>
                  </a:extLst>
                </a:gridCol>
                <a:gridCol w="385064">
                  <a:extLst>
                    <a:ext uri="{9D8B030D-6E8A-4147-A177-3AD203B41FA5}">
                      <a16:colId xmlns:a16="http://schemas.microsoft.com/office/drawing/2014/main" val="20008"/>
                    </a:ext>
                  </a:extLst>
                </a:gridCol>
                <a:gridCol w="385064">
                  <a:extLst>
                    <a:ext uri="{9D8B030D-6E8A-4147-A177-3AD203B41FA5}">
                      <a16:colId xmlns:a16="http://schemas.microsoft.com/office/drawing/2014/main" val="20009"/>
                    </a:ext>
                  </a:extLst>
                </a:gridCol>
              </a:tblGrid>
              <a:tr h="37084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cxnSp>
        <p:nvCxnSpPr>
          <p:cNvPr id="19" name="直接连接符 18"/>
          <p:cNvCxnSpPr/>
          <p:nvPr/>
        </p:nvCxnSpPr>
        <p:spPr>
          <a:xfrm flipH="1">
            <a:off x="5769610" y="2099945"/>
            <a:ext cx="226695" cy="2181225"/>
          </a:xfrm>
          <a:prstGeom prst="line">
            <a:avLst/>
          </a:prstGeom>
          <a:ln w="19050">
            <a:solidFill>
              <a:srgbClr val="FF0000"/>
            </a:solidFill>
            <a:headEnd w="lg" len="lg"/>
            <a:tailEnd type="ova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7346950" y="2014855"/>
            <a:ext cx="229870" cy="2266315"/>
          </a:xfrm>
          <a:prstGeom prst="line">
            <a:avLst/>
          </a:prstGeom>
          <a:ln w="19050">
            <a:solidFill>
              <a:srgbClr val="00B050"/>
            </a:solidFill>
            <a:headEnd w="lg" len="lg"/>
            <a:tailEnd type="oval"/>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H="1" flipV="1">
            <a:off x="5419090" y="3907790"/>
            <a:ext cx="350520" cy="373380"/>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H="1">
            <a:off x="5320030" y="4281170"/>
            <a:ext cx="449580" cy="737870"/>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V="1">
            <a:off x="5788660" y="3907790"/>
            <a:ext cx="323850" cy="373380"/>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5771515" y="4277360"/>
            <a:ext cx="380047" cy="372110"/>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6826885" y="1479550"/>
            <a:ext cx="1348740" cy="398780"/>
          </a:xfrm>
          <a:prstGeom prst="rect">
            <a:avLst/>
          </a:prstGeom>
          <a:noFill/>
        </p:spPr>
        <p:txBody>
          <a:bodyPr wrap="square" rtlCol="0">
            <a:spAutoFit/>
          </a:bodyPr>
          <a:lstStyle/>
          <a:p>
            <a:r>
              <a:rPr lang="en-US" altLang="zh-CN" sz="2000" b="1" dirty="0"/>
              <a:t>proton</a:t>
            </a:r>
            <a:endParaRPr lang="zh-CN" altLang="en-US" sz="2000" b="1" dirty="0"/>
          </a:p>
        </p:txBody>
      </p:sp>
      <p:sp>
        <p:nvSpPr>
          <p:cNvPr id="26" name="文本框 25"/>
          <p:cNvSpPr txBox="1"/>
          <p:nvPr/>
        </p:nvSpPr>
        <p:spPr>
          <a:xfrm>
            <a:off x="4918500" y="1478220"/>
            <a:ext cx="1852714" cy="400110"/>
          </a:xfrm>
          <a:prstGeom prst="rect">
            <a:avLst/>
          </a:prstGeom>
          <a:noFill/>
        </p:spPr>
        <p:txBody>
          <a:bodyPr wrap="square" rtlCol="0">
            <a:spAutoFit/>
          </a:bodyPr>
          <a:lstStyle/>
          <a:p>
            <a:r>
              <a:rPr lang="en-US" altLang="zh-CN" sz="2000" b="1" dirty="0"/>
              <a:t>Anti-proton</a:t>
            </a:r>
            <a:endParaRPr lang="zh-CN" altLang="en-US" sz="2000" b="1" dirty="0"/>
          </a:p>
        </p:txBody>
      </p:sp>
      <p:sp>
        <p:nvSpPr>
          <p:cNvPr id="28" name="椭圆 27"/>
          <p:cNvSpPr/>
          <p:nvPr/>
        </p:nvSpPr>
        <p:spPr>
          <a:xfrm>
            <a:off x="7216458" y="4179713"/>
            <a:ext cx="220980" cy="2308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箭头连接符 28"/>
          <p:cNvCxnSpPr/>
          <p:nvPr/>
        </p:nvCxnSpPr>
        <p:spPr>
          <a:xfrm>
            <a:off x="5769610" y="4277360"/>
            <a:ext cx="17146" cy="370205"/>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5647690" y="4171622"/>
            <a:ext cx="220980" cy="2308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8746025" y="1174150"/>
            <a:ext cx="2804454" cy="5429179"/>
          </a:xfrm>
          <a:prstGeom prst="rect">
            <a:avLst/>
          </a:prstGeom>
          <a:noFill/>
        </p:spPr>
        <p:txBody>
          <a:bodyPr wrap="square" rtlCol="0">
            <a:spAutoFit/>
          </a:bodyPr>
          <a:lstStyle/>
          <a:p>
            <a:pPr>
              <a:lnSpc>
                <a:spcPct val="120000"/>
              </a:lnSpc>
            </a:pPr>
            <a:r>
              <a:rPr lang="en-US" altLang="zh-CN" sz="2200" dirty="0"/>
              <a:t>TMVA variables:</a:t>
            </a:r>
          </a:p>
          <a:p>
            <a:pPr marL="800100" lvl="1" indent="-342900">
              <a:lnSpc>
                <a:spcPct val="120000"/>
              </a:lnSpc>
              <a:buAutoNum type="arabicParenR"/>
            </a:pPr>
            <a:r>
              <a:rPr lang="en-US" altLang="zh-CN" dirty="0" err="1"/>
              <a:t>EBGO_Total</a:t>
            </a:r>
            <a:endParaRPr lang="en-US" altLang="zh-CN" dirty="0"/>
          </a:p>
          <a:p>
            <a:pPr marL="800100" lvl="1" indent="-342900">
              <a:lnSpc>
                <a:spcPct val="120000"/>
              </a:lnSpc>
              <a:buAutoNum type="arabicParenR"/>
            </a:pPr>
            <a:r>
              <a:rPr lang="en-US" altLang="zh-CN" dirty="0" err="1"/>
              <a:t>EBGO_max</a:t>
            </a:r>
            <a:endParaRPr lang="en-US" altLang="zh-CN" dirty="0"/>
          </a:p>
          <a:p>
            <a:pPr marL="800100" lvl="1" indent="-342900">
              <a:lnSpc>
                <a:spcPct val="120000"/>
              </a:lnSpc>
              <a:buAutoNum type="arabicParenR"/>
            </a:pPr>
            <a:r>
              <a:rPr lang="en-US" altLang="en-US" dirty="0" err="1"/>
              <a:t>STKQ</a:t>
            </a:r>
          </a:p>
          <a:p>
            <a:pPr marL="800100" lvl="1" indent="-342900">
              <a:lnSpc>
                <a:spcPct val="120000"/>
              </a:lnSpc>
              <a:buAutoNum type="arabicParenR"/>
            </a:pPr>
            <a:r>
              <a:rPr lang="en-US" altLang="en-US" dirty="0" err="1"/>
              <a:t>PSDQ</a:t>
            </a:r>
            <a:endParaRPr lang="en-US" altLang="zh-CN" dirty="0"/>
          </a:p>
          <a:p>
            <a:pPr marL="800100" lvl="1" indent="-342900">
              <a:lnSpc>
                <a:spcPct val="120000"/>
              </a:lnSpc>
              <a:buAutoNum type="arabicParenR"/>
            </a:pPr>
            <a:r>
              <a:rPr lang="en-US" altLang="zh-CN" dirty="0"/>
              <a:t>E</a:t>
            </a:r>
            <a:r>
              <a:rPr lang="en-US" altLang="en-US" dirty="0"/>
              <a:t>C1（Blue）</a:t>
            </a:r>
            <a:endParaRPr lang="en-US" altLang="zh-CN" dirty="0"/>
          </a:p>
          <a:p>
            <a:pPr marL="800100" lvl="1" indent="-342900">
              <a:lnSpc>
                <a:spcPct val="120000"/>
              </a:lnSpc>
              <a:buFontTx/>
              <a:buAutoNum type="arabicParenR"/>
            </a:pPr>
            <a:r>
              <a:rPr lang="en-US" altLang="en-US" dirty="0"/>
              <a:t>EC2（Green）</a:t>
            </a:r>
          </a:p>
          <a:p>
            <a:pPr marL="800100" lvl="1" indent="-342900">
              <a:lnSpc>
                <a:spcPct val="120000"/>
              </a:lnSpc>
              <a:buFontTx/>
              <a:buAutoNum type="arabicParenR"/>
            </a:pPr>
            <a:r>
              <a:rPr lang="en-US" altLang="en-US" dirty="0"/>
              <a:t>nEC1</a:t>
            </a:r>
          </a:p>
          <a:p>
            <a:pPr marL="800100" lvl="1" indent="-342900">
              <a:lnSpc>
                <a:spcPct val="120000"/>
              </a:lnSpc>
              <a:buFontTx/>
              <a:buAutoNum type="arabicParenR"/>
            </a:pPr>
            <a:r>
              <a:rPr lang="en-US" altLang="en-US" dirty="0"/>
              <a:t>nEC2</a:t>
            </a:r>
            <a:endParaRPr lang="en-US" altLang="zh-CN" dirty="0"/>
          </a:p>
          <a:p>
            <a:pPr marL="800100" lvl="1" indent="-342900">
              <a:lnSpc>
                <a:spcPct val="120000"/>
              </a:lnSpc>
              <a:buAutoNum type="arabicParenR"/>
            </a:pPr>
            <a:r>
              <a:rPr lang="zh-CN" altLang="en-US" dirty="0"/>
              <a:t>EMax/Ebgo</a:t>
            </a:r>
          </a:p>
          <a:p>
            <a:pPr marL="800100" lvl="1" indent="-342900">
              <a:lnSpc>
                <a:spcPct val="120000"/>
              </a:lnSpc>
              <a:buAutoNum type="arabicParenR"/>
            </a:pPr>
            <a:r>
              <a:rPr lang="zh-CN" altLang="en-US" dirty="0"/>
              <a:t>EC1/Ebgo</a:t>
            </a:r>
          </a:p>
          <a:p>
            <a:pPr marL="800100" lvl="1" indent="-342900">
              <a:lnSpc>
                <a:spcPct val="120000"/>
              </a:lnSpc>
              <a:buAutoNum type="arabicParenR"/>
            </a:pPr>
            <a:r>
              <a:rPr lang="zh-CN" altLang="en-US" dirty="0"/>
              <a:t>EC2/Ebgo</a:t>
            </a:r>
          </a:p>
          <a:p>
            <a:pPr marL="800100" lvl="1" indent="-342900">
              <a:lnSpc>
                <a:spcPct val="120000"/>
              </a:lnSpc>
              <a:buAutoNum type="arabicParenR"/>
            </a:pPr>
            <a:r>
              <a:rPr lang="zh-CN" altLang="en-US" dirty="0"/>
              <a:t>EC1/EMax</a:t>
            </a:r>
          </a:p>
          <a:p>
            <a:pPr marL="800100" lvl="1" indent="-342900">
              <a:lnSpc>
                <a:spcPct val="120000"/>
              </a:lnSpc>
              <a:buAutoNum type="arabicParenR"/>
            </a:pPr>
            <a:r>
              <a:rPr lang="zh-CN" altLang="en-US" dirty="0"/>
              <a:t>EC2/EMax</a:t>
            </a:r>
          </a:p>
          <a:p>
            <a:pPr marL="800100" lvl="1" indent="-342900">
              <a:lnSpc>
                <a:spcPct val="120000"/>
              </a:lnSpc>
              <a:buAutoNum type="arabicParenR"/>
            </a:pPr>
            <a:r>
              <a:rPr lang="zh-CN" altLang="en-US" dirty="0"/>
              <a:t>EC1/EC2</a:t>
            </a:r>
          </a:p>
          <a:p>
            <a:pPr marL="342900" indent="-342900">
              <a:buAutoNum type="arabicParenR"/>
            </a:pPr>
            <a:endParaRPr lang="zh-CN" altLang="en-US" dirty="0"/>
          </a:p>
        </p:txBody>
      </p:sp>
      <p:sp>
        <p:nvSpPr>
          <p:cNvPr id="3" name="灯片编号占位符 2">
            <a:extLst>
              <a:ext uri="{FF2B5EF4-FFF2-40B4-BE49-F238E27FC236}">
                <a16:creationId xmlns:a16="http://schemas.microsoft.com/office/drawing/2014/main" id="{D7F61674-21E1-75D5-2A4C-115E6D7B854E}"/>
              </a:ext>
            </a:extLst>
          </p:cNvPr>
          <p:cNvSpPr>
            <a:spLocks noGrp="1"/>
          </p:cNvSpPr>
          <p:nvPr>
            <p:ph type="sldNum" sz="quarter" idx="12"/>
          </p:nvPr>
        </p:nvSpPr>
        <p:spPr/>
        <p:txBody>
          <a:bodyPr/>
          <a:lstStyle/>
          <a:p>
            <a:fld id="{9509C939-CCB5-4F47-B19A-D16D2A1C1280}" type="slidenum">
              <a:rPr lang="zh-CN" altLang="en-US" smtClean="0"/>
              <a:t>9</a:t>
            </a:fld>
            <a:endParaRPr lang="zh-CN" altLang="en-US"/>
          </a:p>
        </p:txBody>
      </p:sp>
    </p:spTree>
    <p:extLst>
      <p:ext uri="{BB962C8B-B14F-4D97-AF65-F5344CB8AC3E}">
        <p14:creationId xmlns:p14="http://schemas.microsoft.com/office/powerpoint/2010/main" val="28341891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模板" id="{AD0D1B89-AA10-451B-B787-63D0A74B8D1C}" vid="{DAB731D7-2EA2-4620-B727-AEA9E754D92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模板</Template>
  <TotalTime>1431</TotalTime>
  <Words>576</Words>
  <Application>Microsoft Office PowerPoint</Application>
  <PresentationFormat>宽屏</PresentationFormat>
  <Paragraphs>93</Paragraphs>
  <Slides>16</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16</vt:i4>
      </vt:variant>
    </vt:vector>
  </HeadingPairs>
  <TitlesOfParts>
    <vt:vector size="25" baseType="lpstr">
      <vt:lpstr>Proxima Nova</vt:lpstr>
      <vt:lpstr>Söhne</vt:lpstr>
      <vt:lpstr>等线</vt:lpstr>
      <vt:lpstr>等线 Light</vt:lpstr>
      <vt:lpstr>Arial</vt:lpstr>
      <vt:lpstr>Cambria Math</vt:lpstr>
      <vt:lpstr>Times New Roman</vt:lpstr>
      <vt:lpstr>Wingdings</vt:lpstr>
      <vt:lpstr>Office 主题​​</vt:lpstr>
      <vt:lpstr>Preliminary Investigation into Anti-matter with DAMPE </vt:lpstr>
      <vt:lpstr>Out-Line</vt:lpstr>
      <vt:lpstr>Motivation</vt:lpstr>
      <vt:lpstr>Data Used</vt:lpstr>
      <vt:lpstr>Pre-selection</vt:lpstr>
      <vt:lpstr>Character Variable : RMS, Eratio, PSD charge </vt:lpstr>
      <vt:lpstr>RMS-r</vt:lpstr>
      <vt:lpstr>RMS-r</vt:lpstr>
      <vt:lpstr>Annihilation feature of anti-proton</vt:lpstr>
      <vt:lpstr>AntiProton MaxEnergy Bar and Stop position </vt:lpstr>
      <vt:lpstr>The Probability MaxE Bar equal to Stop Bar </vt:lpstr>
      <vt:lpstr>The distinguish between Anti-Helium and Helium</vt:lpstr>
      <vt:lpstr>RMS-r between Anti-Helium and Helium</vt:lpstr>
      <vt:lpstr>PSDQ1 between Anti-Helium and Helium</vt:lpstr>
      <vt:lpstr>PSDQ1 ( Primary Track for Anti-Helium)</vt:lpstr>
      <vt:lpstr>Summary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Preliminary Investigation into Anti-matter with DAMPE</dc:title>
  <dc:creator>志会 徐</dc:creator>
  <cp:lastModifiedBy>志会 徐</cp:lastModifiedBy>
  <cp:revision>4</cp:revision>
  <dcterms:created xsi:type="dcterms:W3CDTF">2023-11-08T01:40:44Z</dcterms:created>
  <dcterms:modified xsi:type="dcterms:W3CDTF">2023-11-09T01:32:44Z</dcterms:modified>
</cp:coreProperties>
</file>