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77" r:id="rId3"/>
    <p:sldId id="285" r:id="rId4"/>
    <p:sldId id="269" r:id="rId5"/>
    <p:sldId id="286" r:id="rId6"/>
    <p:sldId id="287" r:id="rId7"/>
    <p:sldId id="258" r:id="rId8"/>
    <p:sldId id="289" r:id="rId9"/>
    <p:sldId id="288" r:id="rId10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A693-27B4-4989-AFE1-8A0A96F2EBD9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2C03-7A1C-4DCC-9287-63B8AD40418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A693-27B4-4989-AFE1-8A0A96F2EBD9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2C03-7A1C-4DCC-9287-63B8AD40418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A693-27B4-4989-AFE1-8A0A96F2EBD9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2C03-7A1C-4DCC-9287-63B8AD40418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A693-27B4-4989-AFE1-8A0A96F2EBD9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2C03-7A1C-4DCC-9287-63B8AD40418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A693-27B4-4989-AFE1-8A0A96F2EBD9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2C03-7A1C-4DCC-9287-63B8AD40418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A693-27B4-4989-AFE1-8A0A96F2EBD9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2C03-7A1C-4DCC-9287-63B8AD40418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A693-27B4-4989-AFE1-8A0A96F2EBD9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2C03-7A1C-4DCC-9287-63B8AD40418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A693-27B4-4989-AFE1-8A0A96F2EBD9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2C03-7A1C-4DCC-9287-63B8AD40418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A693-27B4-4989-AFE1-8A0A96F2EBD9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2C03-7A1C-4DCC-9287-63B8AD40418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A693-27B4-4989-AFE1-8A0A96F2EBD9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2C03-7A1C-4DCC-9287-63B8AD40418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A693-27B4-4989-AFE1-8A0A96F2EBD9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62C03-7A1C-4DCC-9287-63B8AD40418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0A693-27B4-4989-AFE1-8A0A96F2EBD9}" type="datetimeFigureOut">
              <a:rPr lang="zh-CN" altLang="en-US" smtClean="0"/>
              <a:t>2024/10/10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62C03-7A1C-4DCC-9287-63B8AD40418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3335" y="1617345"/>
            <a:ext cx="9396095" cy="1175385"/>
          </a:xfrm>
        </p:spPr>
        <p:txBody>
          <a:bodyPr/>
          <a:lstStyle/>
          <a:p>
            <a:r>
              <a:rPr lang="en-US" altLang="zh-CN" dirty="0"/>
              <a:t>Positron Spectrum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3516" y="4063433"/>
            <a:ext cx="9384484" cy="525345"/>
          </a:xfrm>
        </p:spPr>
        <p:txBody>
          <a:bodyPr/>
          <a:lstStyle/>
          <a:p>
            <a:r>
              <a:rPr lang="en-US" altLang="zh-CN" dirty="0"/>
              <a:t>Yu </a:t>
            </a:r>
            <a:r>
              <a:rPr lang="en-US" altLang="zh-CN" dirty="0" err="1"/>
              <a:t>Nie</a:t>
            </a:r>
            <a:r>
              <a:rPr lang="en-US" altLang="zh-CN" dirty="0"/>
              <a:t>   2024.10.10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zh-CN" altLang="en-US" sz="1400" b="1" smtClean="0">
                <a:latin typeface="微软雅黑" panose="020B0503020204020204" charset="-122"/>
                <a:ea typeface="微软雅黑" panose="020B0503020204020204" charset="-122"/>
              </a:rPr>
              <a:t>1</a:t>
            </a:fld>
            <a:endParaRPr lang="zh-CN" altLang="en-US" sz="1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7921" y="123733"/>
            <a:ext cx="5743074" cy="662782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East West effect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742045" y="6492875"/>
            <a:ext cx="2743200" cy="365125"/>
          </a:xfrm>
        </p:spPr>
        <p:txBody>
          <a:bodyPr/>
          <a:lstStyle/>
          <a:p>
            <a:fld id="{EC662C03-7A1C-4DCC-9287-63B8AD404187}" type="slidenum">
              <a:rPr lang="zh-CN" altLang="en-US" sz="1400" b="1" smtClean="0">
                <a:latin typeface="微软雅黑" panose="020B0503020204020204" charset="-122"/>
                <a:ea typeface="微软雅黑" panose="020B0503020204020204" charset="-122"/>
              </a:rPr>
              <a:t>2</a:t>
            </a:fld>
            <a:endParaRPr lang="zh-CN" altLang="en-US" sz="1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30" y="2063904"/>
            <a:ext cx="6456408" cy="418040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0" y="1015365"/>
            <a:ext cx="10228580" cy="9520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There are more negative cosmic ray particles coming from the east than from the west </a:t>
            </a: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9D1B3AB2-F84A-EBD5-7C14-82A46E98BC6C}"/>
              </a:ext>
            </a:extLst>
          </p:cNvPr>
          <p:cNvGrpSpPr/>
          <p:nvPr/>
        </p:nvGrpSpPr>
        <p:grpSpPr>
          <a:xfrm>
            <a:off x="6546055" y="2176253"/>
            <a:ext cx="4471756" cy="3762823"/>
            <a:chOff x="7127821" y="2079812"/>
            <a:chExt cx="4471756" cy="3762823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A4600668-6B4B-9B8C-3E81-420F988430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737" t="3378" r="33953" b="67856"/>
            <a:stretch/>
          </p:blipFill>
          <p:spPr>
            <a:xfrm>
              <a:off x="7127821" y="2079812"/>
              <a:ext cx="4471756" cy="3762823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文本框 7">
                  <a:extLst>
                    <a:ext uri="{FF2B5EF4-FFF2-40B4-BE49-F238E27FC236}">
                      <a16:creationId xmlns:a16="http://schemas.microsoft.com/office/drawing/2014/main" id="{410FEC53-2135-84A6-46E3-624349954117}"/>
                    </a:ext>
                  </a:extLst>
                </p:cNvPr>
                <p:cNvSpPr txBox="1"/>
                <p:nvPr/>
              </p:nvSpPr>
              <p:spPr>
                <a:xfrm>
                  <a:off x="7969622" y="3534445"/>
                  <a:ext cx="48409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altLang="zh-CN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CN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oMath>
                    </m:oMathPara>
                  </a14:m>
                  <a:endParaRPr lang="zh-CN" altLang="en-US" sz="2800" dirty="0"/>
                </a:p>
              </p:txBody>
            </p:sp>
          </mc:Choice>
          <mc:Fallback xmlns="">
            <p:sp>
              <p:nvSpPr>
                <p:cNvPr id="8" name="文本框 7">
                  <a:extLst>
                    <a:ext uri="{FF2B5EF4-FFF2-40B4-BE49-F238E27FC236}">
                      <a16:creationId xmlns:a16="http://schemas.microsoft.com/office/drawing/2014/main" id="{410FEC53-2135-84A6-46E3-6243499541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69622" y="3534445"/>
                  <a:ext cx="484095" cy="52322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文本框 8">
                  <a:extLst>
                    <a:ext uri="{FF2B5EF4-FFF2-40B4-BE49-F238E27FC236}">
                      <a16:creationId xmlns:a16="http://schemas.microsoft.com/office/drawing/2014/main" id="{05D575B7-E0CE-CDB7-510C-75511B0FFC8A}"/>
                    </a:ext>
                  </a:extLst>
                </p:cNvPr>
                <p:cNvSpPr txBox="1"/>
                <p:nvPr/>
              </p:nvSpPr>
              <p:spPr>
                <a:xfrm>
                  <a:off x="10291481" y="3392992"/>
                  <a:ext cx="48409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altLang="zh-CN" sz="28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zh-CN" sz="2800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</m:oMath>
                    </m:oMathPara>
                  </a14:m>
                  <a:endParaRPr lang="zh-CN" altLang="en-US" sz="2800" dirty="0"/>
                </a:p>
              </p:txBody>
            </p:sp>
          </mc:Choice>
          <mc:Fallback xmlns="">
            <p:sp>
              <p:nvSpPr>
                <p:cNvPr id="9" name="文本框 8">
                  <a:extLst>
                    <a:ext uri="{FF2B5EF4-FFF2-40B4-BE49-F238E27FC236}">
                      <a16:creationId xmlns:a16="http://schemas.microsoft.com/office/drawing/2014/main" id="{05D575B7-E0CE-CDB7-510C-75511B0FFC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91481" y="3392992"/>
                  <a:ext cx="484095" cy="52322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2506" y="0"/>
            <a:ext cx="5743074" cy="662782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Selection Criteria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742045" y="6492875"/>
            <a:ext cx="2743200" cy="365125"/>
          </a:xfrm>
        </p:spPr>
        <p:txBody>
          <a:bodyPr/>
          <a:lstStyle/>
          <a:p>
            <a:fld id="{EC662C03-7A1C-4DCC-9287-63B8AD404187}" type="slidenum">
              <a:rPr lang="zh-CN" altLang="en-US" sz="1400" b="1" smtClean="0">
                <a:latin typeface="微软雅黑" panose="020B0503020204020204" charset="-122"/>
                <a:ea typeface="微软雅黑" panose="020B0503020204020204" charset="-122"/>
              </a:rPr>
              <a:t>3</a:t>
            </a:fld>
            <a:endParaRPr lang="zh-CN" altLang="en-US" sz="1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A41DBFFC-E02B-46E9-9690-12F722CBC229}"/>
              </a:ext>
            </a:extLst>
          </p:cNvPr>
          <p:cNvGrpSpPr/>
          <p:nvPr/>
        </p:nvGrpSpPr>
        <p:grpSpPr>
          <a:xfrm>
            <a:off x="192506" y="441115"/>
            <a:ext cx="11292739" cy="6416885"/>
            <a:chOff x="192506" y="628914"/>
            <a:chExt cx="11292739" cy="64168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文本框 3"/>
                <p:cNvSpPr txBox="1"/>
                <p:nvPr/>
              </p:nvSpPr>
              <p:spPr>
                <a:xfrm>
                  <a:off x="192506" y="628914"/>
                  <a:ext cx="11292739" cy="64168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42900" indent="-342900">
                    <a:buFont typeface="Arial" panose="020B0604020202020204" pitchFamily="34" charset="0"/>
                    <a:buChar char="•"/>
                  </a:pPr>
                  <a:r>
                    <a:rPr lang="en-US" altLang="zh-CN" sz="2400" dirty="0">
                      <a:latin typeface="华文中宋" panose="02010600040101010101" charset="-122"/>
                      <a:ea typeface="华文中宋" panose="02010600040101010101" charset="-122"/>
                    </a:rPr>
                    <a:t>High energy trigger</a:t>
                  </a:r>
                </a:p>
                <a:p>
                  <a:pPr marL="342900" indent="-342900">
                    <a:buFont typeface="Arial" panose="020B0604020202020204" pitchFamily="34" charset="0"/>
                    <a:buChar char="•"/>
                  </a:pPr>
                  <a:r>
                    <a:rPr lang="en-US" altLang="zh-CN" sz="2400" dirty="0">
                      <a:latin typeface="华文中宋" panose="02010600040101010101" charset="-122"/>
                      <a:ea typeface="华文中宋" panose="02010600040101010101" charset="-122"/>
                    </a:rPr>
                    <a:t>STK track :</a:t>
                  </a:r>
                </a:p>
                <a:p>
                  <a:pPr marL="914400" lvl="1" indent="-457200">
                    <a:buFont typeface="+mj-lt"/>
                    <a:buAutoNum type="alphaLcParenR"/>
                  </a:pPr>
                  <a:r>
                    <a:rPr lang="en-US" altLang="zh-CN" sz="2000" dirty="0">
                      <a:latin typeface="华文中宋" panose="02010600040101010101" charset="-122"/>
                      <a:ea typeface="华文中宋" panose="02010600040101010101" charset="-122"/>
                    </a:rPr>
                    <a:t>hit points &gt;= 3</a:t>
                  </a:r>
                </a:p>
                <a:p>
                  <a:pPr marL="914400" lvl="1" indent="-457200">
                    <a:buFont typeface="+mj-lt"/>
                    <a:buAutoNum type="alphaLcParenR"/>
                  </a:pPr>
                  <a:r>
                    <a:rPr lang="en-US" altLang="zh-CN" sz="2000" dirty="0">
                      <a:latin typeface="华文中宋" panose="02010600040101010101" charset="-122"/>
                      <a:ea typeface="华文中宋" panose="02010600040101010101" charset="-122"/>
                    </a:rPr>
                    <a:t>the track should pass through the first 4 layers of BGO</a:t>
                  </a:r>
                </a:p>
                <a:p>
                  <a:pPr marL="914400" lvl="1" indent="-457200">
                    <a:buFont typeface="+mj-lt"/>
                    <a:buAutoNum type="alphaLcParenR"/>
                  </a:pPr>
                  <a:r>
                    <a:rPr lang="en-US" altLang="zh-CN" sz="2000" dirty="0">
                      <a:latin typeface="华文中宋" panose="02010600040101010101" charset="-122"/>
                      <a:ea typeface="华文中宋" panose="02010600040101010101" charset="-122"/>
                    </a:rPr>
                    <a:t>distance between track and BGO energy center &lt; 25 mm at first 4 layers of BGO</a:t>
                  </a:r>
                </a:p>
                <a:p>
                  <a:pPr marL="914400" lvl="1" indent="-457200">
                    <a:buFont typeface="+mj-lt"/>
                    <a:buAutoNum type="alphaLcParenR"/>
                  </a:pPr>
                  <a:r>
                    <a:rPr lang="en-US" altLang="zh-CN" sz="2000" dirty="0">
                      <a:solidFill>
                        <a:srgbClr val="FF0000"/>
                      </a:solidFill>
                      <a:latin typeface="华文中宋" panose="02010600040101010101" charset="-122"/>
                      <a:ea typeface="华文中宋" panose="02010600040101010101" charset="-122"/>
                    </a:rPr>
                    <a:t>chi2 &lt; 15</a:t>
                  </a:r>
                </a:p>
                <a:p>
                  <a:pPr marL="914400" lvl="1" indent="-457200">
                    <a:buFont typeface="+mj-lt"/>
                    <a:buAutoNum type="alphaLcParenR"/>
                  </a:pPr>
                  <a:r>
                    <a:rPr lang="en-US" altLang="zh-CN" sz="2000" dirty="0">
                      <a:latin typeface="华文中宋" panose="02010600040101010101" charset="-122"/>
                      <a:ea typeface="华文中宋" panose="02010600040101010101" charset="-122"/>
                    </a:rPr>
                    <a:t>Max TQ value : </a:t>
                  </a:r>
                  <a14:m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华文中宋" panose="02010600040101010101" charset="-122"/>
                        </a:rPr>
                        <m:t>𝑇𝑄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华文中宋" panose="02010600040101010101" charset="-122"/>
                        </a:rPr>
                        <m:t>=</m:t>
                      </m:r>
                      <m:f>
                        <m:f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ea typeface="华文中宋" panose="02010600040101010101" charset="-12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华文中宋" panose="02010600040101010101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华文中宋" panose="02010600040101010101" charset="-122"/>
                                </a:rPr>
                                <m:t>1+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华文中宋" panose="02010600040101010101" charset="-122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华文中宋" panose="02010600040101010101" charset="-122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  <a:ea typeface="华文中宋" panose="02010600040101010101" charset="-122"/>
                            </a:rPr>
                            <m:t>ln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华文中宋" panose="02010600040101010101" charset="-122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华文中宋" panose="02010600040101010101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华文中宋" panose="02010600040101010101" charset="-122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华文中宋" panose="02010600040101010101" charset="-122"/>
                                </a:rPr>
                                <m:t>𝑠𝑢𝑚</m:t>
                              </m:r>
                            </m:sub>
                          </m:s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华文中宋" panose="02010600040101010101" charset="-122"/>
                            </a:rPr>
                            <m:t>)</m:t>
                          </m:r>
                        </m:den>
                      </m:f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华文中宋" panose="02010600040101010101" charset="-122"/>
                        </a:rPr>
                        <m:t>×(1+</m:t>
                      </m:r>
                      <m:f>
                        <m:f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ea typeface="华文中宋" panose="02010600040101010101" charset="-12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华文中宋" panose="02010600040101010101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华文中宋" panose="02010600040101010101" charset="-122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华文中宋" panose="02010600040101010101" charset="-122"/>
                                </a:rPr>
                                <m:t>𝑡𝑟</m:t>
                              </m:r>
                            </m:sub>
                          </m:s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华文中宋" panose="02010600040101010101" charset="-122"/>
                            </a:rPr>
                            <m:t>−3</m:t>
                          </m:r>
                        </m:num>
                        <m:den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华文中宋" panose="02010600040101010101" charset="-122"/>
                            </a:rPr>
                            <m:t>12</m:t>
                          </m:r>
                        </m:den>
                      </m:f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华文中宋" panose="02010600040101010101" charset="-122"/>
                        </a:rPr>
                        <m:t>)</m:t>
                      </m:r>
                    </m:oMath>
                  </a14:m>
                  <a:r>
                    <a:rPr lang="en-US" altLang="zh-CN" sz="2000" b="0" dirty="0">
                      <a:latin typeface="华文中宋" panose="02010600040101010101" charset="-122"/>
                      <a:ea typeface="华文中宋" panose="02010600040101010101" charset="-122"/>
                    </a:rPr>
                    <a:t> </a:t>
                  </a:r>
                  <a:endParaRPr lang="en-US" altLang="zh-CN" sz="2000" dirty="0">
                    <a:latin typeface="华文中宋" panose="02010600040101010101" charset="-122"/>
                    <a:ea typeface="华文中宋" panose="02010600040101010101" charset="-122"/>
                  </a:endParaRPr>
                </a:p>
                <a:p>
                  <a:pPr marL="457200" indent="-457200">
                    <a:buFont typeface="Arial" panose="020B0604020202020204" pitchFamily="34" charset="0"/>
                    <a:buChar char="•"/>
                  </a:pPr>
                  <a:r>
                    <a:rPr lang="en-US" altLang="zh-CN" sz="2400" dirty="0">
                      <a:latin typeface="华文中宋" panose="02010600040101010101" charset="-122"/>
                      <a:ea typeface="华文中宋" panose="02010600040101010101" charset="-122"/>
                    </a:rPr>
                    <a:t>BGO : </a:t>
                  </a:r>
                </a:p>
                <a:p>
                  <a:pPr marL="914400" lvl="1" indent="-457200">
                    <a:buFont typeface="+mj-lt"/>
                    <a:buAutoNum type="alphaLcParenR"/>
                  </a:pPr>
                  <a:r>
                    <a:rPr lang="en-US" altLang="zh-CN" sz="2000" dirty="0">
                      <a:latin typeface="华文中宋" panose="02010600040101010101" charset="-122"/>
                      <a:ea typeface="华文中宋" panose="02010600040101010101" charset="-122"/>
                    </a:rPr>
                    <a:t>10 GeV &lt; Energy &lt; 30 GeV</a:t>
                  </a:r>
                </a:p>
                <a:p>
                  <a:pPr marL="914400" lvl="1" indent="-457200">
                    <a:buFont typeface="+mj-lt"/>
                    <a:buAutoNum type="alphaLcParenR"/>
                  </a:pPr>
                  <a:r>
                    <a:rPr lang="en-US" altLang="zh-CN" sz="2000" dirty="0">
                      <a:latin typeface="华文中宋" panose="02010600040101010101" charset="-122"/>
                      <a:ea typeface="华文中宋" panose="02010600040101010101" charset="-122"/>
                    </a:rPr>
                    <a:t>Max Energy bar ID != 0 and 21 at first 5 layers of BGO</a:t>
                  </a:r>
                </a:p>
                <a:p>
                  <a:pPr marL="914400" lvl="1" indent="-457200">
                    <a:buFont typeface="+mj-lt"/>
                    <a:buAutoNum type="alphaLcParenR"/>
                  </a:pPr>
                  <a:r>
                    <a:rPr lang="en-US" altLang="zh-CN" sz="2000" dirty="0">
                      <a:solidFill>
                        <a:srgbClr val="FF0000"/>
                      </a:solidFill>
                      <a:latin typeface="华文中宋" panose="02010600040101010101" charset="-122"/>
                      <a:ea typeface="华文中宋" panose="02010600040101010101" charset="-122"/>
                    </a:rPr>
                    <a:t>Number of BGO bar with signal</a:t>
                  </a:r>
                  <a:r>
                    <a:rPr lang="zh-CN" altLang="en-US" sz="2000" dirty="0">
                      <a:solidFill>
                        <a:srgbClr val="FF0000"/>
                      </a:solidFill>
                      <a:latin typeface="华文中宋" panose="02010600040101010101" charset="-122"/>
                      <a:ea typeface="华文中宋" panose="02010600040101010101" charset="-122"/>
                    </a:rPr>
                    <a:t>：</a:t>
                  </a:r>
                  <a:r>
                    <a:rPr lang="en-US" altLang="zh-CN" sz="2000" dirty="0">
                      <a:solidFill>
                        <a:srgbClr val="FF0000"/>
                      </a:solidFill>
                      <a:latin typeface="华文中宋" panose="02010600040101010101" charset="-122"/>
                      <a:ea typeface="华文中宋" panose="02010600040101010101" charset="-122"/>
                    </a:rPr>
                    <a:t>bin 1, N &lt;= 37; bin 2, N &lt;= 44; bin 3, N &lt;= 46; else, N &lt;= 51 </a:t>
                  </a:r>
                </a:p>
                <a:p>
                  <a:pPr marL="342900" indent="-342900">
                    <a:buFont typeface="Arial" panose="020B0604020202020204" pitchFamily="34" charset="0"/>
                    <a:buChar char="•"/>
                  </a:pPr>
                  <a:r>
                    <a:rPr lang="en-US" altLang="zh-CN" sz="2400" dirty="0">
                      <a:latin typeface="华文中宋" panose="02010600040101010101" charset="-122"/>
                      <a:ea typeface="华文中宋" panose="02010600040101010101" charset="-122"/>
                    </a:rPr>
                    <a:t>PSD : </a:t>
                  </a:r>
                </a:p>
                <a:p>
                  <a:pPr marL="914400" lvl="1" indent="-457200">
                    <a:buFont typeface="+mj-lt"/>
                    <a:buAutoNum type="alphaLcParenR"/>
                  </a:pPr>
                  <a:r>
                    <a:rPr lang="en-US" altLang="zh-CN" sz="2000" dirty="0">
                      <a:latin typeface="华文中宋" panose="02010600040101010101" charset="-122"/>
                      <a:ea typeface="华文中宋" panose="02010600040101010101" charset="-122"/>
                    </a:rPr>
                    <a:t>0 &lt; Q &lt; 1.8</a:t>
                  </a:r>
                </a:p>
                <a:p>
                  <a:pPr marL="914400" lvl="1" indent="-457200">
                    <a:buFont typeface="+mj-lt"/>
                    <a:buAutoNum type="alphaLcParenR"/>
                  </a:pPr>
                  <a:r>
                    <a:rPr lang="en-US" altLang="zh-CN" sz="2000" dirty="0">
                      <a:solidFill>
                        <a:srgbClr val="FF0000"/>
                      </a:solidFill>
                      <a:latin typeface="华文中宋" panose="02010600040101010101" charset="-122"/>
                      <a:ea typeface="华文中宋" panose="02010600040101010101" charset="-122"/>
                    </a:rPr>
                    <a:t>Track pass through the bar with max deposited energy at both layers</a:t>
                  </a:r>
                </a:p>
                <a:p>
                  <a:pPr marL="342900" indent="-342900">
                    <a:buFont typeface="Arial" panose="020B0604020202020204" pitchFamily="34" charset="0"/>
                    <a:buChar char="•"/>
                  </a:pPr>
                  <a:r>
                    <a:rPr lang="en-US" altLang="zh-CN" sz="2400" dirty="0">
                      <a:latin typeface="华文中宋" panose="02010600040101010101" charset="-122"/>
                      <a:ea typeface="华文中宋" panose="02010600040101010101" charset="-122"/>
                    </a:rPr>
                    <a:t>East-West effect cut : </a:t>
                  </a:r>
                </a:p>
                <a:p>
                  <a:pPr marL="914400" lvl="1" indent="-457200">
                    <a:buFont typeface="+mj-lt"/>
                    <a:buAutoNum type="alphaLcParenR"/>
                  </a:pPr>
                  <a:r>
                    <a:rPr lang="en-US" altLang="zh-CN" sz="2000" dirty="0">
                      <a:latin typeface="华文中宋" panose="02010600040101010101" charset="-122"/>
                      <a:ea typeface="华文中宋" panose="02010600040101010101" charset="-122"/>
                    </a:rPr>
                    <a:t>Positron : polar and azimuth of track in positron-only region</a:t>
                  </a:r>
                </a:p>
                <a:p>
                  <a:pPr marL="914400" lvl="1" indent="-457200">
                    <a:buFont typeface="+mj-lt"/>
                    <a:buAutoNum type="alphaLcParenR"/>
                  </a:pPr>
                  <a:r>
                    <a:rPr lang="en-US" altLang="zh-CN" sz="2000" dirty="0">
                      <a:latin typeface="华文中宋" panose="02010600040101010101" charset="-122"/>
                      <a:ea typeface="华文中宋" panose="02010600040101010101" charset="-122"/>
                    </a:rPr>
                    <a:t>Electron : electron-only region</a:t>
                  </a:r>
                </a:p>
                <a:p>
                  <a:pPr marL="914400" lvl="1" indent="-457200">
                    <a:buFont typeface="+mj-lt"/>
                    <a:buAutoNum type="alphaLcParenR"/>
                  </a:pPr>
                  <a:r>
                    <a:rPr lang="en-US" altLang="zh-CN" sz="2000" dirty="0">
                      <a:latin typeface="华文中宋" panose="02010600040101010101" charset="-122"/>
                      <a:ea typeface="华文中宋" panose="02010600040101010101" charset="-122"/>
                    </a:rPr>
                    <a:t>1.0 &lt; L value &lt; 1.14</a:t>
                  </a:r>
                </a:p>
              </p:txBody>
            </p:sp>
          </mc:Choice>
          <mc:Fallback xmlns="">
            <p:sp>
              <p:nvSpPr>
                <p:cNvPr id="4" name="文本框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2506" y="628914"/>
                  <a:ext cx="11292739" cy="6416885"/>
                </a:xfrm>
                <a:prstGeom prst="rect">
                  <a:avLst/>
                </a:prstGeom>
                <a:blipFill>
                  <a:blip r:embed="rId2"/>
                  <a:stretch>
                    <a:fillRect l="-756" t="-760" b="-760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id="{ABD8DA5C-A8A1-42F6-81E3-ABBFBF3E570F}"/>
                </a:ext>
              </a:extLst>
            </p:cNvPr>
            <p:cNvCxnSpPr/>
            <p:nvPr/>
          </p:nvCxnSpPr>
          <p:spPr>
            <a:xfrm>
              <a:off x="698288" y="2480734"/>
              <a:ext cx="1757045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405" y="95885"/>
            <a:ext cx="7910195" cy="662940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Validity Check: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Track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881745" y="6356350"/>
            <a:ext cx="2743200" cy="365125"/>
          </a:xfrm>
        </p:spPr>
        <p:txBody>
          <a:bodyPr/>
          <a:lstStyle/>
          <a:p>
            <a:fld id="{EC662C03-7A1C-4DCC-9287-63B8AD404187}" type="slidenum">
              <a:rPr lang="zh-CN" altLang="en-US" sz="1400" b="1" smtClean="0">
                <a:latin typeface="微软雅黑" panose="020B0503020204020204" charset="-122"/>
                <a:ea typeface="微软雅黑" panose="020B0503020204020204" charset="-122"/>
              </a:rPr>
              <a:t>4</a:t>
            </a:fld>
            <a:endParaRPr lang="zh-CN" altLang="en-US" sz="1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1DB3F453-7B8F-4C91-B51F-9619AD511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8" y="1774287"/>
            <a:ext cx="5990665" cy="4032192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AAB9210D-2877-4BF8-BEB3-F55239225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3133" y="1774286"/>
            <a:ext cx="5748867" cy="4032192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8D8BA14E-BB8E-4D6A-961F-EB2C3C3D129E}"/>
              </a:ext>
            </a:extLst>
          </p:cNvPr>
          <p:cNvSpPr txBox="1"/>
          <p:nvPr/>
        </p:nvSpPr>
        <p:spPr>
          <a:xfrm>
            <a:off x="1450905" y="3244334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Global track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1BBCBF2-C926-4298-BA3A-B1A2ED50AB9C}"/>
              </a:ext>
            </a:extLst>
          </p:cNvPr>
          <p:cNvSpPr txBox="1"/>
          <p:nvPr/>
        </p:nvSpPr>
        <p:spPr>
          <a:xfrm>
            <a:off x="65405" y="903700"/>
            <a:ext cx="3070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Charge distribution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405" y="95885"/>
            <a:ext cx="7910195" cy="662940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Validity Check: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N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881745" y="6356350"/>
            <a:ext cx="2743200" cy="365125"/>
          </a:xfrm>
        </p:spPr>
        <p:txBody>
          <a:bodyPr/>
          <a:lstStyle/>
          <a:p>
            <a:fld id="{EC662C03-7A1C-4DCC-9287-63B8AD404187}" type="slidenum">
              <a:rPr lang="zh-CN" altLang="en-US" sz="1400" b="1" smtClean="0">
                <a:latin typeface="微软雅黑" panose="020B0503020204020204" charset="-122"/>
                <a:ea typeface="微软雅黑" panose="020B0503020204020204" charset="-122"/>
              </a:rPr>
              <a:t>5</a:t>
            </a:fld>
            <a:endParaRPr lang="zh-CN" altLang="en-US" sz="1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8" name="Picture 4" descr="10000 &#10;8000 &#10;6000 &#10;4000 &#10;2000 &#10;0 &#10;0 &#10;Num afterHET &#10;Entries 286731 &#10;20 &#10;30 &#10;40 &#10;50 &#10;60 &#10;70 &#10;Mean &#10;RMS &#10;80 &#10;50.26 &#10;17.06 &#10;90 &#10;100 &#10;N ">
            <a:extLst>
              <a:ext uri="{FF2B5EF4-FFF2-40B4-BE49-F238E27FC236}">
                <a16:creationId xmlns:a16="http://schemas.microsoft.com/office/drawing/2014/main" id="{6C85587C-9993-4A03-AA79-FA54EA496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647" y="1643978"/>
            <a:ext cx="5507840" cy="4336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2F16B38-7ACA-4E81-8BDA-C5577AC5A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05" y="1684201"/>
            <a:ext cx="5507840" cy="4296156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1FE2D603-6755-4BB7-A64F-A37A0EC573EA}"/>
              </a:ext>
            </a:extLst>
          </p:cNvPr>
          <p:cNvSpPr txBox="1"/>
          <p:nvPr/>
        </p:nvSpPr>
        <p:spPr>
          <a:xfrm>
            <a:off x="389466" y="956959"/>
            <a:ext cx="3013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Threshold: 20 MeV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96356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2506" y="146593"/>
            <a:ext cx="5743074" cy="662782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Ep discrimination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buClrTx/>
              <a:buSzTx/>
              <a:buFontTx/>
            </a:pPr>
            <a:fld id="{9A0DB2DC-4C9A-4742-B13C-FB6460FD3503}" type="slidenum">
              <a:rPr lang="zh-CN" altLang="en-US" sz="1400" b="1" smtClean="0">
                <a:latin typeface="微软雅黑" panose="020B0503020204020204" charset="-122"/>
                <a:ea typeface="微软雅黑" panose="020B0503020204020204" charset="-122"/>
              </a:rPr>
              <a:t>6</a:t>
            </a:fld>
            <a:endParaRPr lang="zh-CN" altLang="en-US" sz="1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1DB21D5-4C74-4958-9D0D-5710E4217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378" y="874969"/>
            <a:ext cx="3703575" cy="285357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4D3F6FDD-98E1-4786-B302-34A1DB4B9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5261" y="874969"/>
            <a:ext cx="3720637" cy="285357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E63B5639-36D8-477C-A9D6-C2907574A4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8273" y="847518"/>
            <a:ext cx="3751413" cy="2904856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1969AC82-F86E-45F4-8658-8A636C958F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377" y="3794137"/>
            <a:ext cx="3703575" cy="2822548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52F89A1F-B03E-4AC5-8E0B-89837D8021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2323" y="3752374"/>
            <a:ext cx="3703575" cy="2906074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49280DE8-E07A-48B9-87B9-B34707D628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76303" y="3728543"/>
            <a:ext cx="3703575" cy="286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511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2506" y="146593"/>
            <a:ext cx="5743074" cy="662782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Ep discrimination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buClrTx/>
              <a:buSzTx/>
              <a:buFontTx/>
            </a:pPr>
            <a:fld id="{9A0DB2DC-4C9A-4742-B13C-FB6460FD3503}" type="slidenum">
              <a:rPr lang="zh-CN" altLang="en-US" sz="1400" b="1" smtClean="0">
                <a:latin typeface="微软雅黑" panose="020B0503020204020204" charset="-122"/>
                <a:ea typeface="微软雅黑" panose="020B0503020204020204" charset="-122"/>
              </a:rPr>
              <a:t>7</a:t>
            </a:fld>
            <a:endParaRPr lang="zh-CN" altLang="en-US" sz="1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D9F434B-B134-43CD-B47B-9DC631C2E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919" y="967853"/>
            <a:ext cx="3763515" cy="2904951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68E1E4BE-0B49-4B9A-8A0B-347ED2EB5A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9483" y="967853"/>
            <a:ext cx="3713033" cy="290495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A258DB5F-CDD7-4C34-8807-0B43873507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1837" y="953333"/>
            <a:ext cx="3713033" cy="291947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9037AFD9-ECA4-4AE7-A5A8-3D4B1DFEA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919" y="3802004"/>
            <a:ext cx="3720976" cy="2919471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07515EDA-5504-43D1-8F9A-62AEE40C0B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24145" y="3840648"/>
            <a:ext cx="3713032" cy="2842181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6EF41481-AA56-49E2-92E8-5835393BA6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21837" y="3803229"/>
            <a:ext cx="3713033" cy="282696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405" y="95885"/>
            <a:ext cx="7910195" cy="662940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Acceptance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881745" y="6356350"/>
            <a:ext cx="2743200" cy="365125"/>
          </a:xfrm>
        </p:spPr>
        <p:txBody>
          <a:bodyPr/>
          <a:lstStyle/>
          <a:p>
            <a:fld id="{EC662C03-7A1C-4DCC-9287-63B8AD404187}" type="slidenum">
              <a:rPr lang="zh-CN" altLang="en-US" sz="1400" b="1" smtClean="0">
                <a:latin typeface="微软雅黑" panose="020B0503020204020204" charset="-122"/>
                <a:ea typeface="微软雅黑" panose="020B0503020204020204" charset="-122"/>
              </a:rPr>
              <a:t>8</a:t>
            </a:fld>
            <a:endParaRPr lang="zh-CN" altLang="en-US" sz="1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F7F44C4-C94A-49D3-8115-3A088C0500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334" y="1216375"/>
            <a:ext cx="5530250" cy="476082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0545A860-E153-448D-936F-3C771458F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753" y="1216375"/>
            <a:ext cx="5530250" cy="4820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110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405" y="95885"/>
            <a:ext cx="7910195" cy="662940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latin typeface="微软雅黑" panose="020B0503020204020204" charset="-122"/>
                <a:ea typeface="微软雅黑" panose="020B0503020204020204" charset="-122"/>
              </a:rPr>
              <a:t>Flux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881745" y="6356350"/>
            <a:ext cx="2743200" cy="365125"/>
          </a:xfrm>
        </p:spPr>
        <p:txBody>
          <a:bodyPr/>
          <a:lstStyle/>
          <a:p>
            <a:fld id="{EC662C03-7A1C-4DCC-9287-63B8AD404187}" type="slidenum">
              <a:rPr lang="zh-CN" altLang="en-US" sz="1400" b="1" smtClean="0">
                <a:latin typeface="微软雅黑" panose="020B0503020204020204" charset="-122"/>
                <a:ea typeface="微软雅黑" panose="020B0503020204020204" charset="-122"/>
              </a:rPr>
              <a:t>9</a:t>
            </a:fld>
            <a:endParaRPr lang="zh-CN" altLang="en-US" sz="1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403494B8-403B-40ED-80BD-DC8999B97275}"/>
              </a:ext>
            </a:extLst>
          </p:cNvPr>
          <p:cNvGrpSpPr/>
          <p:nvPr/>
        </p:nvGrpSpPr>
        <p:grpSpPr>
          <a:xfrm>
            <a:off x="1539623" y="719716"/>
            <a:ext cx="3920067" cy="5737568"/>
            <a:chOff x="1109132" y="655048"/>
            <a:chExt cx="3920067" cy="5737568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3969FD20-1D7D-481D-99AD-B93756848F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9133" y="655048"/>
              <a:ext cx="3920066" cy="2862285"/>
            </a:xfrm>
            <a:prstGeom prst="rect">
              <a:avLst/>
            </a:prstGeom>
          </p:spPr>
        </p:pic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17B54A6C-1EAC-4E57-8DBF-FF190F4251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9132" y="3517333"/>
              <a:ext cx="3920067" cy="2875283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文本框 9">
                  <a:extLst>
                    <a:ext uri="{FF2B5EF4-FFF2-40B4-BE49-F238E27FC236}">
                      <a16:creationId xmlns:a16="http://schemas.microsoft.com/office/drawing/2014/main" id="{008B4FB3-D0B9-43FF-B40F-8393A7BCD4B1}"/>
                    </a:ext>
                  </a:extLst>
                </p:cNvPr>
                <p:cNvSpPr txBox="1"/>
                <p:nvPr/>
              </p:nvSpPr>
              <p:spPr>
                <a:xfrm rot="19933502">
                  <a:off x="1378542" y="2967457"/>
                  <a:ext cx="32660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𝐸𝑥𝑝𝑜𝑠𝑢𝑟𝑒</m:t>
                        </m:r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𝑇𝑖𝑚𝑒</m:t>
                        </m:r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:1.335×</m:t>
                        </m:r>
                        <m:sSup>
                          <m:sSupPr>
                            <m:ctrlP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zh-CN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文本框 9">
                  <a:extLst>
                    <a:ext uri="{FF2B5EF4-FFF2-40B4-BE49-F238E27FC236}">
                      <a16:creationId xmlns:a16="http://schemas.microsoft.com/office/drawing/2014/main" id="{008B4FB3-D0B9-43FF-B40F-8393A7BCD4B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9933502">
                  <a:off x="1378542" y="2967457"/>
                  <a:ext cx="3266022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987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2" name="图片 11">
            <a:extLst>
              <a:ext uri="{FF2B5EF4-FFF2-40B4-BE49-F238E27FC236}">
                <a16:creationId xmlns:a16="http://schemas.microsoft.com/office/drawing/2014/main" id="{93687A28-B57B-4AB3-A74D-37479A8B49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6548" y="642010"/>
            <a:ext cx="5104832" cy="612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4317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DY3ZjJmYzQxNzk2YTUwZTUwNWU5NDkyNWUwYjQ3NWY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216</Words>
  <Application>Microsoft Office PowerPoint</Application>
  <PresentationFormat>宽屏</PresentationFormat>
  <Paragraphs>44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等线</vt:lpstr>
      <vt:lpstr>等线 Light</vt:lpstr>
      <vt:lpstr>华文中宋</vt:lpstr>
      <vt:lpstr>微软雅黑</vt:lpstr>
      <vt:lpstr>Arial</vt:lpstr>
      <vt:lpstr>Calibri</vt:lpstr>
      <vt:lpstr>Cambria Math</vt:lpstr>
      <vt:lpstr>Office 主题​​</vt:lpstr>
      <vt:lpstr>Positron Spectrum</vt:lpstr>
      <vt:lpstr>East West effect</vt:lpstr>
      <vt:lpstr>Selection Criteria</vt:lpstr>
      <vt:lpstr>Validity Check: Track</vt:lpstr>
      <vt:lpstr>Validity Check: N</vt:lpstr>
      <vt:lpstr>Ep discrimination</vt:lpstr>
      <vt:lpstr>Ep discrimination</vt:lpstr>
      <vt:lpstr>Acceptance</vt:lpstr>
      <vt:lpstr>Flux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Iron Spectrum with new method</dc:title>
  <dc:creator>Puzzle Perfect</dc:creator>
  <cp:lastModifiedBy>Puzzle Perfect</cp:lastModifiedBy>
  <cp:revision>52</cp:revision>
  <dcterms:created xsi:type="dcterms:W3CDTF">2024-01-28T10:34:00Z</dcterms:created>
  <dcterms:modified xsi:type="dcterms:W3CDTF">2024-10-10T00:54:06Z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8F3A7BE959D241B9982B1C8DD8383ADA_13</vt:lpwstr>
  </property>
  <property fmtid="{D5CDD505-2E9C-101B-9397-08002B2CF9AE}" pid="3" name="KSOProductBuildVer">
    <vt:lpwstr>2052-12.1.0.17147</vt:lpwstr>
  </property>
</Properties>
</file>